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5" r:id="rId3"/>
  </p:sldMasterIdLst>
  <p:sldIdLst>
    <p:sldId id="391" r:id="rId4"/>
    <p:sldId id="261" r:id="rId5"/>
    <p:sldId id="262" r:id="rId6"/>
    <p:sldId id="263" r:id="rId7"/>
    <p:sldId id="264" r:id="rId8"/>
    <p:sldId id="265" r:id="rId9"/>
    <p:sldId id="266" r:id="rId10"/>
    <p:sldId id="267" r:id="rId11"/>
    <p:sldId id="268" r:id="rId12"/>
    <p:sldId id="520" r:id="rId13"/>
    <p:sldId id="269" r:id="rId14"/>
    <p:sldId id="270" r:id="rId15"/>
    <p:sldId id="521" r:id="rId16"/>
    <p:sldId id="522"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52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Lst>
  <p:sldSz cx="12192000" cy="6858000"/>
  <p:notesSz cx="12192000" cy="6858000"/>
  <p:embeddedFontLst>
    <p:embeddedFont>
      <p:font typeface="微软雅黑" panose="020B0503020204020204" charset="-122"/>
      <p:regular r:id="rId141"/>
    </p:embeddedFont>
    <p:embeddedFont>
      <p:font typeface="楷体" panose="02010609060101010101" charset="-122"/>
      <p:regular r:id="rId142"/>
    </p:embeddedFont>
    <p:embeddedFont>
      <p:font typeface="等线" panose="02010600030101010101" charset="-122"/>
      <p:regular r:id="rId143"/>
    </p:embeddedFont>
    <p:embeddedFont>
      <p:font typeface="隶书" panose="02010509060101010101" charset="-122"/>
      <p:regular r:id="rId144"/>
    </p:embeddedFont>
    <p:embeddedFont>
      <p:font typeface="汉仪尚巍手书W" panose="00020600040101010101" charset="-122"/>
      <p:regular r:id="rId145"/>
    </p:embeddedFont>
    <p:embeddedFont>
      <p:font typeface="微软雅黑 Light" panose="020B0502040204020203" charset="-122"/>
      <p:regular r:id="rId146"/>
    </p:embeddedFont>
    <p:embeddedFont>
      <p:font typeface="Calibri" panose="020F0502020204030204" charset="0"/>
      <p:regular r:id="rId147"/>
      <p:bold r:id="rId148"/>
      <p:italic r:id="rId149"/>
      <p:boldItalic r:id="rId15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0" Type="http://schemas.openxmlformats.org/officeDocument/2006/relationships/font" Target="fonts/font10.fntdata"/><Relationship Id="rId15" Type="http://schemas.openxmlformats.org/officeDocument/2006/relationships/slide" Target="slides/slide12.xml"/><Relationship Id="rId149" Type="http://schemas.openxmlformats.org/officeDocument/2006/relationships/font" Target="fonts/font9.fntdata"/><Relationship Id="rId148" Type="http://schemas.openxmlformats.org/officeDocument/2006/relationships/font" Target="fonts/font8.fntdata"/><Relationship Id="rId147" Type="http://schemas.openxmlformats.org/officeDocument/2006/relationships/font" Target="fonts/font7.fntdata"/><Relationship Id="rId146" Type="http://schemas.openxmlformats.org/officeDocument/2006/relationships/font" Target="fonts/font6.fntdata"/><Relationship Id="rId145" Type="http://schemas.openxmlformats.org/officeDocument/2006/relationships/font" Target="fonts/font5.fntdata"/><Relationship Id="rId144" Type="http://schemas.openxmlformats.org/officeDocument/2006/relationships/font" Target="fonts/font4.fntdata"/><Relationship Id="rId143" Type="http://schemas.openxmlformats.org/officeDocument/2006/relationships/font" Target="fonts/font3.fntdata"/><Relationship Id="rId142" Type="http://schemas.openxmlformats.org/officeDocument/2006/relationships/font" Target="fonts/font2.fntdata"/><Relationship Id="rId141" Type="http://schemas.openxmlformats.org/officeDocument/2006/relationships/font" Target="fonts/font1.fntdata"/><Relationship Id="rId140" Type="http://schemas.openxmlformats.org/officeDocument/2006/relationships/commentAuthors" Target="commentAuthors.xml"/><Relationship Id="rId14" Type="http://schemas.openxmlformats.org/officeDocument/2006/relationships/slide" Target="slides/slide11.xml"/><Relationship Id="rId139" Type="http://schemas.openxmlformats.org/officeDocument/2006/relationships/tableStyles" Target="tableStyles.xml"/><Relationship Id="rId138" Type="http://schemas.openxmlformats.org/officeDocument/2006/relationships/viewProps" Target="viewProps.xml"/><Relationship Id="rId137" Type="http://schemas.openxmlformats.org/officeDocument/2006/relationships/presProps" Target="presProps.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image" Target="../media/image5.png"/><Relationship Id="rId2" Type="http://schemas.openxmlformats.org/officeDocument/2006/relationships/tags" Target="../tags/tag26.xml"/><Relationship Id="rId10" Type="http://schemas.openxmlformats.org/officeDocument/2006/relationships/tags" Target="../tags/tag33.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image" Target="../media/image5.png"/><Relationship Id="rId2" Type="http://schemas.openxmlformats.org/officeDocument/2006/relationships/tags" Target="../tags/tag3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5.png"/><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5.png"/><Relationship Id="rId2" Type="http://schemas.openxmlformats.org/officeDocument/2006/relationships/tags" Target="../tags/tag55.xml"/><Relationship Id="rId10" Type="http://schemas.openxmlformats.org/officeDocument/2006/relationships/tags" Target="../tags/tag6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5.png"/><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image" Target="../media/image5.png"/><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5.png"/><Relationship Id="rId2" Type="http://schemas.openxmlformats.org/officeDocument/2006/relationships/tags" Target="../tags/tag76.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5.png"/><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image" Target="../media/image5.png"/><Relationship Id="rId2" Type="http://schemas.openxmlformats.org/officeDocument/2006/relationships/tags" Target="../tags/tag9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image" Target="../media/image5.png"/><Relationship Id="rId2" Type="http://schemas.openxmlformats.org/officeDocument/2006/relationships/tags" Target="../tags/tag97.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image" Target="../media/image5.png"/><Relationship Id="rId2" Type="http://schemas.openxmlformats.org/officeDocument/2006/relationships/tags" Target="../tags/tag106.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image" Target="../media/image5.png"/><Relationship Id="rId2" Type="http://schemas.openxmlformats.org/officeDocument/2006/relationships/tags" Target="../tags/tag115.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image" Target="../media/image5.png"/><Relationship Id="rId2" Type="http://schemas.openxmlformats.org/officeDocument/2006/relationships/tags" Target="../tags/tag124.xml"/><Relationship Id="rId13" Type="http://schemas.openxmlformats.org/officeDocument/2006/relationships/tags" Target="../tags/tag134.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5.png"/><Relationship Id="rId2" Type="http://schemas.openxmlformats.org/officeDocument/2006/relationships/tags" Target="../tags/tag13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image" Target="../media/image5.png"/><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5.png"/><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943735"/>
          </a:solidFill>
        </p:spPr>
        <p:txBody>
          <a:bodyPr wrap="square" lIns="0" tIns="0" rIns="0" bIns="0" rtlCol="0"/>
          <a:lstStyle/>
          <a:p/>
        </p:txBody>
      </p:sp>
      <p:sp>
        <p:nvSpPr>
          <p:cNvPr id="17" name="bk object 17"/>
          <p:cNvSpPr/>
          <p:nvPr/>
        </p:nvSpPr>
        <p:spPr>
          <a:xfrm>
            <a:off x="0" y="0"/>
            <a:ext cx="4265675" cy="2552700"/>
          </a:xfrm>
          <a:prstGeom prst="rect">
            <a:avLst/>
          </a:prstGeom>
          <a:blipFill>
            <a:blip r:embed="rId2" cstate="print"/>
            <a:stretch>
              <a:fillRect/>
            </a:stretch>
          </a:blipFill>
        </p:spPr>
        <p:txBody>
          <a:bodyPr wrap="square" lIns="0" tIns="0" rIns="0" bIns="0" rtlCol="0"/>
          <a:lstStyle/>
          <a:p/>
        </p:txBody>
      </p:sp>
      <p:sp>
        <p:nvSpPr>
          <p:cNvPr id="2" name="Holder 2"/>
          <p:cNvSpPr>
            <a:spLocks noGrp="1"/>
          </p:cNvSpPr>
          <p:nvPr>
            <p:ph type="ctrTitle"/>
          </p:nvPr>
        </p:nvSpPr>
        <p:spPr>
          <a:xfrm>
            <a:off x="1400809" y="2611958"/>
            <a:ext cx="9390380" cy="1489075"/>
          </a:xfrm>
          <a:prstGeom prst="rect">
            <a:avLst/>
          </a:prstGeom>
        </p:spPr>
        <p:txBody>
          <a:bodyPr wrap="square" lIns="0" tIns="0" rIns="0" bIns="0">
            <a:spAutoFit/>
          </a:bodyPr>
          <a:lstStyle>
            <a:lvl1pPr>
              <a:defRPr sz="9600" b="1" i="0">
                <a:solidFill>
                  <a:schemeClr val="bg1"/>
                </a:solidFill>
                <a:latin typeface="Microsoft JhengHei" panose="020B0604030504040204" charset="-120"/>
                <a:cs typeface="Microsoft JhengHei" panose="020B0604030504040204" charset="-120"/>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隶书" panose="0201050906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lt1"/>
                </a:solidFill>
                <a:latin typeface="Arial" panose="020B0604020202020204" pitchFamily="34" charset="0"/>
                <a:ea typeface="隶书" panose="02010509060101010101" charset="-122"/>
              </a:defRPr>
            </a:lvl1pPr>
            <a:lvl2pPr eaLnBrk="1" fontAlgn="auto" latinLnBrk="0" hangingPunct="1">
              <a:defRPr sz="1600">
                <a:solidFill>
                  <a:schemeClr val="lt1"/>
                </a:solidFill>
                <a:latin typeface="Arial" panose="020B0604020202020204" pitchFamily="34" charset="0"/>
                <a:ea typeface="隶书" panose="02010509060101010101" charset="-122"/>
              </a:defRPr>
            </a:lvl2pPr>
            <a:lvl3pPr eaLnBrk="1" fontAlgn="auto" latinLnBrk="0" hangingPunct="1">
              <a:defRPr sz="1600">
                <a:solidFill>
                  <a:schemeClr val="lt1"/>
                </a:solidFill>
                <a:latin typeface="Arial" panose="020B0604020202020204" pitchFamily="34" charset="0"/>
                <a:ea typeface="隶书" panose="02010509060101010101" charset="-122"/>
              </a:defRPr>
            </a:lvl3pPr>
            <a:lvl4pPr eaLnBrk="1" fontAlgn="auto" latinLnBrk="0" hangingPunct="1">
              <a:defRPr sz="1600">
                <a:solidFill>
                  <a:schemeClr val="lt1"/>
                </a:solidFill>
                <a:latin typeface="Arial" panose="020B0604020202020204" pitchFamily="34" charset="0"/>
                <a:ea typeface="隶书" panose="02010509060101010101" charset="-122"/>
              </a:defRPr>
            </a:lvl4pPr>
            <a:lvl5pPr eaLnBrk="1" fontAlgn="auto" latinLnBrk="0" hangingPunct="1">
              <a:defRPr sz="1600">
                <a:solidFill>
                  <a:schemeClr val="lt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10" name="矩形 9"/>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隶书"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lt1"/>
                </a:solidFill>
                <a:uFillTx/>
                <a:latin typeface="Arial" panose="020B0604020202020204" pitchFamily="34" charset="0"/>
                <a:ea typeface="隶书" panose="0201050906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lt1"/>
                </a:solidFill>
                <a:uFillTx/>
                <a:latin typeface="Arial" panose="020B0604020202020204" pitchFamily="34" charset="0"/>
                <a:ea typeface="隶书" panose="0201050906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whole_pic"/>
          <p:cNvPicPr>
            <a:picLocks noChangeAspect="1"/>
          </p:cNvPicPr>
          <p:nvPr/>
        </p:nvPicPr>
        <p:blipFill>
          <a:blip r:embed="rId2"/>
          <a:stretch>
            <a:fillRect/>
          </a:stretch>
        </p:blipFill>
        <p:spPr>
          <a:xfrm>
            <a:off x="0" y="0"/>
            <a:ext cx="12192000" cy="6858000"/>
          </a:xfrm>
          <a:prstGeom prst="rect">
            <a:avLst/>
          </a:prstGeom>
        </p:spPr>
      </p:pic>
      <p:sp>
        <p:nvSpPr>
          <p:cNvPr id="6" name="矩形 5"/>
          <p:cNvSpPr/>
          <p:nvPr>
            <p:custDataLst>
              <p:tags r:id="rId3"/>
            </p:custDataLst>
          </p:nvPr>
        </p:nvSpPr>
        <p:spPr>
          <a:xfrm>
            <a:off x="0" y="0"/>
            <a:ext cx="12192000" cy="6858000"/>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4"/>
            </p:custDataLst>
          </p:nvPr>
        </p:nvSpPr>
        <p:spPr>
          <a:xfrm>
            <a:off x="4320540" y="0"/>
            <a:ext cx="7866380" cy="6858000"/>
          </a:xfrm>
          <a:prstGeom prst="rect">
            <a:avLst/>
          </a:prstGeom>
          <a:solidFill>
            <a:srgbClr val="171C17"/>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隶书" panose="0201050906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日期占位符 1"/>
          <p:cNvSpPr>
            <a:spLocks noGrp="1"/>
          </p:cNvSpPr>
          <p:nvPr>
            <p:ph type="dt" sz="half" idx="10"/>
            <p:custDataLst>
              <p:tags r:id="rId5"/>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4" name="灯片编号占位符 3"/>
          <p:cNvSpPr>
            <a:spLocks noGrp="1"/>
          </p:cNvSpPr>
          <p:nvPr>
            <p:ph type="sldNum" sz="quarter" idx="12"/>
            <p:custDataLst>
              <p:tags r:id="rId7"/>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隶书"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隶书" panose="0201050906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7" name="矩形 6"/>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竖排标题 1"/>
          <p:cNvSpPr>
            <a:spLocks noGrp="1"/>
          </p:cNvSpPr>
          <p:nvPr>
            <p:ph type="title" orient="vert"/>
            <p:custDataLst>
              <p:tags r:id="rId5"/>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lt1"/>
                </a:solidFill>
                <a:uFillTx/>
                <a:latin typeface="Arial" panose="020B0604020202020204" pitchFamily="34" charset="0"/>
                <a:ea typeface="隶书" panose="0201050906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a:solidFill>
                  <a:schemeClr val="lt1"/>
                </a:solidFill>
                <a:latin typeface="Arial" panose="020B0604020202020204" pitchFamily="34" charset="0"/>
                <a:ea typeface="隶书" panose="02010509060101010101" charset="-122"/>
              </a:defRPr>
            </a:lvl1pPr>
            <a:lvl2pPr indent="0" eaLnBrk="1" fontAlgn="auto" latinLnBrk="0" hangingPunct="1">
              <a:defRPr>
                <a:solidFill>
                  <a:schemeClr val="lt1"/>
                </a:solidFill>
                <a:latin typeface="Arial" panose="020B0604020202020204" pitchFamily="34" charset="0"/>
                <a:ea typeface="隶书" panose="02010509060101010101" charset="-122"/>
              </a:defRPr>
            </a:lvl2pPr>
            <a:lvl3pPr indent="0" eaLnBrk="1" fontAlgn="auto" latinLnBrk="0" hangingPunct="1">
              <a:defRPr>
                <a:solidFill>
                  <a:schemeClr val="lt1"/>
                </a:solidFill>
                <a:latin typeface="Arial" panose="020B0604020202020204" pitchFamily="34" charset="0"/>
                <a:ea typeface="隶书" panose="02010509060101010101" charset="-122"/>
              </a:defRPr>
            </a:lvl3pPr>
            <a:lvl4pPr indent="0" eaLnBrk="1" fontAlgn="auto" latinLnBrk="0" hangingPunct="1">
              <a:defRPr>
                <a:solidFill>
                  <a:schemeClr val="lt1"/>
                </a:solidFill>
                <a:latin typeface="Arial" panose="020B0604020202020204" pitchFamily="34" charset="0"/>
                <a:ea typeface="隶书" panose="02010509060101010101" charset="-122"/>
              </a:defRPr>
            </a:lvl4pPr>
            <a:lvl5pPr indent="0" eaLnBrk="1" fontAlgn="auto" latinLnBrk="0" hangingPunct="1">
              <a:defRPr>
                <a:solidFill>
                  <a:schemeClr val="lt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 name="日期占位符 2"/>
          <p:cNvSpPr>
            <a:spLocks noGrp="1"/>
          </p:cNvSpPr>
          <p:nvPr>
            <p:ph type="dt" sz="half" idx="10"/>
            <p:custDataLst>
              <p:tags r:id="rId5"/>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solidFill>
                  <a:schemeClr val="lt1"/>
                </a:solidFill>
                <a:latin typeface="Arial" panose="020B0604020202020204" pitchFamily="34" charset="0"/>
                <a:ea typeface="隶书" panose="02010509060101010101" charset="-122"/>
              </a:defRPr>
            </a:lvl1pPr>
            <a:lvl2pPr>
              <a:defRPr>
                <a:solidFill>
                  <a:schemeClr val="lt1"/>
                </a:solidFill>
                <a:latin typeface="Arial" panose="020B0604020202020204" pitchFamily="34" charset="0"/>
                <a:ea typeface="隶书" panose="02010509060101010101" charset="-122"/>
              </a:defRPr>
            </a:lvl2pPr>
            <a:lvl3pPr>
              <a:defRPr>
                <a:solidFill>
                  <a:schemeClr val="lt1"/>
                </a:solidFill>
                <a:latin typeface="Arial" panose="020B0604020202020204" pitchFamily="34" charset="0"/>
                <a:ea typeface="隶书" panose="02010509060101010101" charset="-122"/>
              </a:defRPr>
            </a:lvl3pPr>
            <a:lvl4pPr>
              <a:defRPr>
                <a:solidFill>
                  <a:schemeClr val="lt1"/>
                </a:solidFill>
                <a:latin typeface="Arial" panose="020B0604020202020204" pitchFamily="34" charset="0"/>
                <a:ea typeface="隶书" panose="02010509060101010101" charset="-122"/>
              </a:defRPr>
            </a:lvl4pPr>
            <a:lvl5pPr>
              <a:defRPr>
                <a:solidFill>
                  <a:schemeClr val="lt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6480175" y="0"/>
            <a:ext cx="3539490" cy="5612765"/>
          </a:xfrm>
          <a:prstGeom prst="rect">
            <a:avLst/>
          </a:prstGeom>
          <a:solidFill>
            <a:srgbClr val="171C17"/>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6682105" y="215900"/>
            <a:ext cx="3132455" cy="5180965"/>
          </a:xfrm>
          <a:prstGeom prst="rect">
            <a:avLst/>
          </a:prstGeom>
          <a:solidFill>
            <a:srgbClr val="B9D6B9">
              <a:alpha val="0"/>
            </a:srgbClr>
          </a:solidFill>
          <a:ln>
            <a:solidFill>
              <a:srgbClr val="B9D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 name="日期占位符 2"/>
          <p:cNvSpPr>
            <a:spLocks noGrp="1"/>
          </p:cNvSpPr>
          <p:nvPr>
            <p:ph type="dt" sz="half" idx="10"/>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
        <p:nvSpPr>
          <p:cNvPr id="8" name="标题 2"/>
          <p:cNvSpPr/>
          <p:nvPr>
            <p:ph type="title" hasCustomPrompt="1"/>
            <p:custDataLst>
              <p:tags r:id="rId9"/>
            </p:custDataLst>
          </p:nvPr>
        </p:nvSpPr>
        <p:spPr>
          <a:xfrm>
            <a:off x="8415215" y="393551"/>
            <a:ext cx="897890" cy="4826000"/>
          </a:xfrm>
          <a:noFill/>
        </p:spPr>
        <p:txBody>
          <a:bodyPr vert="eaVert" wrap="square" lIns="0" tIns="0" rIns="0" bIns="0" rtlCol="0" anchor="b" anchorCtr="0">
            <a:normAutofit fontScale="90000"/>
          </a:bodyPr>
          <a:lstStyle>
            <a:lvl1pPr marL="0" marR="0" algn="l" defTabSz="914400" rtl="0" eaLnBrk="1" fontAlgn="auto" latinLnBrk="0" hangingPunct="1">
              <a:lnSpc>
                <a:spcPct val="100000"/>
              </a:lnSpc>
              <a:spcBef>
                <a:spcPct val="0"/>
              </a:spcBef>
              <a:buClrTx/>
              <a:buSzTx/>
              <a:buFontTx/>
              <a:buNone/>
              <a:defRPr kumimoji="0" lang="zh-CN" altLang="en-US" sz="6000" b="1" i="0" u="none" strike="noStrike" kern="1200" cap="none" spc="700" normalizeH="0" baseline="0" noProof="1" dirty="0">
                <a:solidFill>
                  <a:schemeClr val="lt1"/>
                </a:solidFill>
                <a:uFillTx/>
                <a:latin typeface="Arial" panose="020B0604020202020204" pitchFamily="34" charset="0"/>
                <a:ea typeface="汉仪尚巍手书W" panose="00020600040101010101" charset="-122"/>
                <a:cs typeface="+mn-cs"/>
              </a:defRPr>
            </a:lvl1pPr>
          </a:lstStyle>
          <a:p>
            <a:pPr lvl="0"/>
            <a:r>
              <a:rPr>
                <a:sym typeface="+mn-ea"/>
              </a:rPr>
              <a:t>编辑标题</a:t>
            </a:r>
            <a:endParaRPr>
              <a:sym typeface="+mn-ea"/>
            </a:endParaRPr>
          </a:p>
        </p:txBody>
      </p:sp>
      <p:sp>
        <p:nvSpPr>
          <p:cNvPr id="9" name="文本占位符 3"/>
          <p:cNvSpPr/>
          <p:nvPr>
            <p:ph type="body" idx="1" hasCustomPrompt="1"/>
            <p:custDataLst>
              <p:tags r:id="rId10"/>
            </p:custDataLst>
          </p:nvPr>
        </p:nvSpPr>
        <p:spPr>
          <a:xfrm>
            <a:off x="7187760" y="394186"/>
            <a:ext cx="1001395" cy="4824095"/>
          </a:xfrm>
          <a:noFill/>
        </p:spPr>
        <p:txBody>
          <a:bodyPr vert="eaVert" wrap="square" lIns="0" tIns="0" rIns="0" bIns="0" rtlCol="0" anchor="t" anchorCtr="0">
            <a:normAutofit/>
          </a:bodyPr>
          <a:lstStyle>
            <a:lvl1pPr marL="0" marR="0" indent="-228600" algn="l" defTabSz="914400" rtl="0" eaLnBrk="1" fontAlgn="auto" latinLnBrk="0" hangingPunct="1">
              <a:lnSpc>
                <a:spcPct val="150000"/>
              </a:lnSpc>
              <a:spcBef>
                <a:spcPts val="0"/>
              </a:spcBef>
              <a:spcAft>
                <a:spcPts val="1000"/>
              </a:spcAft>
              <a:buClrTx/>
              <a:buSzTx/>
              <a:buFontTx/>
              <a:buNone/>
              <a:defRPr kumimoji="0" lang="zh-CN" altLang="en-US" sz="1800" b="0" i="0" u="none" strike="noStrike" kern="1200" cap="none" spc="400" normalizeH="0" baseline="0" noProof="1">
                <a:solidFill>
                  <a:schemeClr val="lt1"/>
                </a:solidFill>
                <a:uFillTx/>
                <a:latin typeface="Arial" panose="020B0604020202020204" pitchFamily="34" charset="0"/>
                <a:ea typeface="隶书" panose="0201050906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5"/>
            </p:custDataLst>
          </p:nvPr>
        </p:nvSpPr>
        <p:spPr/>
        <p:txBody>
          <a:bodyPr/>
          <a:lstStyle>
            <a:lvl1pPr>
              <a:defRPr baseline="0">
                <a:solidFill>
                  <a:schemeClr val="tx1"/>
                </a:solidFill>
                <a:latin typeface="Arial" panose="020B0604020202020204" pitchFamily="34" charset="0"/>
                <a:ea typeface="隶书"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291465" y="303530"/>
            <a:ext cx="11608435" cy="625030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隶书" panose="0201050906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2400" b="1" i="0">
                <a:solidFill>
                  <a:srgbClr val="C00000"/>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291465" y="0"/>
            <a:ext cx="11608435" cy="6858000"/>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4824095" cy="6858000"/>
          </a:xfrm>
          <a:prstGeom prst="rect">
            <a:avLst/>
          </a:prstGeom>
          <a:solidFill>
            <a:srgbClr val="171C17"/>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6"/>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隶书" panose="0201050906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12192000" cy="2663825"/>
          </a:xfrm>
          <a:prstGeom prst="rect">
            <a:avLst/>
          </a:prstGeom>
          <a:solidFill>
            <a:srgbClr val="171C17"/>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隶书"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302260"/>
            <a:ext cx="12192000" cy="6549390"/>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5028565"/>
            <a:ext cx="12192000" cy="1829435"/>
          </a:xfrm>
          <a:prstGeom prst="rect">
            <a:avLst/>
          </a:prstGeom>
          <a:solidFill>
            <a:srgbClr val="171C17"/>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隶书"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12192000" cy="914400"/>
          </a:xfrm>
          <a:prstGeom prst="rect">
            <a:avLst/>
          </a:prstGeom>
          <a:solidFill>
            <a:srgbClr val="171C17"/>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solidFill>
                <a:latin typeface="Arial" panose="020B0604020202020204" pitchFamily="34" charset="0"/>
                <a:ea typeface="隶书" panose="0201050906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solidFill>
                  <a:schemeClr val="tx1"/>
                </a:solidFill>
                <a:latin typeface="Arial" panose="020B0604020202020204" pitchFamily="34" charset="0"/>
                <a:ea typeface="隶书" panose="02010509060101010101" charset="-122"/>
              </a:defRPr>
            </a:lvl1pPr>
            <a:lvl2pPr>
              <a:defRPr baseline="0">
                <a:solidFill>
                  <a:schemeClr val="tx1"/>
                </a:solidFill>
                <a:latin typeface="Arial" panose="020B0604020202020204" pitchFamily="34" charset="0"/>
                <a:ea typeface="隶书" panose="02010509060101010101" charset="-122"/>
              </a:defRPr>
            </a:lvl2pPr>
            <a:lvl3pPr>
              <a:defRPr baseline="0">
                <a:solidFill>
                  <a:schemeClr val="tx1"/>
                </a:solidFill>
                <a:latin typeface="Arial" panose="020B0604020202020204" pitchFamily="34" charset="0"/>
                <a:ea typeface="隶书" panose="02010509060101010101" charset="-122"/>
              </a:defRPr>
            </a:lvl3pPr>
            <a:lvl4pPr>
              <a:defRPr baseline="0">
                <a:solidFill>
                  <a:schemeClr val="tx1"/>
                </a:solidFill>
                <a:latin typeface="Arial" panose="020B0604020202020204" pitchFamily="34" charset="0"/>
                <a:ea typeface="隶书" panose="02010509060101010101" charset="-122"/>
              </a:defRPr>
            </a:lvl4pPr>
            <a:lvl5pPr>
              <a:defRPr baseline="0">
                <a:solidFill>
                  <a:schemeClr val="tx1"/>
                </a:solidFill>
                <a:latin typeface="Arial" panose="020B0604020202020204" pitchFamily="34" charset="0"/>
                <a:ea typeface="隶书" panose="0201050906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953135"/>
            <a:ext cx="12192000" cy="4951095"/>
          </a:xfrm>
          <a:prstGeom prst="rect">
            <a:avLst/>
          </a:prstGeom>
          <a:solidFill>
            <a:srgbClr val="171C17"/>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隶书" panose="0201050906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隶书" panose="0201050906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6011" y="362711"/>
            <a:ext cx="96012" cy="484631"/>
          </a:xfrm>
          <a:prstGeom prst="rect">
            <a:avLst/>
          </a:prstGeom>
          <a:blipFill>
            <a:blip r:embed="rId2" cstate="print"/>
            <a:stretch>
              <a:fillRect/>
            </a:stretch>
          </a:blipFill>
        </p:spPr>
        <p:txBody>
          <a:bodyPr wrap="square" lIns="0" tIns="0" rIns="0" bIns="0" rtlCol="0"/>
          <a:lstStyle/>
          <a:p/>
        </p:txBody>
      </p:sp>
      <p:sp>
        <p:nvSpPr>
          <p:cNvPr id="17" name="bk object 17"/>
          <p:cNvSpPr/>
          <p:nvPr/>
        </p:nvSpPr>
        <p:spPr>
          <a:xfrm>
            <a:off x="333756" y="362711"/>
            <a:ext cx="99059" cy="484631"/>
          </a:xfrm>
          <a:prstGeom prst="rect">
            <a:avLst/>
          </a:prstGeom>
          <a:blipFill>
            <a:blip r:embed="rId3" cstate="print"/>
            <a:stretch>
              <a:fillRect/>
            </a:stretch>
          </a:blipFill>
        </p:spPr>
        <p:txBody>
          <a:bodyPr wrap="square" lIns="0" tIns="0" rIns="0" bIns="0" rtlCol="0"/>
          <a:lstStyle/>
          <a:p/>
        </p:txBody>
      </p:sp>
      <p:sp>
        <p:nvSpPr>
          <p:cNvPr id="18" name="bk object 18"/>
          <p:cNvSpPr/>
          <p:nvPr/>
        </p:nvSpPr>
        <p:spPr>
          <a:xfrm>
            <a:off x="571500" y="362711"/>
            <a:ext cx="97536" cy="484631"/>
          </a:xfrm>
          <a:prstGeom prst="rect">
            <a:avLst/>
          </a:prstGeom>
          <a:blipFill>
            <a:blip r:embed="rId4" cstate="print"/>
            <a:stretch>
              <a:fillRect/>
            </a:stretch>
          </a:blipFill>
        </p:spPr>
        <p:txBody>
          <a:bodyPr wrap="square" lIns="0" tIns="0" rIns="0" bIns="0" rtlCol="0"/>
          <a:lstStyle/>
          <a:p/>
        </p:txBody>
      </p:sp>
      <p:sp>
        <p:nvSpPr>
          <p:cNvPr id="19" name="bk object 19"/>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28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893775" y="1549329"/>
            <a:ext cx="4486910" cy="4142104"/>
          </a:xfrm>
          <a:prstGeom prst="rect">
            <a:avLst/>
          </a:prstGeom>
        </p:spPr>
        <p:txBody>
          <a:bodyPr wrap="square" lIns="0" tIns="0" rIns="0" bIns="0">
            <a:spAutoFit/>
          </a:bodyPr>
          <a:lstStyle>
            <a:lvl1pPr>
              <a:defRPr sz="2000" b="0" i="0">
                <a:solidFill>
                  <a:schemeClr val="tx1"/>
                </a:solidFill>
                <a:latin typeface="等线" panose="02010600030101010101" charset="-122"/>
                <a:cs typeface="等线" panose="02010600030101010101" charset="-122"/>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6480175" y="0"/>
            <a:ext cx="3539490" cy="5612765"/>
          </a:xfrm>
          <a:prstGeom prst="rect">
            <a:avLst/>
          </a:prstGeom>
          <a:solidFill>
            <a:srgbClr val="171C17"/>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p:custDataLst>
              <p:tags r:id="rId5"/>
            </p:custDataLst>
          </p:nvPr>
        </p:nvSpPr>
        <p:spPr>
          <a:xfrm>
            <a:off x="6682105" y="215900"/>
            <a:ext cx="3132455" cy="5180965"/>
          </a:xfrm>
          <a:prstGeom prst="rect">
            <a:avLst/>
          </a:prstGeom>
          <a:solidFill>
            <a:srgbClr val="B9D6B9">
              <a:alpha val="0"/>
            </a:srgbClr>
          </a:solidFill>
          <a:ln>
            <a:solidFill>
              <a:srgbClr val="B9D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 name="日期占位符 15"/>
          <p:cNvSpPr>
            <a:spLocks noGrp="1"/>
          </p:cNvSpPr>
          <p:nvPr>
            <p:ph type="dt" sz="half" idx="10"/>
            <p:custDataLst>
              <p:tags r:id="rId6"/>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2" name="标题 2"/>
          <p:cNvSpPr/>
          <p:nvPr>
            <p:ph type="ctrTitle" idx="2" hasCustomPrompt="1"/>
            <p:custDataLst>
              <p:tags r:id="rId9"/>
            </p:custDataLst>
          </p:nvPr>
        </p:nvSpPr>
        <p:spPr>
          <a:xfrm>
            <a:off x="7136456" y="393532"/>
            <a:ext cx="2227953" cy="4826038"/>
          </a:xfrm>
          <a:noFill/>
        </p:spPr>
        <p:txBody>
          <a:bodyPr vert="eaVert" wrap="square" lIns="0" tIns="0" rIns="0" bIns="0" rtlCol="0" anchor="ctr" anchorCtr="0">
            <a:normAutofit/>
          </a:bodyPr>
          <a:lstStyle>
            <a:lvl1pPr marL="0" marR="0" algn="l" defTabSz="914400" rtl="0" eaLnBrk="1" fontAlgn="auto" latinLnBrk="0" hangingPunct="1">
              <a:lnSpc>
                <a:spcPct val="120000"/>
              </a:lnSpc>
              <a:spcBef>
                <a:spcPct val="0"/>
              </a:spcBef>
              <a:buClrTx/>
              <a:buSzTx/>
              <a:buFontTx/>
              <a:buNone/>
              <a:defRPr kumimoji="0" lang="zh-CN" altLang="en-US" sz="5400" b="1" i="0" u="none" strike="noStrike" kern="1200" cap="none" spc="1000" normalizeH="0" baseline="0" noProof="1" dirty="0">
                <a:solidFill>
                  <a:schemeClr val="lt1"/>
                </a:solidFill>
                <a:uFillTx/>
                <a:latin typeface="Arial" panose="020B0604020202020204" pitchFamily="34" charset="0"/>
                <a:ea typeface="汉仪尚巍手书W" panose="00020600040101010101" charset="-122"/>
                <a:cs typeface="+mn-cs"/>
              </a:defRPr>
            </a:lvl1pPr>
          </a:lstStyle>
          <a:p>
            <a:pPr lvl="0"/>
            <a:r>
              <a:rPr>
                <a:sym typeface="+mn-ea"/>
              </a:rPr>
              <a:t>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7" name="矩形 6"/>
          <p:cNvSpPr/>
          <p:nvPr>
            <p:custDataLst>
              <p:tags r:id="rId4"/>
            </p:custDataLst>
          </p:nvPr>
        </p:nvSpPr>
        <p:spPr>
          <a:xfrm>
            <a:off x="0" y="0"/>
            <a:ext cx="12192000" cy="6548755"/>
          </a:xfrm>
          <a:prstGeom prst="rect">
            <a:avLst/>
          </a:prstGeom>
          <a:solidFill>
            <a:srgbClr val="0E110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隶书" panose="0201050906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lt1"/>
                </a:solidFill>
                <a:uFillTx/>
                <a:latin typeface="Arial" panose="020B0604020202020204" pitchFamily="34" charset="0"/>
                <a:ea typeface="隶书" panose="0201050906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whole_pic"/>
          <p:cNvPicPr>
            <a:picLocks noChangeAspect="1"/>
          </p:cNvPicPr>
          <p:nvPr/>
        </p:nvPicPr>
        <p:blipFill>
          <a:blip r:embed="rId2"/>
          <a:stretch>
            <a:fillRect/>
          </a:stretch>
        </p:blipFill>
        <p:spPr>
          <a:xfrm>
            <a:off x="0" y="0"/>
            <a:ext cx="12192000" cy="6858000"/>
          </a:xfrm>
          <a:prstGeom prst="rect">
            <a:avLst/>
          </a:prstGeom>
        </p:spPr>
      </p:pic>
      <p:sp>
        <p:nvSpPr>
          <p:cNvPr id="2" name="矩形 1"/>
          <p:cNvSpPr/>
          <p:nvPr>
            <p:custDataLst>
              <p:tags r:id="rId3"/>
            </p:custDataLst>
          </p:nvPr>
        </p:nvSpPr>
        <p:spPr>
          <a:xfrm>
            <a:off x="4320540" y="0"/>
            <a:ext cx="7866380" cy="6858000"/>
          </a:xfrm>
          <a:prstGeom prst="rect">
            <a:avLst/>
          </a:prstGeom>
          <a:solidFill>
            <a:srgbClr val="171C17"/>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 name="日期占位符 3"/>
          <p:cNvSpPr>
            <a:spLocks noGrp="1"/>
          </p:cNvSpPr>
          <p:nvPr>
            <p:ph type="dt" sz="half" idx="10"/>
            <p:custDataLst>
              <p:tags r:id="rId4"/>
            </p:custDataLst>
          </p:nvPr>
        </p:nvSpPr>
        <p:spPr/>
        <p:txBody>
          <a:bodyPr/>
          <a:lstStyle>
            <a:lvl1pPr>
              <a:defRPr>
                <a:solidFill>
                  <a:schemeClr val="dk1">
                    <a:tint val="75000"/>
                    <a:lumMod val="85000"/>
                    <a:lumOff val="1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a:p>
        </p:txBody>
      </p:sp>
      <p:sp>
        <p:nvSpPr>
          <p:cNvPr id="7" name="标题 2"/>
          <p:cNvSpPr>
            <a:spLocks noGrp="1"/>
          </p:cNvSpPr>
          <p:nvPr>
            <p:ph type="ctrTitle" idx="2" hasCustomPrompt="1"/>
            <p:custDataLst>
              <p:tags r:id="rId7"/>
            </p:custDataLst>
          </p:nvPr>
        </p:nvSpPr>
        <p:spPr>
          <a:xfrm>
            <a:off x="4826039" y="3394074"/>
            <a:ext cx="6858000" cy="1054735"/>
          </a:xfrm>
        </p:spPr>
        <p:txBody>
          <a:bodyPr vert="horz" wrap="square" lIns="0" tIns="0" rIns="0" bIns="0" rtlCol="0" anchor="b" anchorCtr="0">
            <a:normAutofit/>
          </a:bodyPr>
          <a:lstStyle>
            <a:lvl1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kumimoji="0" lang="zh-CN" altLang="en-US" sz="2800" b="1" i="0" u="none" strike="noStrike" kern="1200" cap="none" spc="300" normalizeH="0" baseline="0" noProof="0">
                <a:ln>
                  <a:noFill/>
                </a:ln>
                <a:solidFill>
                  <a:schemeClr val="lt1"/>
                </a:solidFill>
                <a:effectLst/>
                <a:uLnTx/>
                <a:uFillTx/>
                <a:latin typeface="Arial" panose="020B0604020202020204" pitchFamily="34" charset="0"/>
                <a:ea typeface="汉仪尚巍手书W" panose="00020600040101010101" charset="-122"/>
                <a:cs typeface="+mj-cs"/>
              </a:defRPr>
            </a:lvl1pPr>
          </a:lstStyle>
          <a:p>
            <a:pPr lvl="0"/>
            <a:r>
              <a:rPr>
                <a:sym typeface="+mn-ea"/>
              </a:rPr>
              <a:t>编辑标题</a:t>
            </a:r>
            <a:endParaRPr>
              <a:sym typeface="+mn-ea"/>
            </a:endParaRPr>
          </a:p>
        </p:txBody>
      </p:sp>
      <p:sp>
        <p:nvSpPr>
          <p:cNvPr id="8" name="副标题 3"/>
          <p:cNvSpPr>
            <a:spLocks noGrp="1"/>
          </p:cNvSpPr>
          <p:nvPr>
            <p:ph type="subTitle" idx="3" hasCustomPrompt="1"/>
            <p:custDataLst>
              <p:tags r:id="rId8"/>
            </p:custDataLst>
          </p:nvPr>
        </p:nvSpPr>
        <p:spPr>
          <a:xfrm>
            <a:off x="4826039" y="4661534"/>
            <a:ext cx="6858000" cy="1118870"/>
          </a:xfrm>
        </p:spPr>
        <p:txBody>
          <a:bodyPr vert="horz" wrap="square" lIns="0" tIns="0" rIns="0" bIns="0" rtlCol="0">
            <a:normAutofit/>
          </a:bodyPr>
          <a:lstStyle>
            <a:lvl1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a:ln>
                  <a:noFill/>
                </a:ln>
                <a:solidFill>
                  <a:schemeClr val="lt1"/>
                </a:solidFill>
                <a:effectLst/>
                <a:uLnTx/>
                <a:uFillTx/>
                <a:latin typeface="Arial" panose="020B0604020202020204" pitchFamily="34" charset="0"/>
                <a:ea typeface="隶书" panose="02010509060101010101" charset="-122"/>
                <a:cs typeface="+mn-cs"/>
                <a:sym typeface="+mn-ea"/>
              </a:defRPr>
            </a:lvl1pPr>
            <a:lvl2pPr marL="457200"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tint val="75000"/>
                  </a:schemeClr>
                </a:solidFill>
                <a:uFillTx/>
                <a:latin typeface="Arial" panose="020B0604020202020204" pitchFamily="34" charset="0"/>
                <a:ea typeface="隶书" panose="02010509060101010101" charset="-122"/>
                <a:cs typeface="+mn-cs"/>
              </a:defRPr>
            </a:lvl2pPr>
            <a:lvl3pPr marL="914400" indent="0" algn="l"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tint val="75000"/>
                  </a:schemeClr>
                </a:solidFill>
                <a:uFillTx/>
                <a:latin typeface="Arial" panose="020B0604020202020204" pitchFamily="34" charset="0"/>
                <a:ea typeface="隶书" panose="02010509060101010101" charset="-122"/>
                <a:cs typeface="+mn-cs"/>
              </a:defRPr>
            </a:lvl3pPr>
            <a:lvl4pPr marL="137160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tint val="75000"/>
                  </a:schemeClr>
                </a:solidFill>
                <a:uFillTx/>
                <a:latin typeface="Arial" panose="020B0604020202020204" pitchFamily="34" charset="0"/>
                <a:ea typeface="隶书" panose="02010509060101010101" charset="-122"/>
                <a:cs typeface="+mn-cs"/>
              </a:defRPr>
            </a:lvl4pPr>
            <a:lvl5pPr marL="182880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tint val="75000"/>
                  </a:schemeClr>
                </a:solidFill>
                <a:uFillTx/>
                <a:latin typeface="Arial" panose="020B0604020202020204" pitchFamily="34" charset="0"/>
                <a:ea typeface="隶书" panose="02010509060101010101"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5" Type="http://schemas.openxmlformats.org/officeDocument/2006/relationships/theme" Target="../theme/theme2.xml"/><Relationship Id="rId24" Type="http://schemas.openxmlformats.org/officeDocument/2006/relationships/tags" Target="../tags/tag147.xml"/><Relationship Id="rId23" Type="http://schemas.openxmlformats.org/officeDocument/2006/relationships/tags" Target="../tags/tag146.xml"/><Relationship Id="rId22" Type="http://schemas.openxmlformats.org/officeDocument/2006/relationships/tags" Target="../tags/tag145.xml"/><Relationship Id="rId21" Type="http://schemas.openxmlformats.org/officeDocument/2006/relationships/tags" Target="../tags/tag144.xml"/><Relationship Id="rId20" Type="http://schemas.openxmlformats.org/officeDocument/2006/relationships/tags" Target="../tags/tag143.xml"/><Relationship Id="rId2" Type="http://schemas.openxmlformats.org/officeDocument/2006/relationships/slideLayout" Target="../slideLayouts/slideLayout8.xml"/><Relationship Id="rId19" Type="http://schemas.openxmlformats.org/officeDocument/2006/relationships/tags" Target="../tags/tag142.xml"/><Relationship Id="rId18" Type="http://schemas.openxmlformats.org/officeDocument/2006/relationships/slideLayout" Target="../slideLayouts/slideLayout24.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6011" y="362711"/>
            <a:ext cx="96012" cy="484631"/>
          </a:xfrm>
          <a:prstGeom prst="rect">
            <a:avLst/>
          </a:prstGeom>
          <a:blipFill>
            <a:blip r:embed="rId7" cstate="print"/>
            <a:stretch>
              <a:fillRect/>
            </a:stretch>
          </a:blipFill>
        </p:spPr>
        <p:txBody>
          <a:bodyPr wrap="square" lIns="0" tIns="0" rIns="0" bIns="0" rtlCol="0"/>
          <a:lstStyle/>
          <a:p/>
        </p:txBody>
      </p:sp>
      <p:sp>
        <p:nvSpPr>
          <p:cNvPr id="2" name="Holder 2"/>
          <p:cNvSpPr>
            <a:spLocks noGrp="1"/>
          </p:cNvSpPr>
          <p:nvPr>
            <p:ph type="title"/>
          </p:nvPr>
        </p:nvSpPr>
        <p:spPr>
          <a:xfrm>
            <a:off x="643839" y="310387"/>
            <a:ext cx="3340735" cy="452120"/>
          </a:xfrm>
          <a:prstGeom prst="rect">
            <a:avLst/>
          </a:prstGeom>
        </p:spPr>
        <p:txBody>
          <a:bodyPr wrap="square" lIns="0" tIns="0" rIns="0" bIns="0">
            <a:spAutoFit/>
          </a:bodyPr>
          <a:lstStyle>
            <a:lvl1pPr>
              <a:defRPr sz="28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78739" y="2863977"/>
            <a:ext cx="9653905" cy="3531870"/>
          </a:xfrm>
          <a:prstGeom prst="rect">
            <a:avLst/>
          </a:prstGeom>
        </p:spPr>
        <p:txBody>
          <a:bodyPr wrap="square" lIns="0" tIns="0" rIns="0" bIns="0">
            <a:spAutoFit/>
          </a:bodyPr>
          <a:lstStyle>
            <a:lvl1pPr>
              <a:defRPr sz="2400" b="1" i="0">
                <a:solidFill>
                  <a:srgbClr val="C00000"/>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3135248" y="6580009"/>
            <a:ext cx="5920740" cy="330200"/>
          </a:xfrm>
          <a:prstGeom prst="rect">
            <a:avLst/>
          </a:prstGeom>
        </p:spPr>
        <p:txBody>
          <a:bodyPr wrap="square" lIns="0" tIns="0" rIns="0" bIns="0">
            <a:spAutoFit/>
          </a:bodyPr>
          <a:lstStyle>
            <a:lvl1pPr>
              <a:defRPr sz="2000" b="0" i="0">
                <a:solidFill>
                  <a:schemeClr val="bg1"/>
                </a:solidFill>
                <a:latin typeface="楷体" panose="02010609060101010101" charset="-122"/>
                <a:cs typeface="楷体" panose="02010609060101010101" charset="-122"/>
              </a:defRPr>
            </a:lvl1p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9516109" y="6368416"/>
            <a:ext cx="319404" cy="327659"/>
          </a:xfrm>
          <a:prstGeom prst="rect">
            <a:avLst/>
          </a:prstGeom>
        </p:spPr>
        <p:txBody>
          <a:bodyPr wrap="square" lIns="0" tIns="0" rIns="0" bIns="0">
            <a:spAutoFit/>
          </a:bodyPr>
          <a:lstStyle>
            <a:lvl1pPr>
              <a:defRPr sz="1800" b="0" i="0">
                <a:solidFill>
                  <a:schemeClr val="tx1"/>
                </a:solidFill>
                <a:latin typeface="微软雅黑" panose="020B0503020204020204" charset="-122"/>
                <a:cs typeface="微软雅黑" panose="020B0503020204020204" charset="-122"/>
              </a:defRPr>
            </a:lvl1pPr>
          </a:lstStyle>
          <a:p>
            <a:pPr marL="25400">
              <a:lnSpc>
                <a:spcPct val="100000"/>
              </a:lnSpc>
              <a:spcBef>
                <a:spcPts val="205"/>
              </a:spcBef>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lt1">
                    <a:tint val="75000"/>
                  </a:schemeClr>
                </a:solidFill>
                <a:latin typeface="Arial" panose="020B0604020202020204" pitchFamily="34" charset="0"/>
                <a:ea typeface="隶书" panose="02010509060101010101" charset="-122"/>
                <a:cs typeface="隶书" panose="02010509060101010101"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lt1"/>
          </a:solidFill>
          <a:uFillTx/>
          <a:latin typeface="Arial" panose="020B0604020202020204" pitchFamily="34" charset="0"/>
          <a:ea typeface="隶书" panose="0201050906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隶书" panose="0201050906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Arial" panose="020B0604020202020204" pitchFamily="34" charset="0"/>
          <a:ea typeface="隶书" panose="0201050906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隶书" panose="0201050906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隶书" panose="0201050906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隶书" panose="0201050906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tags" Target="../tags/tag14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0.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4.png"/><Relationship Id="rId1" Type="http://schemas.openxmlformats.org/officeDocument/2006/relationships/image" Target="../media/image203.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6.png"/><Relationship Id="rId1" Type="http://schemas.openxmlformats.org/officeDocument/2006/relationships/image" Target="../media/image205.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8.png"/><Relationship Id="rId1" Type="http://schemas.openxmlformats.org/officeDocument/2006/relationships/image" Target="../media/image207.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0.png"/><Relationship Id="rId1" Type="http://schemas.openxmlformats.org/officeDocument/2006/relationships/image" Target="../media/image209.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image" Target="../media/image211.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0.png"/><Relationship Id="rId1" Type="http://schemas.openxmlformats.org/officeDocument/2006/relationships/image" Target="../media/image214.png"/></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3.png"/><Relationship Id="rId2" Type="http://schemas.openxmlformats.org/officeDocument/2006/relationships/image" Target="../media/image216.png"/><Relationship Id="rId1" Type="http://schemas.openxmlformats.org/officeDocument/2006/relationships/image" Target="../media/image215.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8.png"/><Relationship Id="rId1" Type="http://schemas.openxmlformats.org/officeDocument/2006/relationships/image" Target="../media/image217.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0.png"/><Relationship Id="rId1" Type="http://schemas.openxmlformats.org/officeDocument/2006/relationships/image" Target="../media/image219.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2.png"/><Relationship Id="rId1" Type="http://schemas.openxmlformats.org/officeDocument/2006/relationships/image" Target="../media/image22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4.png"/><Relationship Id="rId1" Type="http://schemas.openxmlformats.org/officeDocument/2006/relationships/image" Target="../media/image223.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6.png"/><Relationship Id="rId1" Type="http://schemas.openxmlformats.org/officeDocument/2006/relationships/image" Target="../media/image225.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8.png"/><Relationship Id="rId1" Type="http://schemas.openxmlformats.org/officeDocument/2006/relationships/image" Target="../media/image227.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0.png"/><Relationship Id="rId1" Type="http://schemas.openxmlformats.org/officeDocument/2006/relationships/image" Target="../media/image229.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2.png"/><Relationship Id="rId1" Type="http://schemas.openxmlformats.org/officeDocument/2006/relationships/image" Target="../media/image231.png"/></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image" Target="../media/image233.png"/></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5.png"/><Relationship Id="rId2" Type="http://schemas.openxmlformats.org/officeDocument/2006/relationships/image" Target="../media/image237.png"/><Relationship Id="rId1" Type="http://schemas.openxmlformats.org/officeDocument/2006/relationships/image" Target="../media/image236.png"/></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image" Target="../media/image238.png"/></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5.png"/><Relationship Id="rId2" Type="http://schemas.openxmlformats.org/officeDocument/2006/relationships/image" Target="../media/image242.png"/><Relationship Id="rId1" Type="http://schemas.openxmlformats.org/officeDocument/2006/relationships/image" Target="../media/image241.png"/></Relationships>
</file>

<file path=ppt/slides/_rels/slide119.xml.rels><?xml version="1.0" encoding="UTF-8" standalone="yes"?>
<Relationships xmlns="http://schemas.openxmlformats.org/package/2006/relationships"><Relationship Id="rId9" Type="http://schemas.openxmlformats.org/officeDocument/2006/relationships/image" Target="../media/image250.png"/><Relationship Id="rId8" Type="http://schemas.openxmlformats.org/officeDocument/2006/relationships/image" Target="../media/image249.png"/><Relationship Id="rId7" Type="http://schemas.openxmlformats.org/officeDocument/2006/relationships/image" Target="../media/image248.png"/><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3" Type="http://schemas.openxmlformats.org/officeDocument/2006/relationships/image" Target="../media/image244.png"/><Relationship Id="rId2" Type="http://schemas.openxmlformats.org/officeDocument/2006/relationships/image" Target="../media/image8.png"/><Relationship Id="rId13" Type="http://schemas.openxmlformats.org/officeDocument/2006/relationships/slideLayout" Target="../slideLayouts/slideLayout2.xml"/><Relationship Id="rId12" Type="http://schemas.openxmlformats.org/officeDocument/2006/relationships/image" Target="../media/image253.png"/><Relationship Id="rId11" Type="http://schemas.openxmlformats.org/officeDocument/2006/relationships/image" Target="../media/image252.png"/><Relationship Id="rId10" Type="http://schemas.openxmlformats.org/officeDocument/2006/relationships/image" Target="../media/image251.png"/><Relationship Id="rId1" Type="http://schemas.openxmlformats.org/officeDocument/2006/relationships/image" Target="../media/image24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image" Target="../media/image29.png"/></Relationships>
</file>

<file path=ppt/slides/_rels/slide120.xml.rels><?xml version="1.0" encoding="UTF-8" standalone="yes"?>
<Relationships xmlns="http://schemas.openxmlformats.org/package/2006/relationships"><Relationship Id="rId9" Type="http://schemas.openxmlformats.org/officeDocument/2006/relationships/image" Target="../media/image249.png"/><Relationship Id="rId8" Type="http://schemas.openxmlformats.org/officeDocument/2006/relationships/image" Target="../media/image248.png"/><Relationship Id="rId7" Type="http://schemas.openxmlformats.org/officeDocument/2006/relationships/image" Target="../media/image247.png"/><Relationship Id="rId6" Type="http://schemas.openxmlformats.org/officeDocument/2006/relationships/image" Target="../media/image246.png"/><Relationship Id="rId5" Type="http://schemas.openxmlformats.org/officeDocument/2006/relationships/image" Target="../media/image256.png"/><Relationship Id="rId4" Type="http://schemas.openxmlformats.org/officeDocument/2006/relationships/image" Target="../media/image255.png"/><Relationship Id="rId3" Type="http://schemas.openxmlformats.org/officeDocument/2006/relationships/image" Target="../media/image244.png"/><Relationship Id="rId2" Type="http://schemas.openxmlformats.org/officeDocument/2006/relationships/image" Target="../media/image254.png"/><Relationship Id="rId14" Type="http://schemas.openxmlformats.org/officeDocument/2006/relationships/slideLayout" Target="../slideLayouts/slideLayout2.xml"/><Relationship Id="rId13" Type="http://schemas.openxmlformats.org/officeDocument/2006/relationships/image" Target="../media/image253.png"/><Relationship Id="rId12" Type="http://schemas.openxmlformats.org/officeDocument/2006/relationships/image" Target="../media/image252.png"/><Relationship Id="rId11" Type="http://schemas.openxmlformats.org/officeDocument/2006/relationships/image" Target="../media/image251.png"/><Relationship Id="rId10" Type="http://schemas.openxmlformats.org/officeDocument/2006/relationships/image" Target="../media/image250.png"/><Relationship Id="rId1" Type="http://schemas.openxmlformats.org/officeDocument/2006/relationships/image" Target="../media/image215.png"/></Relationships>
</file>

<file path=ppt/slides/_rels/slide121.xml.rels><?xml version="1.0" encoding="UTF-8" standalone="yes"?>
<Relationships xmlns="http://schemas.openxmlformats.org/package/2006/relationships"><Relationship Id="rId9" Type="http://schemas.openxmlformats.org/officeDocument/2006/relationships/image" Target="../media/image250.png"/><Relationship Id="rId8" Type="http://schemas.openxmlformats.org/officeDocument/2006/relationships/image" Target="../media/image261.png"/><Relationship Id="rId7" Type="http://schemas.openxmlformats.org/officeDocument/2006/relationships/image" Target="../media/image248.png"/><Relationship Id="rId6" Type="http://schemas.openxmlformats.org/officeDocument/2006/relationships/image" Target="../media/image260.png"/><Relationship Id="rId5" Type="http://schemas.openxmlformats.org/officeDocument/2006/relationships/image" Target="../media/image246.png"/><Relationship Id="rId4" Type="http://schemas.openxmlformats.org/officeDocument/2006/relationships/image" Target="../media/image245.png"/><Relationship Id="rId3" Type="http://schemas.openxmlformats.org/officeDocument/2006/relationships/image" Target="../media/image259.png"/><Relationship Id="rId2" Type="http://schemas.openxmlformats.org/officeDocument/2006/relationships/image" Target="../media/image258.png"/><Relationship Id="rId18" Type="http://schemas.openxmlformats.org/officeDocument/2006/relationships/slideLayout" Target="../slideLayouts/slideLayout2.xml"/><Relationship Id="rId17" Type="http://schemas.openxmlformats.org/officeDocument/2006/relationships/image" Target="../media/image268.png"/><Relationship Id="rId16" Type="http://schemas.openxmlformats.org/officeDocument/2006/relationships/image" Target="../media/image267.png"/><Relationship Id="rId15" Type="http://schemas.openxmlformats.org/officeDocument/2006/relationships/image" Target="../media/image266.png"/><Relationship Id="rId14" Type="http://schemas.openxmlformats.org/officeDocument/2006/relationships/image" Target="../media/image265.png"/><Relationship Id="rId13" Type="http://schemas.openxmlformats.org/officeDocument/2006/relationships/image" Target="../media/image264.png"/><Relationship Id="rId12" Type="http://schemas.openxmlformats.org/officeDocument/2006/relationships/image" Target="../media/image263.png"/><Relationship Id="rId11" Type="http://schemas.openxmlformats.org/officeDocument/2006/relationships/image" Target="../media/image252.png"/><Relationship Id="rId10" Type="http://schemas.openxmlformats.org/officeDocument/2006/relationships/image" Target="../media/image262.png"/><Relationship Id="rId1" Type="http://schemas.openxmlformats.org/officeDocument/2006/relationships/image" Target="../media/image257.png"/></Relationships>
</file>

<file path=ppt/slides/_rels/slide122.xml.rels><?xml version="1.0" encoding="UTF-8" standalone="yes"?>
<Relationships xmlns="http://schemas.openxmlformats.org/package/2006/relationships"><Relationship Id="rId9" Type="http://schemas.openxmlformats.org/officeDocument/2006/relationships/image" Target="../media/image261.png"/><Relationship Id="rId8" Type="http://schemas.openxmlformats.org/officeDocument/2006/relationships/image" Target="../media/image248.png"/><Relationship Id="rId7" Type="http://schemas.openxmlformats.org/officeDocument/2006/relationships/image" Target="../media/image260.png"/><Relationship Id="rId6" Type="http://schemas.openxmlformats.org/officeDocument/2006/relationships/image" Target="../media/image246.png"/><Relationship Id="rId5" Type="http://schemas.openxmlformats.org/officeDocument/2006/relationships/image" Target="../media/image256.png"/><Relationship Id="rId4" Type="http://schemas.openxmlformats.org/officeDocument/2006/relationships/image" Target="../media/image255.png"/><Relationship Id="rId3" Type="http://schemas.openxmlformats.org/officeDocument/2006/relationships/image" Target="../media/image259.png"/><Relationship Id="rId2" Type="http://schemas.openxmlformats.org/officeDocument/2006/relationships/image" Target="../media/image24.png"/><Relationship Id="rId19" Type="http://schemas.openxmlformats.org/officeDocument/2006/relationships/slideLayout" Target="../slideLayouts/slideLayout2.xml"/><Relationship Id="rId18" Type="http://schemas.openxmlformats.org/officeDocument/2006/relationships/image" Target="../media/image268.png"/><Relationship Id="rId17" Type="http://schemas.openxmlformats.org/officeDocument/2006/relationships/image" Target="../media/image267.png"/><Relationship Id="rId16" Type="http://schemas.openxmlformats.org/officeDocument/2006/relationships/image" Target="../media/image266.png"/><Relationship Id="rId15" Type="http://schemas.openxmlformats.org/officeDocument/2006/relationships/image" Target="../media/image265.png"/><Relationship Id="rId14" Type="http://schemas.openxmlformats.org/officeDocument/2006/relationships/image" Target="../media/image264.png"/><Relationship Id="rId13" Type="http://schemas.openxmlformats.org/officeDocument/2006/relationships/image" Target="../media/image263.png"/><Relationship Id="rId12" Type="http://schemas.openxmlformats.org/officeDocument/2006/relationships/image" Target="../media/image252.png"/><Relationship Id="rId11" Type="http://schemas.openxmlformats.org/officeDocument/2006/relationships/image" Target="../media/image271.png"/><Relationship Id="rId10" Type="http://schemas.openxmlformats.org/officeDocument/2006/relationships/image" Target="../media/image270.png"/><Relationship Id="rId1" Type="http://schemas.openxmlformats.org/officeDocument/2006/relationships/image" Target="../media/image269.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3.png"/><Relationship Id="rId1" Type="http://schemas.openxmlformats.org/officeDocument/2006/relationships/image" Target="../media/image272.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5.png"/><Relationship Id="rId1" Type="http://schemas.openxmlformats.org/officeDocument/2006/relationships/image" Target="../media/image274.png"/></Relationships>
</file>

<file path=ppt/slides/_rels/slide125.xml.rels><?xml version="1.0" encoding="UTF-8" standalone="yes"?>
<Relationships xmlns="http://schemas.openxmlformats.org/package/2006/relationships"><Relationship Id="rId9" Type="http://schemas.openxmlformats.org/officeDocument/2006/relationships/image" Target="../media/image250.png"/><Relationship Id="rId8" Type="http://schemas.openxmlformats.org/officeDocument/2006/relationships/image" Target="../media/image280.png"/><Relationship Id="rId7" Type="http://schemas.openxmlformats.org/officeDocument/2006/relationships/image" Target="../media/image248.png"/><Relationship Id="rId6" Type="http://schemas.openxmlformats.org/officeDocument/2006/relationships/image" Target="../media/image279.png"/><Relationship Id="rId5" Type="http://schemas.openxmlformats.org/officeDocument/2006/relationships/image" Target="../media/image246.png"/><Relationship Id="rId4" Type="http://schemas.openxmlformats.org/officeDocument/2006/relationships/image" Target="../media/image245.png"/><Relationship Id="rId3" Type="http://schemas.openxmlformats.org/officeDocument/2006/relationships/image" Target="../media/image278.png"/><Relationship Id="rId2" Type="http://schemas.openxmlformats.org/officeDocument/2006/relationships/image" Target="../media/image277.png"/><Relationship Id="rId14" Type="http://schemas.openxmlformats.org/officeDocument/2006/relationships/slideLayout" Target="../slideLayouts/slideLayout2.xml"/><Relationship Id="rId13" Type="http://schemas.openxmlformats.org/officeDocument/2006/relationships/image" Target="../media/image282.png"/><Relationship Id="rId12" Type="http://schemas.openxmlformats.org/officeDocument/2006/relationships/image" Target="../media/image262.png"/><Relationship Id="rId11" Type="http://schemas.openxmlformats.org/officeDocument/2006/relationships/image" Target="../media/image252.png"/><Relationship Id="rId10" Type="http://schemas.openxmlformats.org/officeDocument/2006/relationships/image" Target="../media/image281.png"/><Relationship Id="rId1" Type="http://schemas.openxmlformats.org/officeDocument/2006/relationships/image" Target="../media/image276.png"/></Relationships>
</file>

<file path=ppt/slides/_rels/slide126.xml.rels><?xml version="1.0" encoding="UTF-8" standalone="yes"?>
<Relationships xmlns="http://schemas.openxmlformats.org/package/2006/relationships"><Relationship Id="rId9" Type="http://schemas.openxmlformats.org/officeDocument/2006/relationships/image" Target="../media/image280.png"/><Relationship Id="rId8" Type="http://schemas.openxmlformats.org/officeDocument/2006/relationships/image" Target="../media/image248.png"/><Relationship Id="rId7" Type="http://schemas.openxmlformats.org/officeDocument/2006/relationships/image" Target="../media/image279.png"/><Relationship Id="rId6" Type="http://schemas.openxmlformats.org/officeDocument/2006/relationships/image" Target="../media/image246.png"/><Relationship Id="rId5" Type="http://schemas.openxmlformats.org/officeDocument/2006/relationships/image" Target="../media/image256.png"/><Relationship Id="rId4" Type="http://schemas.openxmlformats.org/officeDocument/2006/relationships/image" Target="../media/image284.png"/><Relationship Id="rId3" Type="http://schemas.openxmlformats.org/officeDocument/2006/relationships/image" Target="../media/image278.png"/><Relationship Id="rId2" Type="http://schemas.openxmlformats.org/officeDocument/2006/relationships/image" Target="../media/image283.png"/><Relationship Id="rId15" Type="http://schemas.openxmlformats.org/officeDocument/2006/relationships/slideLayout" Target="../slideLayouts/slideLayout2.xml"/><Relationship Id="rId14" Type="http://schemas.openxmlformats.org/officeDocument/2006/relationships/image" Target="../media/image282.png"/><Relationship Id="rId13" Type="http://schemas.openxmlformats.org/officeDocument/2006/relationships/image" Target="../media/image262.png"/><Relationship Id="rId12" Type="http://schemas.openxmlformats.org/officeDocument/2006/relationships/image" Target="../media/image252.png"/><Relationship Id="rId11" Type="http://schemas.openxmlformats.org/officeDocument/2006/relationships/image" Target="../media/image281.png"/><Relationship Id="rId10" Type="http://schemas.openxmlformats.org/officeDocument/2006/relationships/image" Target="../media/image250.png"/><Relationship Id="rId1" Type="http://schemas.openxmlformats.org/officeDocument/2006/relationships/image" Target="../media/image272.png"/></Relationships>
</file>

<file path=ppt/slides/_rels/slide127.xml.rels><?xml version="1.0" encoding="UTF-8" standalone="yes"?>
<Relationships xmlns="http://schemas.openxmlformats.org/package/2006/relationships"><Relationship Id="rId9" Type="http://schemas.openxmlformats.org/officeDocument/2006/relationships/image" Target="../media/image250.png"/><Relationship Id="rId8" Type="http://schemas.openxmlformats.org/officeDocument/2006/relationships/image" Target="../media/image288.png"/><Relationship Id="rId7" Type="http://schemas.openxmlformats.org/officeDocument/2006/relationships/image" Target="../media/image248.png"/><Relationship Id="rId6" Type="http://schemas.openxmlformats.org/officeDocument/2006/relationships/image" Target="../media/image287.png"/><Relationship Id="rId5" Type="http://schemas.openxmlformats.org/officeDocument/2006/relationships/image" Target="../media/image246.png"/><Relationship Id="rId4" Type="http://schemas.openxmlformats.org/officeDocument/2006/relationships/image" Target="../media/image245.png"/><Relationship Id="rId3" Type="http://schemas.openxmlformats.org/officeDocument/2006/relationships/image" Target="../media/image286.png"/><Relationship Id="rId2" Type="http://schemas.openxmlformats.org/officeDocument/2006/relationships/image" Target="../media/image285.png"/><Relationship Id="rId14" Type="http://schemas.openxmlformats.org/officeDocument/2006/relationships/slideLayout" Target="../slideLayouts/slideLayout2.xml"/><Relationship Id="rId13" Type="http://schemas.openxmlformats.org/officeDocument/2006/relationships/image" Target="../media/image282.png"/><Relationship Id="rId12" Type="http://schemas.openxmlformats.org/officeDocument/2006/relationships/image" Target="../media/image290.png"/><Relationship Id="rId11" Type="http://schemas.openxmlformats.org/officeDocument/2006/relationships/image" Target="../media/image252.png"/><Relationship Id="rId10" Type="http://schemas.openxmlformats.org/officeDocument/2006/relationships/image" Target="../media/image289.png"/><Relationship Id="rId1" Type="http://schemas.openxmlformats.org/officeDocument/2006/relationships/image" Target="../media/image276.png"/></Relationships>
</file>

<file path=ppt/slides/_rels/slide128.xml.rels><?xml version="1.0" encoding="UTF-8" standalone="yes"?>
<Relationships xmlns="http://schemas.openxmlformats.org/package/2006/relationships"><Relationship Id="rId9" Type="http://schemas.openxmlformats.org/officeDocument/2006/relationships/image" Target="../media/image288.png"/><Relationship Id="rId8" Type="http://schemas.openxmlformats.org/officeDocument/2006/relationships/image" Target="../media/image248.png"/><Relationship Id="rId7" Type="http://schemas.openxmlformats.org/officeDocument/2006/relationships/image" Target="../media/image287.png"/><Relationship Id="rId6" Type="http://schemas.openxmlformats.org/officeDocument/2006/relationships/image" Target="../media/image246.png"/><Relationship Id="rId5" Type="http://schemas.openxmlformats.org/officeDocument/2006/relationships/image" Target="../media/image256.png"/><Relationship Id="rId4" Type="http://schemas.openxmlformats.org/officeDocument/2006/relationships/image" Target="../media/image255.png"/><Relationship Id="rId3" Type="http://schemas.openxmlformats.org/officeDocument/2006/relationships/image" Target="../media/image286.png"/><Relationship Id="rId2" Type="http://schemas.openxmlformats.org/officeDocument/2006/relationships/image" Target="../media/image24.png"/><Relationship Id="rId15" Type="http://schemas.openxmlformats.org/officeDocument/2006/relationships/slideLayout" Target="../slideLayouts/slideLayout2.xml"/><Relationship Id="rId14" Type="http://schemas.openxmlformats.org/officeDocument/2006/relationships/image" Target="../media/image282.png"/><Relationship Id="rId13" Type="http://schemas.openxmlformats.org/officeDocument/2006/relationships/image" Target="../media/image290.png"/><Relationship Id="rId12" Type="http://schemas.openxmlformats.org/officeDocument/2006/relationships/image" Target="../media/image252.png"/><Relationship Id="rId11" Type="http://schemas.openxmlformats.org/officeDocument/2006/relationships/image" Target="../media/image289.png"/><Relationship Id="rId10" Type="http://schemas.openxmlformats.org/officeDocument/2006/relationships/image" Target="../media/image250.png"/><Relationship Id="rId1" Type="http://schemas.openxmlformats.org/officeDocument/2006/relationships/image" Target="../media/image215.png"/></Relationships>
</file>

<file path=ppt/slides/_rels/slide1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5.png"/><Relationship Id="rId2" Type="http://schemas.openxmlformats.org/officeDocument/2006/relationships/image" Target="../media/image242.png"/><Relationship Id="rId1" Type="http://schemas.openxmlformats.org/officeDocument/2006/relationships/image" Target="../media/image29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1.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image" Target="../media/image292.png"/></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94.png"/><Relationship Id="rId2" Type="http://schemas.openxmlformats.org/officeDocument/2006/relationships/image" Target="../media/image273.png"/><Relationship Id="rId1" Type="http://schemas.openxmlformats.org/officeDocument/2006/relationships/image" Target="../media/image241.png"/></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94.png"/><Relationship Id="rId2" Type="http://schemas.openxmlformats.org/officeDocument/2006/relationships/image" Target="../media/image296.png"/><Relationship Id="rId1" Type="http://schemas.openxmlformats.org/officeDocument/2006/relationships/image" Target="../media/image295.png"/></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98.png"/><Relationship Id="rId2" Type="http://schemas.openxmlformats.org/officeDocument/2006/relationships/image" Target="../media/image296.png"/><Relationship Id="rId1" Type="http://schemas.openxmlformats.org/officeDocument/2006/relationships/image" Target="../media/image29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jpeg"/><Relationship Id="rId3" Type="http://schemas.openxmlformats.org/officeDocument/2006/relationships/image" Target="../media/image13.png"/><Relationship Id="rId2" Type="http://schemas.openxmlformats.org/officeDocument/2006/relationships/image" Target="../media/image55.png"/><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image" Target="../media/image58.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60.png"/><Relationship Id="rId1" Type="http://schemas.openxmlformats.org/officeDocument/2006/relationships/image" Target="../media/image59.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2.png"/><Relationship Id="rId1" Type="http://schemas.openxmlformats.org/officeDocument/2006/relationships/image" Target="../media/image7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3.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image" Target="../media/image76.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78.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image" Target="../media/image7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0.png"/><Relationship Id="rId1" Type="http://schemas.openxmlformats.org/officeDocument/2006/relationships/image" Target="../media/image89.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8.png"/><Relationship Id="rId1"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4.png"/><Relationship Id="rId1"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1.png"/><Relationship Id="rId1" Type="http://schemas.openxmlformats.org/officeDocument/2006/relationships/image" Target="../media/image10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3.png"/><Relationship Id="rId1"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png"/><Relationship Id="rId2" Type="http://schemas.openxmlformats.org/officeDocument/2006/relationships/image" Target="../media/image119.png"/><Relationship Id="rId1" Type="http://schemas.openxmlformats.org/officeDocument/2006/relationships/image" Target="../media/image11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4.png"/><Relationship Id="rId1" Type="http://schemas.openxmlformats.org/officeDocument/2006/relationships/image" Target="../media/image1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2.jpe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jpeg"/><Relationship Id="rId2" Type="http://schemas.openxmlformats.org/officeDocument/2006/relationships/image" Target="../media/image128.png"/><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jpeg"/><Relationship Id="rId2" Type="http://schemas.openxmlformats.org/officeDocument/2006/relationships/image" Target="../media/image130.png"/><Relationship Id="rId1" Type="http://schemas.openxmlformats.org/officeDocument/2006/relationships/image" Target="../media/image129.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jpeg"/><Relationship Id="rId2" Type="http://schemas.openxmlformats.org/officeDocument/2006/relationships/image" Target="../media/image132.png"/><Relationship Id="rId1" Type="http://schemas.openxmlformats.org/officeDocument/2006/relationships/image" Target="../media/image13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2.jpeg"/><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image" Target="../media/image13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2.png"/><Relationship Id="rId1" Type="http://schemas.openxmlformats.org/officeDocument/2006/relationships/image" Target="../media/image14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4.png"/><Relationship Id="rId1" Type="http://schemas.openxmlformats.org/officeDocument/2006/relationships/image" Target="../media/image14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png"/><Relationship Id="rId1" Type="http://schemas.openxmlformats.org/officeDocument/2006/relationships/image" Target="../media/image14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png"/><Relationship Id="rId1" Type="http://schemas.openxmlformats.org/officeDocument/2006/relationships/image" Target="../media/image147.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0.png"/><Relationship Id="rId1" Type="http://schemas.openxmlformats.org/officeDocument/2006/relationships/image" Target="../media/image14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png"/><Relationship Id="rId1" Type="http://schemas.openxmlformats.org/officeDocument/2006/relationships/image" Target="../media/image151.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7.png"/><Relationship Id="rId1" Type="http://schemas.openxmlformats.org/officeDocument/2006/relationships/image" Target="../media/image156.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3.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image" Target="../media/image21.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64.png"/><Relationship Id="rId1" Type="http://schemas.openxmlformats.org/officeDocument/2006/relationships/image" Target="../media/image16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6.png"/><Relationship Id="rId1" Type="http://schemas.openxmlformats.org/officeDocument/2006/relationships/image" Target="../media/image16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8.png"/><Relationship Id="rId1" Type="http://schemas.openxmlformats.org/officeDocument/2006/relationships/image" Target="../media/image16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0.png"/><Relationship Id="rId1"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2.png"/><Relationship Id="rId1" Type="http://schemas.openxmlformats.org/officeDocument/2006/relationships/image" Target="../media/image171.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4.png"/><Relationship Id="rId1" Type="http://schemas.openxmlformats.org/officeDocument/2006/relationships/image" Target="../media/image173.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6.png"/><Relationship Id="rId1" Type="http://schemas.openxmlformats.org/officeDocument/2006/relationships/image" Target="../media/image175.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png"/><Relationship Id="rId1" Type="http://schemas.openxmlformats.org/officeDocument/2006/relationships/image" Target="../media/image177.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0.png"/><Relationship Id="rId1" Type="http://schemas.openxmlformats.org/officeDocument/2006/relationships/image" Target="../media/image179.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2.png"/><Relationship Id="rId1" Type="http://schemas.openxmlformats.org/officeDocument/2006/relationships/image" Target="../media/image18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4.png"/><Relationship Id="rId1" Type="http://schemas.openxmlformats.org/officeDocument/2006/relationships/image" Target="../media/image183.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86.png"/><Relationship Id="rId1" Type="http://schemas.openxmlformats.org/officeDocument/2006/relationships/image" Target="../media/image185.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88.png"/><Relationship Id="rId1" Type="http://schemas.openxmlformats.org/officeDocument/2006/relationships/image" Target="../media/image187.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90.png"/><Relationship Id="rId1" Type="http://schemas.openxmlformats.org/officeDocument/2006/relationships/image" Target="../media/image189.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92.png"/><Relationship Id="rId1" Type="http://schemas.openxmlformats.org/officeDocument/2006/relationships/image" Target="../media/image191.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4.png"/><Relationship Id="rId1" Type="http://schemas.openxmlformats.org/officeDocument/2006/relationships/image" Target="../media/image193.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6.png"/><Relationship Id="rId1" Type="http://schemas.openxmlformats.org/officeDocument/2006/relationships/image" Target="../media/image195.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8.png"/><Relationship Id="rId1" Type="http://schemas.openxmlformats.org/officeDocument/2006/relationships/image" Target="../media/image197.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0.png"/><Relationship Id="rId1" Type="http://schemas.openxmlformats.org/officeDocument/2006/relationships/image" Target="../media/image199.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2.png"/><Relationship Id="rId1" Type="http://schemas.openxmlformats.org/officeDocument/2006/relationships/image" Target="../media/image2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ctrTitle" idx="2"/>
            <p:custDataLst>
              <p:tags r:id="rId1"/>
            </p:custDataLst>
          </p:nvPr>
        </p:nvSpPr>
        <p:spPr>
          <a:xfrm>
            <a:off x="7136765" y="393700"/>
            <a:ext cx="2228215" cy="5946140"/>
          </a:xfrm>
        </p:spPr>
        <p:txBody>
          <a:bodyPr/>
          <a:p>
            <a:pPr marL="0" indent="0" algn="l">
              <a:lnSpc>
                <a:spcPct val="120000"/>
              </a:lnSpc>
              <a:spcBef>
                <a:spcPts val="0"/>
              </a:spcBef>
              <a:spcAft>
                <a:spcPts val="0"/>
              </a:spcAft>
              <a:buSzPct val="100000"/>
              <a:buNone/>
            </a:pPr>
            <a:r>
              <a:rPr lang="zh-CN" altLang="en-US" sz="4400">
                <a:solidFill>
                  <a:schemeClr val="lt1"/>
                </a:solidFill>
              </a:rPr>
              <a:t>中国现代文学史</a:t>
            </a:r>
            <a:endParaRPr lang="zh-CN" altLang="en-US" sz="4400">
              <a:solidFill>
                <a:schemeClr val="lt1"/>
              </a:solidFill>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29385" y="1286510"/>
            <a:ext cx="9333230" cy="3784600"/>
          </a:xfrm>
          <a:prstGeom prst="rect">
            <a:avLst/>
          </a:prstGeom>
          <a:noFill/>
        </p:spPr>
        <p:txBody>
          <a:bodyPr wrap="square" rtlCol="0" anchor="t">
            <a:spAutoFit/>
          </a:bodyPr>
          <a:p>
            <a:r>
              <a:rPr lang="zh-CN" altLang="en-US" sz="2400" b="1">
                <a:latin typeface="微软雅黑" panose="020B0503020204020204" charset="-122"/>
                <a:ea typeface="微软雅黑" panose="020B0503020204020204" charset="-122"/>
                <a:cs typeface="微软雅黑" panose="020B0503020204020204" charset="-122"/>
              </a:rPr>
              <a:t>19岁的女学生颂莲因家道中落嫁给陈佐千做四姨太。她身上的学生气质让陈佐千倍觉新鲜，而且她床笫上的热情和机敏更让他迷恋。颂莲与阴冷的元配太太毓如、工于心计的二太太卓云、美艳的三太太梅珊之间互相防范与争斗，相对来说，颂莲与梅珊相处得还可以。大少爷飞浦回来，与颂莲一见如故。打麻将时，颂莲无意中发现了梅珊与医生的私情。颂莲为了在陈家的地位，与大太太和二太太，还有渴望向上走的雁儿发生剧烈冲突。飞浦再度归来，来看望颂莲。颂莲向飞浦表达了爱情，飞浦却不敢接受，因为他在生理与心理上都有障碍。颂莲极度痛苦。梅珊与医生偷情被卓云捉住，颂莲半夜听见她被人抬着扔进井中，她吓疯了。第二年春，陈佐千娶回了第五房太太。</a:t>
            </a:r>
            <a:endParaRPr lang="zh-CN" altLang="en-US" sz="24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239369" y="1929075"/>
            <a:ext cx="8133080" cy="2701925"/>
          </a:xfrm>
          <a:prstGeom prst="rect">
            <a:avLst/>
          </a:prstGeom>
        </p:spPr>
        <p:txBody>
          <a:bodyPr vert="horz" wrap="square" lIns="0" tIns="161290" rIns="0" bIns="0" rtlCol="0">
            <a:spAutoFit/>
          </a:bodyPr>
          <a:lstStyle/>
          <a:p>
            <a:pPr marL="12700">
              <a:lnSpc>
                <a:spcPct val="100000"/>
              </a:lnSpc>
              <a:spcBef>
                <a:spcPts val="1270"/>
              </a:spcBef>
            </a:pPr>
            <a:r>
              <a:rPr sz="2400" i="1" dirty="0">
                <a:latin typeface="宋体" panose="02010600030101010101" pitchFamily="2" charset="-122"/>
                <a:cs typeface="宋体" panose="02010600030101010101" pitchFamily="2" charset="-122"/>
              </a:rPr>
              <a:t>以“说真话”、严格的自审和反思历史为特色的作品是</a:t>
            </a:r>
            <a:r>
              <a:rPr sz="2400" i="1" spc="-53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r>
              <a:rPr sz="2400" i="1" spc="-5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5994400">
              <a:lnSpc>
                <a:spcPts val="4320"/>
              </a:lnSpc>
              <a:spcBef>
                <a:spcPts val="120"/>
              </a:spcBef>
            </a:pPr>
            <a:r>
              <a:rPr sz="2400" dirty="0">
                <a:latin typeface="微软雅黑" panose="020B0503020204020204" charset="-122"/>
                <a:cs typeface="微软雅黑" panose="020B0503020204020204" charset="-122"/>
              </a:rPr>
              <a:t>A</a:t>
            </a:r>
            <a:r>
              <a:rPr sz="2400" spc="-5" dirty="0">
                <a:latin typeface="微软雅黑" panose="020B0503020204020204" charset="-122"/>
                <a:cs typeface="微软雅黑" panose="020B0503020204020204" charset="-122"/>
              </a:rPr>
              <a:t>:</a:t>
            </a:r>
            <a:r>
              <a:rPr sz="2400" i="1" spc="-5" dirty="0">
                <a:latin typeface="宋体" panose="02010600030101010101" pitchFamily="2" charset="-122"/>
                <a:cs typeface="宋体" panose="02010600030101010101" pitchFamily="2" charset="-122"/>
              </a:rPr>
              <a:t>《干校六记</a:t>
            </a:r>
            <a:r>
              <a:rPr sz="2400" i="1" dirty="0">
                <a:latin typeface="宋体" panose="02010600030101010101" pitchFamily="2" charset="-122"/>
                <a:cs typeface="宋体" panose="02010600030101010101" pitchFamily="2" charset="-122"/>
              </a:rPr>
              <a:t>》  </a:t>
            </a:r>
            <a:r>
              <a:rPr sz="2400" b="1" spc="-5" dirty="0">
                <a:solidFill>
                  <a:srgbClr val="C00000"/>
                </a:solidFill>
                <a:latin typeface="微软雅黑" panose="020B0503020204020204" charset="-122"/>
                <a:cs typeface="微软雅黑" panose="020B0503020204020204" charset="-122"/>
              </a:rPr>
              <a:t>B:</a:t>
            </a:r>
            <a:r>
              <a:rPr sz="2400" b="1" dirty="0">
                <a:solidFill>
                  <a:srgbClr val="C00000"/>
                </a:solidFill>
                <a:latin typeface="宋体" panose="02010600030101010101" pitchFamily="2" charset="-122"/>
                <a:cs typeface="宋体" panose="02010600030101010101" pitchFamily="2" charset="-122"/>
              </a:rPr>
              <a:t>《随想录</a:t>
            </a:r>
            <a:r>
              <a:rPr sz="2400" b="1" spc="-10" dirty="0">
                <a:solidFill>
                  <a:srgbClr val="C00000"/>
                </a:solidFill>
                <a:latin typeface="宋体" panose="02010600030101010101" pitchFamily="2" charset="-122"/>
                <a:cs typeface="宋体" panose="02010600030101010101" pitchFamily="2" charset="-122"/>
              </a:rPr>
              <a:t>》 </a:t>
            </a:r>
            <a:r>
              <a:rPr sz="2400" dirty="0">
                <a:latin typeface="微软雅黑" panose="020B0503020204020204" charset="-122"/>
                <a:cs typeface="微软雅黑" panose="020B0503020204020204" charset="-122"/>
              </a:rPr>
              <a:t>C</a:t>
            </a:r>
            <a:r>
              <a:rPr sz="2400" spc="-5" dirty="0">
                <a:latin typeface="微软雅黑" panose="020B0503020204020204" charset="-122"/>
                <a:cs typeface="微软雅黑" panose="020B0503020204020204" charset="-122"/>
              </a:rPr>
              <a:t>:</a:t>
            </a:r>
            <a:r>
              <a:rPr sz="2400" i="1" dirty="0">
                <a:latin typeface="宋体" panose="02010600030101010101" pitchFamily="2" charset="-122"/>
                <a:cs typeface="宋体" panose="02010600030101010101" pitchFamily="2" charset="-122"/>
              </a:rPr>
              <a:t>《商州初录》</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《中国人，你为什么不生</a:t>
            </a:r>
            <a:r>
              <a:rPr sz="2400" i="1" spc="5" dirty="0">
                <a:latin typeface="宋体" panose="02010600030101010101" pitchFamily="2" charset="-122"/>
                <a:cs typeface="宋体" panose="02010600030101010101" pitchFamily="2" charset="-122"/>
              </a:rPr>
              <a:t>气</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30021" y="1907540"/>
            <a:ext cx="8915400" cy="3284854"/>
          </a:xfrm>
          <a:prstGeom prst="rect">
            <a:avLst/>
          </a:prstGeom>
        </p:spPr>
        <p:txBody>
          <a:bodyPr vert="horz" wrap="square" lIns="0" tIns="12700" rIns="0" bIns="0" rtlCol="0">
            <a:spAutoFit/>
          </a:bodyPr>
          <a:lstStyle/>
          <a:p>
            <a:pPr marL="38100" marR="30480">
              <a:lnSpc>
                <a:spcPct val="150000"/>
              </a:lnSpc>
              <a:spcBef>
                <a:spcPts val="100"/>
              </a:spcBef>
            </a:pPr>
            <a:r>
              <a:rPr sz="2400" i="1" dirty="0">
                <a:latin typeface="宋体" panose="02010600030101010101" pitchFamily="2" charset="-122"/>
                <a:cs typeface="宋体" panose="02010600030101010101" pitchFamily="2" charset="-122"/>
              </a:rPr>
              <a:t>张中行以“过来者”、“当事人”的身份讲述许多“野史”、轶事 的作品是（</a:t>
            </a:r>
            <a:r>
              <a:rPr sz="2400" i="1" spc="-49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38100">
              <a:lnSpc>
                <a:spcPct val="100000"/>
              </a:lnSpc>
              <a:spcBef>
                <a:spcPts val="1440"/>
              </a:spcBef>
            </a:pPr>
            <a:r>
              <a:rPr sz="3600" spc="-7" baseline="-12000" dirty="0">
                <a:latin typeface="微软雅黑" panose="020B0503020204020204" charset="-122"/>
                <a:cs typeface="微软雅黑" panose="020B0503020204020204" charset="-122"/>
              </a:rPr>
              <a:t>A:</a:t>
            </a:r>
            <a:r>
              <a:rPr sz="2400" i="1" spc="-5" dirty="0">
                <a:latin typeface="宋体" panose="02010600030101010101" pitchFamily="2" charset="-122"/>
                <a:cs typeface="宋体" panose="02010600030101010101" pitchFamily="2" charset="-122"/>
              </a:rPr>
              <a:t>《炼狱中的圣火</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38100">
              <a:lnSpc>
                <a:spcPct val="100000"/>
              </a:lnSpc>
              <a:spcBef>
                <a:spcPts val="1175"/>
              </a:spcBef>
            </a:pPr>
            <a:r>
              <a:rPr sz="2400" spc="-5" dirty="0">
                <a:latin typeface="微软雅黑" panose="020B0503020204020204" charset="-122"/>
                <a:cs typeface="微软雅黑" panose="020B0503020204020204" charset="-122"/>
              </a:rPr>
              <a:t>B:</a:t>
            </a:r>
            <a:r>
              <a:rPr sz="2400" spc="-10" dirty="0">
                <a:latin typeface="微软雅黑" panose="020B0503020204020204" charset="-122"/>
                <a:cs typeface="微软雅黑" panose="020B0503020204020204" charset="-122"/>
              </a:rPr>
              <a:t> </a:t>
            </a:r>
            <a:r>
              <a:rPr sz="2400" i="1" dirty="0">
                <a:latin typeface="宋体" panose="02010600030101010101" pitchFamily="2" charset="-122"/>
                <a:cs typeface="宋体" panose="02010600030101010101" pitchFamily="2" charset="-122"/>
              </a:rPr>
              <a:t>《老荒</a:t>
            </a:r>
            <a:r>
              <a:rPr sz="2400" i="1" spc="-5" dirty="0">
                <a:latin typeface="宋体" panose="02010600030101010101" pitchFamily="2" charset="-122"/>
                <a:cs typeface="宋体" panose="02010600030101010101" pitchFamily="2" charset="-122"/>
              </a:rPr>
              <a:t>集</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38100" marR="6735445">
              <a:lnSpc>
                <a:spcPts val="4320"/>
              </a:lnSpc>
              <a:spcBef>
                <a:spcPts val="385"/>
              </a:spcBef>
            </a:pPr>
            <a:r>
              <a:rPr sz="2400" spc="-5" dirty="0">
                <a:latin typeface="微软雅黑" panose="020B0503020204020204" charset="-122"/>
                <a:cs typeface="微软雅黑" panose="020B0503020204020204" charset="-122"/>
              </a:rPr>
              <a:t>C:</a:t>
            </a:r>
            <a:r>
              <a:rPr sz="2400" i="1" dirty="0">
                <a:latin typeface="宋体" panose="02010600030101010101" pitchFamily="2" charset="-122"/>
                <a:cs typeface="宋体" panose="02010600030101010101" pitchFamily="2" charset="-122"/>
              </a:rPr>
              <a:t>《负暄琐话》 </a:t>
            </a: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《云梦断忆》</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42799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102</a:t>
            </a:r>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630021" y="1907540"/>
            <a:ext cx="8915400" cy="3284854"/>
          </a:xfrm>
          <a:prstGeom prst="rect">
            <a:avLst/>
          </a:prstGeom>
        </p:spPr>
        <p:txBody>
          <a:bodyPr vert="horz" wrap="square" lIns="0" tIns="12700" rIns="0" bIns="0" rtlCol="0">
            <a:spAutoFit/>
          </a:bodyPr>
          <a:lstStyle/>
          <a:p>
            <a:pPr marL="38100" marR="30480">
              <a:lnSpc>
                <a:spcPct val="150000"/>
              </a:lnSpc>
              <a:spcBef>
                <a:spcPts val="100"/>
              </a:spcBef>
            </a:pPr>
            <a:r>
              <a:rPr sz="2400" i="1" dirty="0">
                <a:latin typeface="宋体" panose="02010600030101010101" pitchFamily="2" charset="-122"/>
                <a:cs typeface="宋体" panose="02010600030101010101" pitchFamily="2" charset="-122"/>
              </a:rPr>
              <a:t>张中行以“过来者”、“当事人”的身份讲述许多“野史”、轶事 的作品是（</a:t>
            </a:r>
            <a:r>
              <a:rPr sz="2400" i="1" spc="-49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38100">
              <a:lnSpc>
                <a:spcPct val="100000"/>
              </a:lnSpc>
              <a:spcBef>
                <a:spcPts val="1440"/>
              </a:spcBef>
            </a:pPr>
            <a:r>
              <a:rPr sz="3600" spc="-7" baseline="-12000" dirty="0">
                <a:latin typeface="微软雅黑" panose="020B0503020204020204" charset="-122"/>
                <a:cs typeface="微软雅黑" panose="020B0503020204020204" charset="-122"/>
              </a:rPr>
              <a:t>A:</a:t>
            </a:r>
            <a:r>
              <a:rPr sz="2400" i="1" spc="-5" dirty="0">
                <a:latin typeface="宋体" panose="02010600030101010101" pitchFamily="2" charset="-122"/>
                <a:cs typeface="宋体" panose="02010600030101010101" pitchFamily="2" charset="-122"/>
              </a:rPr>
              <a:t>《炼狱中的圣火</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38100">
              <a:lnSpc>
                <a:spcPct val="100000"/>
              </a:lnSpc>
              <a:spcBef>
                <a:spcPts val="1175"/>
              </a:spcBef>
            </a:pPr>
            <a:r>
              <a:rPr sz="2400" spc="-5" dirty="0">
                <a:latin typeface="微软雅黑" panose="020B0503020204020204" charset="-122"/>
                <a:cs typeface="微软雅黑" panose="020B0503020204020204" charset="-122"/>
              </a:rPr>
              <a:t>B:</a:t>
            </a:r>
            <a:r>
              <a:rPr sz="2400" spc="-10" dirty="0">
                <a:latin typeface="微软雅黑" panose="020B0503020204020204" charset="-122"/>
                <a:cs typeface="微软雅黑" panose="020B0503020204020204" charset="-122"/>
              </a:rPr>
              <a:t> </a:t>
            </a:r>
            <a:r>
              <a:rPr sz="2400" i="1" dirty="0">
                <a:latin typeface="宋体" panose="02010600030101010101" pitchFamily="2" charset="-122"/>
                <a:cs typeface="宋体" panose="02010600030101010101" pitchFamily="2" charset="-122"/>
              </a:rPr>
              <a:t>《老荒</a:t>
            </a:r>
            <a:r>
              <a:rPr sz="2400" i="1" spc="-5" dirty="0">
                <a:latin typeface="宋体" panose="02010600030101010101" pitchFamily="2" charset="-122"/>
                <a:cs typeface="宋体" panose="02010600030101010101" pitchFamily="2" charset="-122"/>
              </a:rPr>
              <a:t>集</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38100">
              <a:lnSpc>
                <a:spcPct val="100000"/>
              </a:lnSpc>
              <a:spcBef>
                <a:spcPts val="1440"/>
              </a:spcBef>
            </a:pPr>
            <a:r>
              <a:rPr sz="2400" b="1" dirty="0">
                <a:solidFill>
                  <a:srgbClr val="C00000"/>
                </a:solidFill>
                <a:latin typeface="微软雅黑" panose="020B0503020204020204" charset="-122"/>
                <a:cs typeface="微软雅黑" panose="020B0503020204020204" charset="-122"/>
              </a:rPr>
              <a:t>C</a:t>
            </a:r>
            <a:r>
              <a:rPr sz="2400" b="1" spc="-5" dirty="0">
                <a:solidFill>
                  <a:srgbClr val="C00000"/>
                </a:solidFill>
                <a:latin typeface="微软雅黑" panose="020B0503020204020204" charset="-122"/>
                <a:cs typeface="微软雅黑" panose="020B0503020204020204" charset="-122"/>
              </a:rPr>
              <a:t>:</a:t>
            </a:r>
            <a:r>
              <a:rPr sz="2400" b="1" dirty="0">
                <a:solidFill>
                  <a:srgbClr val="C00000"/>
                </a:solidFill>
                <a:latin typeface="宋体" panose="02010600030101010101" pitchFamily="2" charset="-122"/>
                <a:cs typeface="宋体" panose="02010600030101010101" pitchFamily="2" charset="-122"/>
              </a:rPr>
              <a:t>《负暄琐话</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38100">
              <a:lnSpc>
                <a:spcPct val="100000"/>
              </a:lnSpc>
              <a:spcBef>
                <a:spcPts val="1445"/>
              </a:spcBef>
            </a:pP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《云梦断忆》</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039856" y="176784"/>
            <a:ext cx="489584" cy="283845"/>
          </a:xfrm>
          <a:custGeom>
            <a:avLst/>
            <a:gdLst/>
            <a:ahLst/>
            <a:cxnLst/>
            <a:rect l="l" t="t" r="r" b="b"/>
            <a:pathLst>
              <a:path w="489584" h="283845">
                <a:moveTo>
                  <a:pt x="0" y="283464"/>
                </a:moveTo>
                <a:lnTo>
                  <a:pt x="489203" y="283464"/>
                </a:lnTo>
                <a:lnTo>
                  <a:pt x="489203" y="0"/>
                </a:lnTo>
                <a:lnTo>
                  <a:pt x="0" y="0"/>
                </a:lnTo>
                <a:lnTo>
                  <a:pt x="0" y="283464"/>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741680" y="413969"/>
            <a:ext cx="3727450" cy="452120"/>
          </a:xfrm>
          <a:prstGeom prst="rect">
            <a:avLst/>
          </a:prstGeom>
        </p:spPr>
        <p:txBody>
          <a:bodyPr vert="horz" wrap="square" lIns="0" tIns="12065" rIns="0" bIns="0" rtlCol="0">
            <a:spAutoFit/>
          </a:bodyPr>
          <a:lstStyle/>
          <a:p>
            <a:pPr marL="12700">
              <a:lnSpc>
                <a:spcPct val="100000"/>
              </a:lnSpc>
              <a:spcBef>
                <a:spcPts val="95"/>
              </a:spcBef>
              <a:tabLst>
                <a:tab pos="1938655" algn="l"/>
              </a:tabLst>
            </a:pPr>
            <a:r>
              <a:rPr spc="-5" dirty="0"/>
              <a:t>5.5</a:t>
            </a:r>
            <a:r>
              <a:rPr spc="-5" dirty="0"/>
              <a:t> </a:t>
            </a:r>
            <a:r>
              <a:rPr spc="-10" dirty="0"/>
              <a:t>第五</a:t>
            </a:r>
            <a:r>
              <a:rPr spc="-5" dirty="0"/>
              <a:t>节</a:t>
            </a:r>
            <a:r>
              <a:rPr dirty="0"/>
              <a:t>	</a:t>
            </a:r>
            <a:r>
              <a:rPr spc="-10" dirty="0"/>
              <a:t>新时期戏剧</a:t>
            </a:r>
            <a:endParaRPr spc="-10" dirty="0"/>
          </a:p>
        </p:txBody>
      </p:sp>
      <p:sp>
        <p:nvSpPr>
          <p:cNvPr id="7" name="object 7"/>
          <p:cNvSpPr txBox="1"/>
          <p:nvPr/>
        </p:nvSpPr>
        <p:spPr>
          <a:xfrm>
            <a:off x="467969" y="1056259"/>
            <a:ext cx="10975975" cy="409575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5.5.1 </a:t>
            </a:r>
            <a:r>
              <a:rPr sz="2400" b="1" dirty="0">
                <a:latin typeface="微软雅黑" panose="020B0503020204020204" charset="-122"/>
                <a:cs typeface="微软雅黑" panose="020B0503020204020204" charset="-122"/>
              </a:rPr>
              <a:t>概况</a:t>
            </a:r>
            <a:endParaRPr sz="2400">
              <a:latin typeface="微软雅黑" panose="020B0503020204020204" charset="-122"/>
              <a:cs typeface="微软雅黑" panose="020B0503020204020204" charset="-122"/>
            </a:endParaRPr>
          </a:p>
          <a:p>
            <a:pPr marL="12700">
              <a:lnSpc>
                <a:spcPct val="100000"/>
              </a:lnSpc>
              <a:spcBef>
                <a:spcPts val="1800"/>
              </a:spcBef>
            </a:pPr>
            <a:r>
              <a:rPr sz="2400" b="1" dirty="0">
                <a:latin typeface="微软雅黑" panose="020B0503020204020204" charset="-122"/>
                <a:cs typeface="微软雅黑" panose="020B0503020204020204" charset="-122"/>
              </a:rPr>
              <a:t>（一）现实主义精神的回归</a:t>
            </a:r>
            <a:endParaRPr sz="2400">
              <a:latin typeface="微软雅黑" panose="020B0503020204020204" charset="-122"/>
              <a:cs typeface="微软雅黑" panose="020B0503020204020204" charset="-122"/>
            </a:endParaRPr>
          </a:p>
          <a:p>
            <a:pPr marL="800735" indent="-788670">
              <a:lnSpc>
                <a:spcPct val="100000"/>
              </a:lnSpc>
              <a:spcBef>
                <a:spcPts val="2015"/>
              </a:spcBef>
              <a:buSzPct val="96000"/>
              <a:buAutoNum type="arabicPlain"/>
              <a:tabLst>
                <a:tab pos="801370" algn="l"/>
              </a:tabLst>
            </a:pPr>
            <a:r>
              <a:rPr sz="2400" dirty="0">
                <a:latin typeface="微软雅黑" panose="020B0503020204020204" charset="-122"/>
                <a:cs typeface="微软雅黑" panose="020B0503020204020204" charset="-122"/>
              </a:rPr>
              <a:t>揭露、批判“四人帮”的话剧</a:t>
            </a:r>
            <a:endParaRPr sz="2400">
              <a:latin typeface="微软雅黑" panose="020B0503020204020204" charset="-122"/>
              <a:cs typeface="微软雅黑" panose="020B0503020204020204" charset="-122"/>
            </a:endParaRPr>
          </a:p>
          <a:p>
            <a:pPr marL="372110">
              <a:lnSpc>
                <a:spcPct val="100000"/>
              </a:lnSpc>
              <a:spcBef>
                <a:spcPts val="2015"/>
              </a:spcBef>
            </a:pPr>
            <a:r>
              <a:rPr sz="2400" dirty="0">
                <a:latin typeface="微软雅黑" panose="020B0503020204020204" charset="-122"/>
                <a:cs typeface="微软雅黑" panose="020B0503020204020204" charset="-122"/>
              </a:rPr>
              <a:t>王景愚</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金振家《枫叶红了的时候》、苏叔阳《丹心谱》、宗福先《于无声处》</a:t>
            </a:r>
            <a:endParaRPr sz="2400">
              <a:latin typeface="微软雅黑" panose="020B0503020204020204" charset="-122"/>
              <a:cs typeface="微软雅黑" panose="020B0503020204020204" charset="-122"/>
            </a:endParaRPr>
          </a:p>
          <a:p>
            <a:pPr marL="800735" indent="-788670">
              <a:lnSpc>
                <a:spcPct val="100000"/>
              </a:lnSpc>
              <a:spcBef>
                <a:spcPts val="2020"/>
              </a:spcBef>
              <a:buSzPct val="96000"/>
              <a:buAutoNum type="arabicPlain" startAt="2"/>
              <a:tabLst>
                <a:tab pos="801370" algn="l"/>
              </a:tabLst>
            </a:pPr>
            <a:r>
              <a:rPr sz="2400" dirty="0">
                <a:latin typeface="微软雅黑" panose="020B0503020204020204" charset="-122"/>
                <a:cs typeface="微软雅黑" panose="020B0503020204020204" charset="-122"/>
              </a:rPr>
              <a:t>歌颂老一辈革命家</a:t>
            </a:r>
            <a:endParaRPr sz="2400">
              <a:latin typeface="微软雅黑" panose="020B0503020204020204" charset="-122"/>
              <a:cs typeface="微软雅黑" panose="020B0503020204020204" charset="-122"/>
            </a:endParaRPr>
          </a:p>
          <a:p>
            <a:pPr marL="826135" marR="3816350">
              <a:lnSpc>
                <a:spcPct val="170000"/>
              </a:lnSpc>
            </a:pPr>
            <a:r>
              <a:rPr sz="2400" dirty="0">
                <a:latin typeface="微软雅黑" panose="020B0503020204020204" charset="-122"/>
                <a:cs typeface="微软雅黑" panose="020B0503020204020204" charset="-122"/>
              </a:rPr>
              <a:t>白桦《曙光》、所云平</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史超《东进！东进！》 </a:t>
            </a:r>
            <a:r>
              <a:rPr sz="2400" spc="-5" dirty="0">
                <a:latin typeface="微软雅黑" panose="020B0503020204020204" charset="-122"/>
                <a:cs typeface="微软雅黑" panose="020B0503020204020204" charset="-122"/>
              </a:rPr>
              <a:t>沙叶新《陈毅市长》、丁一三《陈毅出山》</a:t>
            </a:r>
            <a:endParaRPr sz="2400">
              <a:latin typeface="微软雅黑" panose="020B0503020204020204" charset="-122"/>
              <a:cs typeface="微软雅黑" panose="020B0503020204020204" charset="-122"/>
            </a:endParaRPr>
          </a:p>
        </p:txBody>
      </p:sp>
      <p:sp>
        <p:nvSpPr>
          <p:cNvPr id="8" name="object 8"/>
          <p:cNvSpPr txBox="1"/>
          <p:nvPr/>
        </p:nvSpPr>
        <p:spPr>
          <a:xfrm>
            <a:off x="11013440" y="174498"/>
            <a:ext cx="43116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微软雅黑" panose="020B0503020204020204" charset="-122"/>
                <a:cs typeface="微软雅黑" panose="020B0503020204020204" charset="-122"/>
              </a:rPr>
              <a:t>概况</a:t>
            </a:r>
            <a:endParaRPr sz="1600">
              <a:latin typeface="微软雅黑" panose="020B0503020204020204" charset="-122"/>
              <a:cs typeface="微软雅黑" panose="020B0503020204020204" charset="-122"/>
            </a:endParaRPr>
          </a:p>
        </p:txBody>
      </p:sp>
      <p:sp>
        <p:nvSpPr>
          <p:cNvPr id="9" name="object 9"/>
          <p:cNvSpPr txBox="1"/>
          <p:nvPr/>
        </p:nvSpPr>
        <p:spPr>
          <a:xfrm>
            <a:off x="11013440" y="417728"/>
            <a:ext cx="1074420" cy="610870"/>
          </a:xfrm>
          <a:prstGeom prst="rect">
            <a:avLst/>
          </a:prstGeom>
        </p:spPr>
        <p:txBody>
          <a:bodyPr vert="horz" wrap="square" lIns="0" tIns="61594" rIns="0" bIns="0" rtlCol="0">
            <a:spAutoFit/>
          </a:bodyPr>
          <a:lstStyle/>
          <a:p>
            <a:pPr marL="12700">
              <a:lnSpc>
                <a:spcPct val="100000"/>
              </a:lnSpc>
              <a:spcBef>
                <a:spcPts val="485"/>
              </a:spcBef>
            </a:pPr>
            <a:r>
              <a:rPr sz="1600" spc="-5" dirty="0">
                <a:latin typeface="微软雅黑" panose="020B0503020204020204" charset="-122"/>
                <a:cs typeface="微软雅黑" panose="020B0503020204020204" charset="-122"/>
              </a:rPr>
              <a:t>主要作家</a:t>
            </a:r>
            <a:endParaRPr sz="1600">
              <a:latin typeface="微软雅黑" panose="020B0503020204020204" charset="-122"/>
              <a:cs typeface="微软雅黑" panose="020B0503020204020204" charset="-122"/>
            </a:endParaRPr>
          </a:p>
          <a:p>
            <a:pPr marL="12700">
              <a:lnSpc>
                <a:spcPct val="100000"/>
              </a:lnSpc>
              <a:spcBef>
                <a:spcPts val="380"/>
              </a:spcBef>
            </a:pPr>
            <a:r>
              <a:rPr sz="1600" spc="-5" dirty="0">
                <a:latin typeface="微软雅黑" panose="020B0503020204020204" charset="-122"/>
                <a:cs typeface="微软雅黑" panose="020B0503020204020204" charset="-122"/>
              </a:rPr>
              <a:t>90年代戏剧</a:t>
            </a:r>
            <a:endParaRPr sz="1600">
              <a:latin typeface="微软雅黑" panose="020B0503020204020204" charset="-122"/>
              <a:cs typeface="微软雅黑" panose="020B0503020204020204" charset="-122"/>
            </a:endParaRPr>
          </a:p>
        </p:txBody>
      </p:sp>
      <p:sp>
        <p:nvSpPr>
          <p:cNvPr id="10" name="object 10"/>
          <p:cNvSpPr txBox="1"/>
          <p:nvPr/>
        </p:nvSpPr>
        <p:spPr>
          <a:xfrm>
            <a:off x="9060560" y="416433"/>
            <a:ext cx="1647189"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微软雅黑" panose="020B0503020204020204" charset="-122"/>
                <a:cs typeface="微软雅黑" panose="020B0503020204020204" charset="-122"/>
              </a:rPr>
              <a:t>第五节新时期戏剧</a:t>
            </a:r>
            <a:endParaRPr sz="1600">
              <a:latin typeface="微软雅黑" panose="020B0503020204020204" charset="-122"/>
              <a:cs typeface="微软雅黑" panose="020B0503020204020204" charset="-122"/>
            </a:endParaRPr>
          </a:p>
        </p:txBody>
      </p:sp>
      <p:sp>
        <p:nvSpPr>
          <p:cNvPr id="11" name="object 11"/>
          <p:cNvSpPr/>
          <p:nvPr/>
        </p:nvSpPr>
        <p:spPr>
          <a:xfrm>
            <a:off x="10858500" y="176784"/>
            <a:ext cx="74930" cy="870585"/>
          </a:xfrm>
          <a:custGeom>
            <a:avLst/>
            <a:gdLst/>
            <a:ahLst/>
            <a:cxnLst/>
            <a:rect l="l" t="t" r="r" b="b"/>
            <a:pathLst>
              <a:path w="74929" h="870585">
                <a:moveTo>
                  <a:pt x="74675" y="870204"/>
                </a:moveTo>
                <a:lnTo>
                  <a:pt x="60162" y="869713"/>
                </a:lnTo>
                <a:lnTo>
                  <a:pt x="48291" y="868378"/>
                </a:lnTo>
                <a:lnTo>
                  <a:pt x="40278" y="866399"/>
                </a:lnTo>
                <a:lnTo>
                  <a:pt x="37338" y="863981"/>
                </a:lnTo>
                <a:lnTo>
                  <a:pt x="37338" y="441325"/>
                </a:lnTo>
                <a:lnTo>
                  <a:pt x="34397" y="438906"/>
                </a:lnTo>
                <a:lnTo>
                  <a:pt x="26384" y="436927"/>
                </a:lnTo>
                <a:lnTo>
                  <a:pt x="14513" y="435592"/>
                </a:lnTo>
                <a:lnTo>
                  <a:pt x="0" y="435102"/>
                </a:lnTo>
                <a:lnTo>
                  <a:pt x="14513" y="434611"/>
                </a:lnTo>
                <a:lnTo>
                  <a:pt x="26384" y="433276"/>
                </a:lnTo>
                <a:lnTo>
                  <a:pt x="34397" y="431297"/>
                </a:lnTo>
                <a:lnTo>
                  <a:pt x="37338" y="428879"/>
                </a:lnTo>
                <a:lnTo>
                  <a:pt x="37338" y="6223"/>
                </a:lnTo>
                <a:lnTo>
                  <a:pt x="40278" y="3804"/>
                </a:lnTo>
                <a:lnTo>
                  <a:pt x="48291" y="1825"/>
                </a:lnTo>
                <a:lnTo>
                  <a:pt x="60162" y="490"/>
                </a:lnTo>
                <a:lnTo>
                  <a:pt x="74675" y="0"/>
                </a:lnTo>
              </a:path>
            </a:pathLst>
          </a:custGeom>
          <a:ln w="6096">
            <a:solidFill>
              <a:srgbClr val="000000"/>
            </a:solidFill>
          </a:ln>
        </p:spPr>
        <p:txBody>
          <a:bodyPr wrap="square" lIns="0" tIns="0" rIns="0" bIns="0" rtlCol="0"/>
          <a:lstStyle/>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56919" y="455803"/>
            <a:ext cx="3576954" cy="452120"/>
          </a:xfrm>
          <a:prstGeom prst="rect">
            <a:avLst/>
          </a:prstGeom>
        </p:spPr>
        <p:txBody>
          <a:bodyPr vert="horz" wrap="square" lIns="0" tIns="12065" rIns="0" bIns="0" rtlCol="0">
            <a:spAutoFit/>
          </a:bodyPr>
          <a:lstStyle/>
          <a:p>
            <a:pPr marL="12700">
              <a:lnSpc>
                <a:spcPct val="100000"/>
              </a:lnSpc>
              <a:spcBef>
                <a:spcPts val="95"/>
              </a:spcBef>
            </a:pPr>
            <a:r>
              <a:rPr spc="-5" dirty="0"/>
              <a:t>（二）“社会问题剧”</a:t>
            </a:r>
            <a:endParaRPr spc="-5" dirty="0"/>
          </a:p>
        </p:txBody>
      </p:sp>
      <p:sp>
        <p:nvSpPr>
          <p:cNvPr id="6" name="object 6"/>
          <p:cNvSpPr/>
          <p:nvPr/>
        </p:nvSpPr>
        <p:spPr>
          <a:xfrm>
            <a:off x="9525343" y="165395"/>
            <a:ext cx="2561822" cy="763440"/>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5842253" y="1059941"/>
            <a:ext cx="935990" cy="504825"/>
          </a:xfrm>
          <a:custGeom>
            <a:avLst/>
            <a:gdLst/>
            <a:ahLst/>
            <a:cxnLst/>
            <a:rect l="l" t="t" r="r" b="b"/>
            <a:pathLst>
              <a:path w="935990" h="504825">
                <a:moveTo>
                  <a:pt x="683514" y="0"/>
                </a:moveTo>
                <a:lnTo>
                  <a:pt x="0" y="0"/>
                </a:lnTo>
                <a:lnTo>
                  <a:pt x="0" y="504444"/>
                </a:lnTo>
                <a:lnTo>
                  <a:pt x="683514" y="504444"/>
                </a:lnTo>
                <a:lnTo>
                  <a:pt x="935736" y="252222"/>
                </a:lnTo>
                <a:lnTo>
                  <a:pt x="683514" y="0"/>
                </a:lnTo>
                <a:close/>
              </a:path>
            </a:pathLst>
          </a:custGeom>
          <a:solidFill>
            <a:srgbClr val="00AF50"/>
          </a:solidFill>
        </p:spPr>
        <p:txBody>
          <a:bodyPr wrap="square" lIns="0" tIns="0" rIns="0" bIns="0" rtlCol="0"/>
          <a:lstStyle/>
          <a:p/>
        </p:txBody>
      </p:sp>
      <p:sp>
        <p:nvSpPr>
          <p:cNvPr id="8" name="object 8"/>
          <p:cNvSpPr/>
          <p:nvPr/>
        </p:nvSpPr>
        <p:spPr>
          <a:xfrm>
            <a:off x="5842253" y="1059941"/>
            <a:ext cx="935990" cy="504825"/>
          </a:xfrm>
          <a:custGeom>
            <a:avLst/>
            <a:gdLst/>
            <a:ahLst/>
            <a:cxnLst/>
            <a:rect l="l" t="t" r="r" b="b"/>
            <a:pathLst>
              <a:path w="935990" h="504825">
                <a:moveTo>
                  <a:pt x="0" y="0"/>
                </a:moveTo>
                <a:lnTo>
                  <a:pt x="683514" y="0"/>
                </a:lnTo>
                <a:lnTo>
                  <a:pt x="935736" y="252222"/>
                </a:lnTo>
                <a:lnTo>
                  <a:pt x="683514" y="504444"/>
                </a:lnTo>
                <a:lnTo>
                  <a:pt x="0" y="504444"/>
                </a:lnTo>
                <a:lnTo>
                  <a:pt x="0" y="0"/>
                </a:lnTo>
                <a:close/>
              </a:path>
            </a:pathLst>
          </a:custGeom>
          <a:ln w="28956">
            <a:solidFill>
              <a:srgbClr val="00AF50"/>
            </a:solidFill>
          </a:ln>
        </p:spPr>
        <p:txBody>
          <a:bodyPr wrap="square" lIns="0" tIns="0" rIns="0" bIns="0" rtlCol="0"/>
          <a:lstStyle/>
          <a:p/>
        </p:txBody>
      </p:sp>
      <p:sp>
        <p:nvSpPr>
          <p:cNvPr id="9" name="object 9"/>
          <p:cNvSpPr txBox="1"/>
          <p:nvPr/>
        </p:nvSpPr>
        <p:spPr>
          <a:xfrm>
            <a:off x="118059" y="1112341"/>
            <a:ext cx="11798935" cy="4654550"/>
          </a:xfrm>
          <a:prstGeom prst="rect">
            <a:avLst/>
          </a:prstGeom>
        </p:spPr>
        <p:txBody>
          <a:bodyPr vert="horz" wrap="square" lIns="0" tIns="12700" rIns="0" bIns="0" rtlCol="0">
            <a:spAutoFit/>
          </a:bodyPr>
          <a:lstStyle/>
          <a:p>
            <a:pPr marL="12700">
              <a:lnSpc>
                <a:spcPct val="100000"/>
              </a:lnSpc>
              <a:spcBef>
                <a:spcPts val="100"/>
              </a:spcBef>
              <a:tabLst>
                <a:tab pos="5975350" algn="l"/>
              </a:tabLst>
            </a:pPr>
            <a:r>
              <a:rPr sz="2400" b="1" spc="-10" dirty="0">
                <a:latin typeface="微软雅黑" panose="020B0503020204020204" charset="-122"/>
                <a:cs typeface="微软雅黑" panose="020B0503020204020204" charset="-122"/>
              </a:rPr>
              <a:t>1</a:t>
            </a:r>
            <a:r>
              <a:rPr sz="2400" b="1" spc="-5" dirty="0">
                <a:latin typeface="微软雅黑" panose="020B0503020204020204" charset="-122"/>
                <a:cs typeface="微软雅黑" panose="020B0503020204020204" charset="-122"/>
              </a:rPr>
              <a:t>、前期</a:t>
            </a:r>
            <a:r>
              <a:rPr sz="2400" b="1" dirty="0">
                <a:latin typeface="微软雅黑" panose="020B0503020204020204" charset="-122"/>
                <a:cs typeface="微软雅黑" panose="020B0503020204020204" charset="-122"/>
              </a:rPr>
              <a:t>：</a:t>
            </a:r>
            <a:r>
              <a:rPr sz="2400" b="1" spc="-5" dirty="0">
                <a:latin typeface="微软雅黑" panose="020B0503020204020204" charset="-122"/>
                <a:cs typeface="微软雅黑" panose="020B0503020204020204" charset="-122"/>
              </a:rPr>
              <a:t> </a:t>
            </a:r>
            <a:r>
              <a:rPr sz="2000" b="1" dirty="0">
                <a:latin typeface="微软雅黑" panose="020B0503020204020204" charset="-122"/>
                <a:cs typeface="微软雅黑" panose="020B0503020204020204" charset="-122"/>
              </a:rPr>
              <a:t>只提出问题不探索解决问</a:t>
            </a:r>
            <a:r>
              <a:rPr sz="2000" b="1" spc="-10" dirty="0">
                <a:latin typeface="微软雅黑" panose="020B0503020204020204" charset="-122"/>
                <a:cs typeface="微软雅黑" panose="020B0503020204020204" charset="-122"/>
              </a:rPr>
              <a:t>题</a:t>
            </a:r>
            <a:r>
              <a:rPr sz="2000" b="1" dirty="0">
                <a:latin typeface="微软雅黑" panose="020B0503020204020204" charset="-122"/>
                <a:cs typeface="微软雅黑" panose="020B0503020204020204" charset="-122"/>
              </a:rPr>
              <a:t>的方</a:t>
            </a:r>
            <a:r>
              <a:rPr sz="2000" b="1" spc="5" dirty="0">
                <a:latin typeface="微软雅黑" panose="020B0503020204020204" charset="-122"/>
                <a:cs typeface="微软雅黑" panose="020B0503020204020204" charset="-122"/>
              </a:rPr>
              <a:t>案	</a:t>
            </a:r>
            <a:r>
              <a:rPr sz="3600" b="1" baseline="1000" dirty="0">
                <a:solidFill>
                  <a:srgbClr val="FFFFFF"/>
                </a:solidFill>
                <a:latin typeface="微软雅黑" panose="020B0503020204020204" charset="-122"/>
                <a:cs typeface="微软雅黑" panose="020B0503020204020204" charset="-122"/>
              </a:rPr>
              <a:t>客</a:t>
            </a:r>
            <a:endParaRPr sz="3600" baseline="1000">
              <a:latin typeface="微软雅黑" panose="020B0503020204020204" charset="-122"/>
              <a:cs typeface="微软雅黑" panose="020B0503020204020204" charset="-122"/>
            </a:endParaRPr>
          </a:p>
          <a:p>
            <a:pPr marL="671195" indent="-659130">
              <a:lnSpc>
                <a:spcPct val="100000"/>
              </a:lnSpc>
              <a:spcBef>
                <a:spcPts val="1530"/>
              </a:spcBef>
              <a:buSzPct val="95000"/>
              <a:buAutoNum type="arabicPlain"/>
              <a:tabLst>
                <a:tab pos="671830" algn="l"/>
              </a:tabLst>
            </a:pPr>
            <a:r>
              <a:rPr sz="2000" dirty="0">
                <a:latin typeface="微软雅黑" panose="020B0503020204020204" charset="-122"/>
                <a:cs typeface="微软雅黑" panose="020B0503020204020204" charset="-122"/>
              </a:rPr>
              <a:t>探讨问题：“血统</a:t>
            </a:r>
            <a:r>
              <a:rPr sz="2000" spc="-15" dirty="0">
                <a:latin typeface="微软雅黑" panose="020B0503020204020204" charset="-122"/>
                <a:cs typeface="微软雅黑" panose="020B0503020204020204" charset="-122"/>
              </a:rPr>
              <a:t>论</a:t>
            </a:r>
            <a:r>
              <a:rPr sz="2000" dirty="0">
                <a:latin typeface="微软雅黑" panose="020B0503020204020204" charset="-122"/>
                <a:cs typeface="微软雅黑" panose="020B0503020204020204" charset="-122"/>
              </a:rPr>
              <a:t>”、</a:t>
            </a:r>
            <a:r>
              <a:rPr sz="2000" spc="-15" dirty="0">
                <a:latin typeface="微软雅黑" panose="020B0503020204020204" charset="-122"/>
                <a:cs typeface="微软雅黑" panose="020B0503020204020204" charset="-122"/>
              </a:rPr>
              <a:t>青</a:t>
            </a:r>
            <a:r>
              <a:rPr sz="2000" dirty="0">
                <a:latin typeface="微软雅黑" panose="020B0503020204020204" charset="-122"/>
                <a:cs typeface="微软雅黑" panose="020B0503020204020204" charset="-122"/>
              </a:rPr>
              <a:t>少年</a:t>
            </a:r>
            <a:r>
              <a:rPr sz="2000" spc="-15" dirty="0">
                <a:latin typeface="微软雅黑" panose="020B0503020204020204" charset="-122"/>
                <a:cs typeface="微软雅黑" panose="020B0503020204020204" charset="-122"/>
              </a:rPr>
              <a:t>犯</a:t>
            </a:r>
            <a:r>
              <a:rPr sz="2000" dirty="0">
                <a:latin typeface="微软雅黑" panose="020B0503020204020204" charset="-122"/>
                <a:cs typeface="微软雅黑" panose="020B0503020204020204" charset="-122"/>
              </a:rPr>
              <a:t>罪问</a:t>
            </a:r>
            <a:r>
              <a:rPr sz="2000" spc="-15" dirty="0">
                <a:latin typeface="微软雅黑" panose="020B0503020204020204" charset="-122"/>
                <a:cs typeface="微软雅黑" panose="020B0503020204020204" charset="-122"/>
              </a:rPr>
              <a:t>题</a:t>
            </a:r>
            <a:r>
              <a:rPr sz="2000" dirty="0">
                <a:latin typeface="微软雅黑" panose="020B0503020204020204" charset="-122"/>
                <a:cs typeface="微软雅黑" panose="020B0503020204020204" charset="-122"/>
              </a:rPr>
              <a:t>、官</a:t>
            </a:r>
            <a:r>
              <a:rPr sz="2000" spc="-15" dirty="0">
                <a:latin typeface="微软雅黑" panose="020B0503020204020204" charset="-122"/>
                <a:cs typeface="微软雅黑" panose="020B0503020204020204" charset="-122"/>
              </a:rPr>
              <a:t>僚</a:t>
            </a:r>
            <a:r>
              <a:rPr sz="2000" dirty="0">
                <a:latin typeface="微软雅黑" panose="020B0503020204020204" charset="-122"/>
                <a:cs typeface="微软雅黑" panose="020B0503020204020204" charset="-122"/>
              </a:rPr>
              <a:t>主义</a:t>
            </a:r>
            <a:r>
              <a:rPr sz="2000" spc="-15" dirty="0">
                <a:latin typeface="微软雅黑" panose="020B0503020204020204" charset="-122"/>
                <a:cs typeface="微软雅黑" panose="020B0503020204020204" charset="-122"/>
              </a:rPr>
              <a:t>等</a:t>
            </a:r>
            <a:r>
              <a:rPr sz="2000" dirty="0">
                <a:latin typeface="微软雅黑" panose="020B0503020204020204" charset="-122"/>
                <a:cs typeface="微软雅黑" panose="020B0503020204020204" charset="-122"/>
              </a:rPr>
              <a:t>社会</a:t>
            </a:r>
            <a:r>
              <a:rPr sz="2000" spc="-15" dirty="0">
                <a:latin typeface="微软雅黑" panose="020B0503020204020204" charset="-122"/>
                <a:cs typeface="微软雅黑" panose="020B0503020204020204" charset="-122"/>
              </a:rPr>
              <a:t>问</a:t>
            </a:r>
            <a:r>
              <a:rPr sz="2000" dirty="0">
                <a:latin typeface="微软雅黑" panose="020B0503020204020204" charset="-122"/>
                <a:cs typeface="微软雅黑" panose="020B0503020204020204" charset="-122"/>
              </a:rPr>
              <a:t>题</a:t>
            </a:r>
            <a:endParaRPr sz="2000">
              <a:latin typeface="微软雅黑" panose="020B0503020204020204" charset="-122"/>
              <a:cs typeface="微软雅黑" panose="020B0503020204020204" charset="-122"/>
            </a:endParaRPr>
          </a:p>
          <a:p>
            <a:pPr marL="671830" marR="1257300" indent="-671830">
              <a:lnSpc>
                <a:spcPts val="4610"/>
              </a:lnSpc>
              <a:spcBef>
                <a:spcPts val="355"/>
              </a:spcBef>
              <a:buSzPct val="79000"/>
              <a:buFont typeface="΢"/>
              <a:buAutoNum type="arabicPlain"/>
              <a:tabLst>
                <a:tab pos="671830" algn="l"/>
              </a:tabLst>
            </a:pPr>
            <a:r>
              <a:rPr sz="2400" b="1" dirty="0">
                <a:latin typeface="微软雅黑" panose="020B0503020204020204" charset="-122"/>
                <a:cs typeface="微软雅黑" panose="020B0503020204020204" charset="-122"/>
              </a:rPr>
              <a:t>主要作品：</a:t>
            </a:r>
            <a:r>
              <a:rPr sz="2400" b="1" dirty="0">
                <a:solidFill>
                  <a:srgbClr val="C00000"/>
                </a:solidFill>
                <a:latin typeface="微软雅黑" panose="020B0503020204020204" charset="-122"/>
                <a:cs typeface="微软雅黑" panose="020B0503020204020204" charset="-122"/>
              </a:rPr>
              <a:t>崔德志《报春花》、赵梓雄《未来在召唤</a:t>
            </a:r>
            <a:r>
              <a:rPr sz="2400" b="1" spc="5" dirty="0">
                <a:solidFill>
                  <a:srgbClr val="C00000"/>
                </a:solidFill>
                <a:latin typeface="微软雅黑" panose="020B0503020204020204" charset="-122"/>
                <a:cs typeface="微软雅黑" panose="020B0503020204020204" charset="-122"/>
              </a:rPr>
              <a:t>》</a:t>
            </a:r>
            <a:r>
              <a:rPr sz="2000" dirty="0">
                <a:latin typeface="微软雅黑" panose="020B0503020204020204" charset="-122"/>
                <a:cs typeface="微软雅黑" panose="020B0503020204020204" charset="-122"/>
              </a:rPr>
              <a:t>、赵国庆《救救她</a:t>
            </a:r>
            <a:r>
              <a:rPr sz="2000" spc="-10" dirty="0">
                <a:latin typeface="微软雅黑" panose="020B0503020204020204" charset="-122"/>
                <a:cs typeface="微软雅黑" panose="020B0503020204020204" charset="-122"/>
              </a:rPr>
              <a:t>》</a:t>
            </a:r>
            <a:r>
              <a:rPr sz="2000" dirty="0">
                <a:latin typeface="微软雅黑" panose="020B0503020204020204" charset="-122"/>
                <a:cs typeface="微软雅黑" panose="020B0503020204020204" charset="-122"/>
              </a:rPr>
              <a:t>、 </a:t>
            </a:r>
            <a:r>
              <a:rPr sz="2000" dirty="0">
                <a:latin typeface="微软雅黑" panose="020B0503020204020204" charset="-122"/>
                <a:cs typeface="微软雅黑" panose="020B0503020204020204" charset="-122"/>
              </a:rPr>
              <a:t>邢益勋《权与法》、</a:t>
            </a:r>
            <a:r>
              <a:rPr sz="2400" b="1" dirty="0">
                <a:solidFill>
                  <a:srgbClr val="C00000"/>
                </a:solidFill>
                <a:latin typeface="微软雅黑" panose="020B0503020204020204" charset="-122"/>
                <a:cs typeface="微软雅黑" panose="020B0503020204020204" charset="-122"/>
              </a:rPr>
              <a:t>沙叶新《假如我是真的》</a:t>
            </a:r>
            <a:endParaRPr sz="2400">
              <a:latin typeface="微软雅黑" panose="020B0503020204020204" charset="-122"/>
              <a:cs typeface="微软雅黑" panose="020B0503020204020204" charset="-122"/>
            </a:endParaRPr>
          </a:p>
          <a:p>
            <a:pPr marL="12700">
              <a:lnSpc>
                <a:spcPct val="100000"/>
              </a:lnSpc>
              <a:spcBef>
                <a:spcPts val="1285"/>
              </a:spcBef>
            </a:pPr>
            <a:r>
              <a:rPr sz="2000" b="1"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、后期：在正视社会弊端的同时指出一条走出昏暗的途径</a:t>
            </a:r>
            <a:endParaRPr sz="2400" b="1">
              <a:latin typeface="微软雅黑" panose="020B0503020204020204" charset="-122"/>
              <a:ea typeface="微软雅黑" panose="020B0503020204020204" charset="-122"/>
              <a:cs typeface="微软雅黑" panose="020B0503020204020204" charset="-122"/>
            </a:endParaRPr>
          </a:p>
          <a:p>
            <a:pPr marL="671830" indent="-659765">
              <a:lnSpc>
                <a:spcPct val="100000"/>
              </a:lnSpc>
              <a:spcBef>
                <a:spcPts val="1530"/>
              </a:spcBef>
              <a:buSzPct val="95000"/>
              <a:buAutoNum type="arabicPlain"/>
              <a:tabLst>
                <a:tab pos="672465" algn="l"/>
              </a:tabLst>
            </a:pPr>
            <a:r>
              <a:rPr sz="2000" b="1" dirty="0">
                <a:latin typeface="微软雅黑" panose="020B0503020204020204" charset="-122"/>
                <a:ea typeface="微软雅黑" panose="020B0503020204020204" charset="-122"/>
                <a:cs typeface="微软雅黑" panose="020B0503020204020204" charset="-122"/>
              </a:rPr>
              <a:t>特点：焦点仍然集</a:t>
            </a:r>
            <a:r>
              <a:rPr sz="2000" b="1" spc="-10" dirty="0">
                <a:latin typeface="微软雅黑" panose="020B0503020204020204" charset="-122"/>
                <a:ea typeface="微软雅黑" panose="020B0503020204020204" charset="-122"/>
                <a:cs typeface="微软雅黑" panose="020B0503020204020204" charset="-122"/>
              </a:rPr>
              <a:t>中</a:t>
            </a:r>
            <a:r>
              <a:rPr sz="2000" b="1" dirty="0">
                <a:latin typeface="微软雅黑" panose="020B0503020204020204" charset="-122"/>
                <a:ea typeface="微软雅黑" panose="020B0503020204020204" charset="-122"/>
                <a:cs typeface="微软雅黑" panose="020B0503020204020204" charset="-122"/>
              </a:rPr>
              <a:t>于官</a:t>
            </a:r>
            <a:r>
              <a:rPr sz="2000" b="1" spc="-10" dirty="0">
                <a:latin typeface="微软雅黑" panose="020B0503020204020204" charset="-122"/>
                <a:ea typeface="微软雅黑" panose="020B0503020204020204" charset="-122"/>
                <a:cs typeface="微软雅黑" panose="020B0503020204020204" charset="-122"/>
              </a:rPr>
              <a:t>僚</a:t>
            </a:r>
            <a:r>
              <a:rPr sz="2000" b="1" dirty="0">
                <a:latin typeface="微软雅黑" panose="020B0503020204020204" charset="-122"/>
                <a:ea typeface="微软雅黑" panose="020B0503020204020204" charset="-122"/>
                <a:cs typeface="微软雅黑" panose="020B0503020204020204" charset="-122"/>
              </a:rPr>
              <a:t>主义</a:t>
            </a:r>
            <a:r>
              <a:rPr sz="2000" b="1" spc="-10"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特权</a:t>
            </a:r>
            <a:r>
              <a:rPr sz="2000" b="1" spc="-10" dirty="0">
                <a:latin typeface="微软雅黑" panose="020B0503020204020204" charset="-122"/>
                <a:ea typeface="微软雅黑" panose="020B0503020204020204" charset="-122"/>
                <a:cs typeface="微软雅黑" panose="020B0503020204020204" charset="-122"/>
              </a:rPr>
              <a:t>意</a:t>
            </a:r>
            <a:r>
              <a:rPr sz="2000" b="1" dirty="0">
                <a:latin typeface="微软雅黑" panose="020B0503020204020204" charset="-122"/>
                <a:ea typeface="微软雅黑" panose="020B0503020204020204" charset="-122"/>
                <a:cs typeface="微软雅黑" panose="020B0503020204020204" charset="-122"/>
              </a:rPr>
              <a:t>识和</a:t>
            </a:r>
            <a:r>
              <a:rPr sz="2000" b="1" spc="-10" dirty="0">
                <a:latin typeface="微软雅黑" panose="020B0503020204020204" charset="-122"/>
                <a:ea typeface="微软雅黑" panose="020B0503020204020204" charset="-122"/>
                <a:cs typeface="微软雅黑" panose="020B0503020204020204" charset="-122"/>
              </a:rPr>
              <a:t>不</a:t>
            </a:r>
            <a:r>
              <a:rPr sz="2000" b="1" dirty="0">
                <a:latin typeface="微软雅黑" panose="020B0503020204020204" charset="-122"/>
                <a:ea typeface="微软雅黑" panose="020B0503020204020204" charset="-122"/>
                <a:cs typeface="微软雅黑" panose="020B0503020204020204" charset="-122"/>
              </a:rPr>
              <a:t>正之</a:t>
            </a:r>
            <a:r>
              <a:rPr sz="2000" b="1" spc="-10" dirty="0">
                <a:latin typeface="微软雅黑" panose="020B0503020204020204" charset="-122"/>
                <a:ea typeface="微软雅黑" panose="020B0503020204020204" charset="-122"/>
                <a:cs typeface="微软雅黑" panose="020B0503020204020204" charset="-122"/>
              </a:rPr>
              <a:t>风</a:t>
            </a:r>
            <a:r>
              <a:rPr sz="2000" b="1" dirty="0">
                <a:latin typeface="微软雅黑" panose="020B0503020204020204" charset="-122"/>
                <a:ea typeface="微软雅黑" panose="020B0503020204020204" charset="-122"/>
                <a:cs typeface="微软雅黑" panose="020B0503020204020204" charset="-122"/>
              </a:rPr>
              <a:t>、但</a:t>
            </a:r>
            <a:r>
              <a:rPr sz="2000" b="1" spc="-10" dirty="0">
                <a:latin typeface="微软雅黑" panose="020B0503020204020204" charset="-122"/>
                <a:ea typeface="微软雅黑" panose="020B0503020204020204" charset="-122"/>
                <a:cs typeface="微软雅黑" panose="020B0503020204020204" charset="-122"/>
              </a:rPr>
              <a:t>多</a:t>
            </a:r>
            <a:r>
              <a:rPr sz="2000" b="1" dirty="0">
                <a:latin typeface="微软雅黑" panose="020B0503020204020204" charset="-122"/>
                <a:ea typeface="微软雅黑" panose="020B0503020204020204" charset="-122"/>
                <a:cs typeface="微软雅黑" panose="020B0503020204020204" charset="-122"/>
              </a:rPr>
              <a:t>了积</a:t>
            </a:r>
            <a:r>
              <a:rPr sz="2000" b="1" spc="-10" dirty="0">
                <a:latin typeface="微软雅黑" panose="020B0503020204020204" charset="-122"/>
                <a:ea typeface="微软雅黑" panose="020B0503020204020204" charset="-122"/>
                <a:cs typeface="微软雅黑" panose="020B0503020204020204" charset="-122"/>
              </a:rPr>
              <a:t>极</a:t>
            </a:r>
            <a:r>
              <a:rPr sz="2000" b="1" dirty="0">
                <a:latin typeface="微软雅黑" panose="020B0503020204020204" charset="-122"/>
                <a:ea typeface="微软雅黑" panose="020B0503020204020204" charset="-122"/>
                <a:cs typeface="微软雅黑" panose="020B0503020204020204" charset="-122"/>
              </a:rPr>
              <a:t>、乐</a:t>
            </a:r>
            <a:r>
              <a:rPr sz="2000" b="1" spc="-10" dirty="0">
                <a:latin typeface="微软雅黑" panose="020B0503020204020204" charset="-122"/>
                <a:ea typeface="微软雅黑" panose="020B0503020204020204" charset="-122"/>
                <a:cs typeface="微软雅黑" panose="020B0503020204020204" charset="-122"/>
              </a:rPr>
              <a:t>观</a:t>
            </a:r>
            <a:r>
              <a:rPr sz="2000" b="1" dirty="0">
                <a:latin typeface="微软雅黑" panose="020B0503020204020204" charset="-122"/>
                <a:ea typeface="微软雅黑" panose="020B0503020204020204" charset="-122"/>
                <a:cs typeface="微软雅黑" panose="020B0503020204020204" charset="-122"/>
              </a:rPr>
              <a:t>、明</a:t>
            </a:r>
            <a:r>
              <a:rPr sz="2000" b="1" spc="-10" dirty="0">
                <a:latin typeface="微软雅黑" panose="020B0503020204020204" charset="-122"/>
                <a:ea typeface="微软雅黑" panose="020B0503020204020204" charset="-122"/>
                <a:cs typeface="微软雅黑" panose="020B0503020204020204" charset="-122"/>
              </a:rPr>
              <a:t>朗</a:t>
            </a:r>
            <a:r>
              <a:rPr sz="2000" b="1" dirty="0">
                <a:latin typeface="微软雅黑" panose="020B0503020204020204" charset="-122"/>
                <a:ea typeface="微软雅黑" panose="020B0503020204020204" charset="-122"/>
                <a:cs typeface="微软雅黑" panose="020B0503020204020204" charset="-122"/>
              </a:rPr>
              <a:t>的东西</a:t>
            </a:r>
            <a:endParaRPr sz="2000" b="1">
              <a:latin typeface="微软雅黑" panose="020B0503020204020204" charset="-122"/>
              <a:ea typeface="微软雅黑" panose="020B0503020204020204" charset="-122"/>
              <a:cs typeface="微软雅黑" panose="020B0503020204020204" charset="-122"/>
            </a:endParaRPr>
          </a:p>
          <a:p>
            <a:pPr marL="12700" marR="5080">
              <a:lnSpc>
                <a:spcPct val="140000"/>
              </a:lnSpc>
              <a:spcBef>
                <a:spcPts val="480"/>
              </a:spcBef>
              <a:buSzPct val="95000"/>
              <a:buAutoNum type="arabicPlain"/>
              <a:tabLst>
                <a:tab pos="671830" algn="l"/>
              </a:tabLst>
            </a:pPr>
            <a:r>
              <a:rPr sz="2000" b="1" dirty="0">
                <a:latin typeface="微软雅黑" panose="020B0503020204020204" charset="-122"/>
                <a:ea typeface="微软雅黑" panose="020B0503020204020204" charset="-122"/>
                <a:cs typeface="微软雅黑" panose="020B0503020204020204" charset="-122"/>
              </a:rPr>
              <a:t>主要作品：宗福先+</a:t>
            </a:r>
            <a:r>
              <a:rPr sz="2000" b="1" spc="-15" dirty="0">
                <a:latin typeface="微软雅黑" panose="020B0503020204020204" charset="-122"/>
                <a:ea typeface="微软雅黑" panose="020B0503020204020204" charset="-122"/>
                <a:cs typeface="微软雅黑" panose="020B0503020204020204" charset="-122"/>
              </a:rPr>
              <a:t>贺</a:t>
            </a:r>
            <a:r>
              <a:rPr sz="2000" b="1" dirty="0">
                <a:latin typeface="微软雅黑" panose="020B0503020204020204" charset="-122"/>
                <a:ea typeface="微软雅黑" panose="020B0503020204020204" charset="-122"/>
                <a:cs typeface="微软雅黑" panose="020B0503020204020204" charset="-122"/>
              </a:rPr>
              <a:t>国甫</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血，</a:t>
            </a:r>
            <a:r>
              <a:rPr sz="2000" b="1" spc="-15" dirty="0">
                <a:latin typeface="微软雅黑" panose="020B0503020204020204" charset="-122"/>
                <a:ea typeface="微软雅黑" panose="020B0503020204020204" charset="-122"/>
                <a:cs typeface="微软雅黑" panose="020B0503020204020204" charset="-122"/>
              </a:rPr>
              <a:t>总</a:t>
            </a:r>
            <a:r>
              <a:rPr sz="2000" b="1" dirty="0">
                <a:latin typeface="微软雅黑" panose="020B0503020204020204" charset="-122"/>
                <a:ea typeface="微软雅黑" panose="020B0503020204020204" charset="-122"/>
                <a:cs typeface="微软雅黑" panose="020B0503020204020204" charset="-122"/>
              </a:rPr>
              <a:t>是热</a:t>
            </a:r>
            <a:r>
              <a:rPr sz="2000" b="1" spc="-15" dirty="0">
                <a:latin typeface="微软雅黑" panose="020B0503020204020204" charset="-122"/>
                <a:ea typeface="微软雅黑" panose="020B0503020204020204" charset="-122"/>
                <a:cs typeface="微软雅黑" panose="020B0503020204020204" charset="-122"/>
              </a:rPr>
              <a:t>的</a:t>
            </a:r>
            <a:r>
              <a:rPr sz="2000" b="1" dirty="0">
                <a:latin typeface="微软雅黑" panose="020B0503020204020204" charset="-122"/>
                <a:ea typeface="微软雅黑" panose="020B0503020204020204" charset="-122"/>
                <a:cs typeface="微软雅黑" panose="020B0503020204020204" charset="-122"/>
              </a:rPr>
              <a:t>》、</a:t>
            </a:r>
            <a:r>
              <a:rPr sz="2000" b="1" spc="-15" dirty="0">
                <a:latin typeface="微软雅黑" panose="020B0503020204020204" charset="-122"/>
                <a:ea typeface="微软雅黑" panose="020B0503020204020204" charset="-122"/>
                <a:cs typeface="微软雅黑" panose="020B0503020204020204" charset="-122"/>
              </a:rPr>
              <a:t>中</a:t>
            </a:r>
            <a:r>
              <a:rPr sz="2000" b="1" dirty="0">
                <a:latin typeface="微软雅黑" panose="020B0503020204020204" charset="-122"/>
                <a:ea typeface="微软雅黑" panose="020B0503020204020204" charset="-122"/>
                <a:cs typeface="微软雅黑" panose="020B0503020204020204" charset="-122"/>
              </a:rPr>
              <a:t>杰英</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灰色</a:t>
            </a:r>
            <a:r>
              <a:rPr sz="2000" b="1" spc="-15" dirty="0">
                <a:latin typeface="微软雅黑" panose="020B0503020204020204" charset="-122"/>
                <a:ea typeface="微软雅黑" panose="020B0503020204020204" charset="-122"/>
                <a:cs typeface="微软雅黑" panose="020B0503020204020204" charset="-122"/>
              </a:rPr>
              <a:t>王</a:t>
            </a:r>
            <a:r>
              <a:rPr sz="2000" b="1" dirty="0">
                <a:latin typeface="微软雅黑" panose="020B0503020204020204" charset="-122"/>
                <a:ea typeface="微软雅黑" panose="020B0503020204020204" charset="-122"/>
                <a:cs typeface="微软雅黑" panose="020B0503020204020204" charset="-122"/>
              </a:rPr>
              <a:t>国的</a:t>
            </a:r>
            <a:r>
              <a:rPr sz="2000" b="1" spc="-15" dirty="0">
                <a:latin typeface="微软雅黑" panose="020B0503020204020204" charset="-122"/>
                <a:ea typeface="微软雅黑" panose="020B0503020204020204" charset="-122"/>
                <a:cs typeface="微软雅黑" panose="020B0503020204020204" charset="-122"/>
              </a:rPr>
              <a:t>文</a:t>
            </a:r>
            <a:r>
              <a:rPr sz="2000" b="1" dirty="0">
                <a:latin typeface="微软雅黑" panose="020B0503020204020204" charset="-122"/>
                <a:ea typeface="微软雅黑" panose="020B0503020204020204" charset="-122"/>
                <a:cs typeface="微软雅黑" panose="020B0503020204020204" charset="-122"/>
              </a:rPr>
              <a:t>明》</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梁秉</a:t>
            </a:r>
            <a:r>
              <a:rPr sz="2000" b="1" spc="-15" dirty="0">
                <a:latin typeface="微软雅黑" panose="020B0503020204020204" charset="-122"/>
                <a:ea typeface="微软雅黑" panose="020B0503020204020204" charset="-122"/>
                <a:cs typeface="微软雅黑" panose="020B0503020204020204" charset="-122"/>
              </a:rPr>
              <a:t>坤</a:t>
            </a:r>
            <a:r>
              <a:rPr sz="2000" b="1" dirty="0">
                <a:latin typeface="微软雅黑" panose="020B0503020204020204" charset="-122"/>
                <a:ea typeface="微软雅黑" panose="020B0503020204020204" charset="-122"/>
                <a:cs typeface="微软雅黑" panose="020B0503020204020204" charset="-122"/>
              </a:rPr>
              <a:t>《谁</a:t>
            </a:r>
            <a:r>
              <a:rPr sz="2000" b="1" spc="-15" dirty="0">
                <a:latin typeface="微软雅黑" panose="020B0503020204020204" charset="-122"/>
                <a:ea typeface="微软雅黑" panose="020B0503020204020204" charset="-122"/>
                <a:cs typeface="微软雅黑" panose="020B0503020204020204" charset="-122"/>
              </a:rPr>
              <a:t>是</a:t>
            </a:r>
            <a:r>
              <a:rPr sz="2000" b="1" dirty="0">
                <a:latin typeface="微软雅黑" panose="020B0503020204020204" charset="-122"/>
                <a:ea typeface="微软雅黑" panose="020B0503020204020204" charset="-122"/>
                <a:cs typeface="微软雅黑" panose="020B0503020204020204" charset="-122"/>
              </a:rPr>
              <a:t>强者</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 水运宪《为了幸福，干</a:t>
            </a:r>
            <a:r>
              <a:rPr sz="2000" b="1" spc="-15" dirty="0">
                <a:latin typeface="微软雅黑" panose="020B0503020204020204" charset="-122"/>
                <a:ea typeface="微软雅黑" panose="020B0503020204020204" charset="-122"/>
                <a:cs typeface="微软雅黑" panose="020B0503020204020204" charset="-122"/>
              </a:rPr>
              <a:t>杯</a:t>
            </a:r>
            <a:r>
              <a:rPr sz="2000" b="1" dirty="0">
                <a:latin typeface="微软雅黑" panose="020B0503020204020204" charset="-122"/>
                <a:ea typeface="微软雅黑" panose="020B0503020204020204" charset="-122"/>
                <a:cs typeface="微软雅黑" panose="020B0503020204020204" charset="-122"/>
              </a:rPr>
              <a:t>》、</a:t>
            </a:r>
            <a:r>
              <a:rPr sz="2000" b="1" spc="-15" dirty="0">
                <a:latin typeface="微软雅黑" panose="020B0503020204020204" charset="-122"/>
                <a:ea typeface="微软雅黑" panose="020B0503020204020204" charset="-122"/>
                <a:cs typeface="微软雅黑" panose="020B0503020204020204" charset="-122"/>
              </a:rPr>
              <a:t>李</a:t>
            </a:r>
            <a:r>
              <a:rPr sz="2000" b="1" dirty="0">
                <a:latin typeface="微软雅黑" panose="020B0503020204020204" charset="-122"/>
                <a:ea typeface="微软雅黑" panose="020B0503020204020204" charset="-122"/>
                <a:cs typeface="微软雅黑" panose="020B0503020204020204" charset="-122"/>
              </a:rPr>
              <a:t>杰《</a:t>
            </a:r>
            <a:r>
              <a:rPr sz="2000" b="1" spc="-15" dirty="0">
                <a:latin typeface="微软雅黑" panose="020B0503020204020204" charset="-122"/>
                <a:ea typeface="微软雅黑" panose="020B0503020204020204" charset="-122"/>
                <a:cs typeface="微软雅黑" panose="020B0503020204020204" charset="-122"/>
              </a:rPr>
              <a:t>高</a:t>
            </a:r>
            <a:r>
              <a:rPr sz="2000" b="1" dirty="0">
                <a:latin typeface="微软雅黑" panose="020B0503020204020204" charset="-122"/>
                <a:ea typeface="微软雅黑" panose="020B0503020204020204" charset="-122"/>
                <a:cs typeface="微软雅黑" panose="020B0503020204020204" charset="-122"/>
              </a:rPr>
              <a:t>粱红</a:t>
            </a:r>
            <a:r>
              <a:rPr sz="2000" b="1" spc="-15" dirty="0">
                <a:latin typeface="微软雅黑" panose="020B0503020204020204" charset="-122"/>
                <a:ea typeface="微软雅黑" panose="020B0503020204020204" charset="-122"/>
                <a:cs typeface="微软雅黑" panose="020B0503020204020204" charset="-122"/>
              </a:rPr>
              <a:t>了</a:t>
            </a:r>
            <a:r>
              <a:rPr sz="2000" b="1" dirty="0">
                <a:latin typeface="微软雅黑" panose="020B0503020204020204" charset="-122"/>
                <a:ea typeface="微软雅黑" panose="020B0503020204020204" charset="-122"/>
                <a:cs typeface="微软雅黑" panose="020B0503020204020204" charset="-122"/>
              </a:rPr>
              <a:t>》</a:t>
            </a:r>
            <a:endParaRPr sz="20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640"/>
              </a:spcBef>
            </a:pPr>
            <a:r>
              <a:rPr sz="2400" b="1" spc="-10" dirty="0">
                <a:latin typeface="微软雅黑" panose="020B0503020204020204" charset="-122"/>
                <a:ea typeface="微软雅黑" panose="020B0503020204020204" charset="-122"/>
                <a:cs typeface="微软雅黑" panose="020B0503020204020204" charset="-122"/>
              </a:rPr>
              <a:t>3</a:t>
            </a:r>
            <a:r>
              <a:rPr sz="2400" b="1" spc="-5" dirty="0">
                <a:latin typeface="微软雅黑" panose="020B0503020204020204" charset="-122"/>
                <a:ea typeface="微软雅黑" panose="020B0503020204020204" charset="-122"/>
                <a:cs typeface="微软雅黑" panose="020B0503020204020204" charset="-122"/>
              </a:rPr>
              <a:t>、剧作特点</a:t>
            </a:r>
            <a:r>
              <a:rPr sz="2400" b="1"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（1）鲜明的批判色彩</a:t>
            </a:r>
            <a:r>
              <a:rPr sz="2000" b="1" spc="-5" dirty="0">
                <a:latin typeface="微软雅黑" panose="020B0503020204020204" charset="-122"/>
                <a:ea typeface="微软雅黑" panose="020B0503020204020204" charset="-122"/>
                <a:cs typeface="微软雅黑" panose="020B0503020204020204" charset="-122"/>
              </a:rPr>
              <a:t>；（2）</a:t>
            </a:r>
            <a:r>
              <a:rPr sz="2000" b="1" spc="-15" dirty="0">
                <a:latin typeface="微软雅黑" panose="020B0503020204020204" charset="-122"/>
                <a:ea typeface="微软雅黑" panose="020B0503020204020204" charset="-122"/>
                <a:cs typeface="微软雅黑" panose="020B0503020204020204" charset="-122"/>
              </a:rPr>
              <a:t>强</a:t>
            </a:r>
            <a:r>
              <a:rPr sz="2000" b="1" spc="5" dirty="0">
                <a:latin typeface="微软雅黑" panose="020B0503020204020204" charset="-122"/>
                <a:ea typeface="微软雅黑" panose="020B0503020204020204" charset="-122"/>
                <a:cs typeface="微软雅黑" panose="020B0503020204020204" charset="-122"/>
              </a:rPr>
              <a:t>烈的</a:t>
            </a:r>
            <a:r>
              <a:rPr sz="2000" b="1" spc="-20" dirty="0">
                <a:latin typeface="微软雅黑" panose="020B0503020204020204" charset="-122"/>
                <a:ea typeface="微软雅黑" panose="020B0503020204020204" charset="-122"/>
                <a:cs typeface="微软雅黑" panose="020B0503020204020204" charset="-122"/>
              </a:rPr>
              <a:t>社</a:t>
            </a:r>
            <a:r>
              <a:rPr sz="2000" b="1" spc="5" dirty="0">
                <a:latin typeface="微软雅黑" panose="020B0503020204020204" charset="-122"/>
                <a:ea typeface="微软雅黑" panose="020B0503020204020204" charset="-122"/>
                <a:cs typeface="微软雅黑" panose="020B0503020204020204" charset="-122"/>
              </a:rPr>
              <a:t>会型</a:t>
            </a:r>
            <a:r>
              <a:rPr sz="2000" b="1" spc="-20" dirty="0">
                <a:latin typeface="微软雅黑" panose="020B0503020204020204" charset="-122"/>
                <a:ea typeface="微软雅黑" panose="020B0503020204020204" charset="-122"/>
                <a:cs typeface="微软雅黑" panose="020B0503020204020204" charset="-122"/>
              </a:rPr>
              <a:t>和</a:t>
            </a:r>
            <a:r>
              <a:rPr sz="2000" b="1" spc="5" dirty="0">
                <a:latin typeface="微软雅黑" panose="020B0503020204020204" charset="-122"/>
                <a:ea typeface="微软雅黑" panose="020B0503020204020204" charset="-122"/>
                <a:cs typeface="微软雅黑" panose="020B0503020204020204" charset="-122"/>
              </a:rPr>
              <a:t>政治</a:t>
            </a:r>
            <a:r>
              <a:rPr sz="2000" b="1" spc="-20" dirty="0">
                <a:latin typeface="微软雅黑" panose="020B0503020204020204" charset="-122"/>
                <a:ea typeface="微软雅黑" panose="020B0503020204020204" charset="-122"/>
                <a:cs typeface="微软雅黑" panose="020B0503020204020204" charset="-122"/>
              </a:rPr>
              <a:t>性</a:t>
            </a:r>
            <a:r>
              <a:rPr sz="2000" b="1" dirty="0">
                <a:latin typeface="微软雅黑" panose="020B0503020204020204" charset="-122"/>
                <a:ea typeface="微软雅黑" panose="020B0503020204020204" charset="-122"/>
                <a:cs typeface="微软雅黑" panose="020B0503020204020204" charset="-122"/>
              </a:rPr>
              <a:t>；（3）</a:t>
            </a:r>
            <a:r>
              <a:rPr sz="2000" b="1" spc="5" dirty="0">
                <a:latin typeface="微软雅黑" panose="020B0503020204020204" charset="-122"/>
                <a:ea typeface="微软雅黑" panose="020B0503020204020204" charset="-122"/>
                <a:cs typeface="微软雅黑" panose="020B0503020204020204" charset="-122"/>
              </a:rPr>
              <a:t>戏剧</a:t>
            </a:r>
            <a:r>
              <a:rPr sz="2000" b="1" spc="-20" dirty="0">
                <a:latin typeface="微软雅黑" panose="020B0503020204020204" charset="-122"/>
                <a:ea typeface="微软雅黑" panose="020B0503020204020204" charset="-122"/>
                <a:cs typeface="微软雅黑" panose="020B0503020204020204" charset="-122"/>
              </a:rPr>
              <a:t>方</a:t>
            </a:r>
            <a:r>
              <a:rPr sz="2000" b="1" spc="5" dirty="0">
                <a:latin typeface="微软雅黑" panose="020B0503020204020204" charset="-122"/>
                <a:ea typeface="微软雅黑" panose="020B0503020204020204" charset="-122"/>
                <a:cs typeface="微软雅黑" panose="020B0503020204020204" charset="-122"/>
              </a:rPr>
              <a:t>式的</a:t>
            </a:r>
            <a:r>
              <a:rPr sz="2000" b="1" spc="-20" dirty="0">
                <a:latin typeface="微软雅黑" panose="020B0503020204020204" charset="-122"/>
                <a:ea typeface="微软雅黑" panose="020B0503020204020204" charset="-122"/>
                <a:cs typeface="微软雅黑" panose="020B0503020204020204" charset="-122"/>
              </a:rPr>
              <a:t>传</a:t>
            </a:r>
            <a:r>
              <a:rPr sz="2000" b="1" spc="5" dirty="0">
                <a:latin typeface="微软雅黑" panose="020B0503020204020204" charset="-122"/>
                <a:ea typeface="微软雅黑" panose="020B0503020204020204" charset="-122"/>
                <a:cs typeface="微软雅黑" panose="020B0503020204020204" charset="-122"/>
              </a:rPr>
              <a:t>统性。</a:t>
            </a:r>
            <a:endParaRPr sz="2000" b="1">
              <a:latin typeface="微软雅黑" panose="020B0503020204020204" charset="-122"/>
              <a:ea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3135248" y="6537146"/>
            <a:ext cx="5920740" cy="39116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楷体" panose="02010609060101010101" charset="-122"/>
                <a:cs typeface="楷体" panose="02010609060101010101" charset="-122"/>
              </a:rPr>
              <a:t>听够课程</a:t>
            </a:r>
            <a:r>
              <a:rPr sz="2400" spc="-15" dirty="0">
                <a:solidFill>
                  <a:srgbClr val="C00000"/>
                </a:solidFill>
                <a:latin typeface="楷体" panose="02010609060101010101" charset="-122"/>
                <a:cs typeface="楷体" panose="02010609060101010101" charset="-122"/>
              </a:rPr>
              <a:t>两</a:t>
            </a:r>
            <a:r>
              <a:rPr sz="2400" dirty="0">
                <a:solidFill>
                  <a:srgbClr val="C00000"/>
                </a:solidFill>
                <a:latin typeface="楷体" panose="02010609060101010101" charset="-122"/>
                <a:cs typeface="楷体" panose="02010609060101010101" charset="-122"/>
              </a:rPr>
              <a:t>个小时</a:t>
            </a:r>
            <a:r>
              <a:rPr sz="2000" spc="10" dirty="0">
                <a:solidFill>
                  <a:srgbClr val="FFFFFF"/>
                </a:solidFill>
                <a:latin typeface="楷体" panose="02010609060101010101" charset="-122"/>
                <a:cs typeface="楷体" panose="02010609060101010101" charset="-122"/>
              </a:rPr>
              <a:t>为</a:t>
            </a:r>
            <a:r>
              <a:rPr sz="2400" spc="-15" dirty="0">
                <a:solidFill>
                  <a:srgbClr val="C00000"/>
                </a:solidFill>
                <a:latin typeface="楷体" panose="02010609060101010101" charset="-122"/>
                <a:cs typeface="楷体" panose="02010609060101010101" charset="-122"/>
              </a:rPr>
              <a:t>全</a:t>
            </a:r>
            <a:r>
              <a:rPr sz="2400" dirty="0">
                <a:solidFill>
                  <a:srgbClr val="C00000"/>
                </a:solidFill>
                <a:latin typeface="楷体" panose="02010609060101010101" charset="-122"/>
                <a:cs typeface="楷体" panose="02010609060101010101" charset="-122"/>
              </a:rPr>
              <a:t>勤</a:t>
            </a:r>
            <a:r>
              <a:rPr sz="2000" dirty="0">
                <a:solidFill>
                  <a:srgbClr val="FFFFFF"/>
                </a:solidFill>
                <a:latin typeface="楷体" panose="02010609060101010101" charset="-122"/>
                <a:cs typeface="楷体" panose="02010609060101010101" charset="-122"/>
              </a:rPr>
              <a:t>，中途</a:t>
            </a:r>
            <a:r>
              <a:rPr sz="2000" spc="-15" dirty="0">
                <a:solidFill>
                  <a:srgbClr val="FFFFFF"/>
                </a:solidFill>
                <a:latin typeface="楷体" panose="02010609060101010101" charset="-122"/>
                <a:cs typeface="楷体" panose="02010609060101010101" charset="-122"/>
              </a:rPr>
              <a:t>不</a:t>
            </a:r>
            <a:r>
              <a:rPr sz="2000" dirty="0">
                <a:solidFill>
                  <a:srgbClr val="FFFFFF"/>
                </a:solidFill>
                <a:latin typeface="楷体" panose="02010609060101010101" charset="-122"/>
                <a:cs typeface="楷体" panose="02010609060101010101" charset="-122"/>
              </a:rPr>
              <a:t>能退出</a:t>
            </a:r>
            <a:r>
              <a:rPr sz="2000" spc="-15" dirty="0">
                <a:solidFill>
                  <a:srgbClr val="FFFFFF"/>
                </a:solidFill>
                <a:latin typeface="楷体" panose="02010609060101010101" charset="-122"/>
                <a:cs typeface="楷体" panose="02010609060101010101" charset="-122"/>
              </a:rPr>
              <a:t>，</a:t>
            </a:r>
            <a:r>
              <a:rPr sz="2000" dirty="0">
                <a:solidFill>
                  <a:srgbClr val="FFFFFF"/>
                </a:solidFill>
                <a:latin typeface="楷体" panose="02010609060101010101" charset="-122"/>
                <a:cs typeface="楷体" panose="02010609060101010101" charset="-122"/>
              </a:rPr>
              <a:t>加</a:t>
            </a:r>
            <a:r>
              <a:rPr sz="2000" spc="-15" dirty="0">
                <a:solidFill>
                  <a:srgbClr val="FFFFFF"/>
                </a:solidFill>
                <a:latin typeface="楷体" panose="02010609060101010101" charset="-122"/>
                <a:cs typeface="楷体" panose="02010609060101010101" charset="-122"/>
              </a:rPr>
              <a:t>油</a:t>
            </a:r>
            <a:r>
              <a:rPr sz="2000" dirty="0">
                <a:solidFill>
                  <a:srgbClr val="FFFFFF"/>
                </a:solidFill>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p:txBody>
      </p:sp>
      <p:sp>
        <p:nvSpPr>
          <p:cNvPr id="6" name="object 6"/>
          <p:cNvSpPr txBox="1">
            <a:spLocks noGrp="1"/>
          </p:cNvSpPr>
          <p:nvPr>
            <p:ph type="title"/>
          </p:nvPr>
        </p:nvSpPr>
        <p:spPr>
          <a:xfrm>
            <a:off x="774598" y="1001014"/>
            <a:ext cx="5817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荒诞</a:t>
            </a:r>
            <a:r>
              <a:rPr sz="2400" spc="-5" dirty="0">
                <a:solidFill>
                  <a:srgbClr val="C00000"/>
                </a:solidFill>
              </a:rPr>
              <a:t>剧</a:t>
            </a:r>
            <a:r>
              <a:rPr sz="2400" dirty="0">
                <a:solidFill>
                  <a:srgbClr val="C00000"/>
                </a:solidFill>
              </a:rPr>
              <a:t>《屋外有热流》在艺术上有何突破：</a:t>
            </a:r>
            <a:endParaRPr sz="2400"/>
          </a:p>
        </p:txBody>
      </p:sp>
      <p:sp>
        <p:nvSpPr>
          <p:cNvPr id="7" name="object 7"/>
          <p:cNvSpPr txBox="1"/>
          <p:nvPr/>
        </p:nvSpPr>
        <p:spPr>
          <a:xfrm>
            <a:off x="140614" y="1611833"/>
            <a:ext cx="11607800" cy="4671060"/>
          </a:xfrm>
          <a:prstGeom prst="rect">
            <a:avLst/>
          </a:prstGeom>
        </p:spPr>
        <p:txBody>
          <a:bodyPr vert="horz" wrap="square" lIns="0" tIns="13335" rIns="0" bIns="0" rtlCol="0">
            <a:spAutoFit/>
          </a:bodyPr>
          <a:lstStyle/>
          <a:p>
            <a:pPr marL="12700">
              <a:lnSpc>
                <a:spcPct val="100000"/>
              </a:lnSpc>
              <a:spcBef>
                <a:spcPts val="105"/>
              </a:spcBef>
            </a:pPr>
            <a:r>
              <a:rPr sz="2000" b="1" dirty="0">
                <a:latin typeface="微软雅黑" panose="020B0503020204020204" charset="-122"/>
                <a:ea typeface="微软雅黑" panose="020B0503020204020204" charset="-122"/>
                <a:cs typeface="微软雅黑" panose="020B0503020204020204" charset="-122"/>
              </a:rPr>
              <a:t>《屋外有热流</a:t>
            </a:r>
            <a:r>
              <a:rPr sz="2000" b="1" spc="5" dirty="0">
                <a:latin typeface="微软雅黑" panose="020B0503020204020204" charset="-122"/>
                <a:ea typeface="微软雅黑" panose="020B0503020204020204" charset="-122"/>
                <a:cs typeface="微软雅黑" panose="020B0503020204020204" charset="-122"/>
              </a:rPr>
              <a:t>》在艺</a:t>
            </a:r>
            <a:r>
              <a:rPr sz="2000" b="1" spc="-5" dirty="0">
                <a:latin typeface="微软雅黑" panose="020B0503020204020204" charset="-122"/>
                <a:ea typeface="微软雅黑" panose="020B0503020204020204" charset="-122"/>
                <a:cs typeface="微软雅黑" panose="020B0503020204020204" charset="-122"/>
              </a:rPr>
              <a:t>术</a:t>
            </a:r>
            <a:r>
              <a:rPr sz="2000" b="1" spc="-10" dirty="0">
                <a:latin typeface="微软雅黑" panose="020B0503020204020204" charset="-122"/>
                <a:ea typeface="微软雅黑" panose="020B0503020204020204" charset="-122"/>
                <a:cs typeface="微软雅黑" panose="020B0503020204020204" charset="-122"/>
              </a:rPr>
              <a:t>上</a:t>
            </a:r>
            <a:r>
              <a:rPr sz="2000" b="1" spc="5" dirty="0">
                <a:latin typeface="微软雅黑" panose="020B0503020204020204" charset="-122"/>
                <a:ea typeface="微软雅黑" panose="020B0503020204020204" charset="-122"/>
                <a:cs typeface="微软雅黑" panose="020B0503020204020204" charset="-122"/>
              </a:rPr>
              <a:t>的巨</a:t>
            </a:r>
            <a:r>
              <a:rPr sz="2000" b="1" spc="-20" dirty="0">
                <a:latin typeface="微软雅黑" panose="020B0503020204020204" charset="-122"/>
                <a:ea typeface="微软雅黑" panose="020B0503020204020204" charset="-122"/>
                <a:cs typeface="微软雅黑" panose="020B0503020204020204" charset="-122"/>
              </a:rPr>
              <a:t>大</a:t>
            </a:r>
            <a:r>
              <a:rPr sz="2000" b="1" spc="5" dirty="0">
                <a:latin typeface="微软雅黑" panose="020B0503020204020204" charset="-122"/>
                <a:ea typeface="微软雅黑" panose="020B0503020204020204" charset="-122"/>
                <a:cs typeface="微软雅黑" panose="020B0503020204020204" charset="-122"/>
              </a:rPr>
              <a:t>突破</a:t>
            </a:r>
            <a:r>
              <a:rPr sz="2000" b="1" spc="-20" dirty="0">
                <a:latin typeface="微软雅黑" panose="020B0503020204020204" charset="-122"/>
                <a:ea typeface="微软雅黑" panose="020B0503020204020204" charset="-122"/>
                <a:cs typeface="微软雅黑" panose="020B0503020204020204" charset="-122"/>
              </a:rPr>
              <a:t>在</a:t>
            </a:r>
            <a:r>
              <a:rPr sz="2000" b="1" spc="5" dirty="0">
                <a:latin typeface="微软雅黑" panose="020B0503020204020204" charset="-122"/>
                <a:ea typeface="微软雅黑" panose="020B0503020204020204" charset="-122"/>
                <a:cs typeface="微软雅黑" panose="020B0503020204020204" charset="-122"/>
              </a:rPr>
              <a:t>于，</a:t>
            </a:r>
            <a:r>
              <a:rPr sz="2000" b="1" spc="-20" dirty="0">
                <a:latin typeface="微软雅黑" panose="020B0503020204020204" charset="-122"/>
                <a:ea typeface="微软雅黑" panose="020B0503020204020204" charset="-122"/>
                <a:cs typeface="微软雅黑" panose="020B0503020204020204" charset="-122"/>
              </a:rPr>
              <a:t>采</a:t>
            </a:r>
            <a:r>
              <a:rPr sz="2000" b="1" spc="5" dirty="0">
                <a:latin typeface="微软雅黑" panose="020B0503020204020204" charset="-122"/>
                <a:ea typeface="微软雅黑" panose="020B0503020204020204" charset="-122"/>
                <a:cs typeface="微软雅黑" panose="020B0503020204020204" charset="-122"/>
              </a:rPr>
              <a:t>用了</a:t>
            </a:r>
            <a:r>
              <a:rPr sz="2000" b="1" spc="-20" dirty="0">
                <a:latin typeface="微软雅黑" panose="020B0503020204020204" charset="-122"/>
                <a:ea typeface="微软雅黑" panose="020B0503020204020204" charset="-122"/>
                <a:cs typeface="微软雅黑" panose="020B0503020204020204" charset="-122"/>
              </a:rPr>
              <a:t>新</a:t>
            </a:r>
            <a:r>
              <a:rPr sz="2000" b="1" spc="5" dirty="0">
                <a:latin typeface="微软雅黑" panose="020B0503020204020204" charset="-122"/>
                <a:ea typeface="微软雅黑" panose="020B0503020204020204" charset="-122"/>
                <a:cs typeface="微软雅黑" panose="020B0503020204020204" charset="-122"/>
              </a:rPr>
              <a:t>的艺</a:t>
            </a:r>
            <a:r>
              <a:rPr sz="2000" b="1" spc="-20" dirty="0">
                <a:latin typeface="微软雅黑" panose="020B0503020204020204" charset="-122"/>
                <a:ea typeface="微软雅黑" panose="020B0503020204020204" charset="-122"/>
                <a:cs typeface="微软雅黑" panose="020B0503020204020204" charset="-122"/>
              </a:rPr>
              <a:t>术</a:t>
            </a:r>
            <a:r>
              <a:rPr sz="2000" b="1" spc="5" dirty="0">
                <a:latin typeface="微软雅黑" panose="020B0503020204020204" charset="-122"/>
                <a:ea typeface="微软雅黑" panose="020B0503020204020204" charset="-122"/>
                <a:cs typeface="微软雅黑" panose="020B0503020204020204" charset="-122"/>
              </a:rPr>
              <a:t>手段</a:t>
            </a:r>
            <a:r>
              <a:rPr sz="2000" b="1" spc="-20" dirty="0">
                <a:latin typeface="微软雅黑" panose="020B0503020204020204" charset="-122"/>
                <a:ea typeface="微软雅黑" panose="020B0503020204020204" charset="-122"/>
                <a:cs typeface="微软雅黑" panose="020B0503020204020204" charset="-122"/>
              </a:rPr>
              <a:t>，</a:t>
            </a:r>
            <a:r>
              <a:rPr sz="2000" b="1" spc="5" dirty="0">
                <a:latin typeface="微软雅黑" panose="020B0503020204020204" charset="-122"/>
                <a:ea typeface="微软雅黑" panose="020B0503020204020204" charset="-122"/>
                <a:cs typeface="微软雅黑" panose="020B0503020204020204" charset="-122"/>
              </a:rPr>
              <a:t>表达</a:t>
            </a:r>
            <a:r>
              <a:rPr sz="2000" b="1" spc="-20" dirty="0">
                <a:latin typeface="微软雅黑" panose="020B0503020204020204" charset="-122"/>
                <a:ea typeface="微软雅黑" panose="020B0503020204020204" charset="-122"/>
                <a:cs typeface="微软雅黑" panose="020B0503020204020204" charset="-122"/>
              </a:rPr>
              <a:t>对</a:t>
            </a:r>
            <a:r>
              <a:rPr sz="2000" b="1" spc="5" dirty="0">
                <a:latin typeface="微软雅黑" panose="020B0503020204020204" charset="-122"/>
                <a:ea typeface="微软雅黑" panose="020B0503020204020204" charset="-122"/>
                <a:cs typeface="微软雅黑" panose="020B0503020204020204" charset="-122"/>
              </a:rPr>
              <a:t>生活</a:t>
            </a:r>
            <a:r>
              <a:rPr sz="2000" b="1" spc="-20" dirty="0">
                <a:latin typeface="微软雅黑" panose="020B0503020204020204" charset="-122"/>
                <a:ea typeface="微软雅黑" panose="020B0503020204020204" charset="-122"/>
                <a:cs typeface="微软雅黑" panose="020B0503020204020204" charset="-122"/>
              </a:rPr>
              <a:t>和</a:t>
            </a:r>
            <a:r>
              <a:rPr sz="2000" b="1" spc="5" dirty="0">
                <a:latin typeface="微软雅黑" panose="020B0503020204020204" charset="-122"/>
                <a:ea typeface="微软雅黑" panose="020B0503020204020204" charset="-122"/>
                <a:cs typeface="微软雅黑" panose="020B0503020204020204" charset="-122"/>
              </a:rPr>
              <a:t>人的</a:t>
            </a:r>
            <a:r>
              <a:rPr sz="2000" b="1" spc="-20" dirty="0">
                <a:latin typeface="微软雅黑" panose="020B0503020204020204" charset="-122"/>
                <a:ea typeface="微软雅黑" panose="020B0503020204020204" charset="-122"/>
                <a:cs typeface="微软雅黑" panose="020B0503020204020204" charset="-122"/>
              </a:rPr>
              <a:t>生</a:t>
            </a:r>
            <a:r>
              <a:rPr sz="2000" b="1" spc="5" dirty="0">
                <a:latin typeface="微软雅黑" panose="020B0503020204020204" charset="-122"/>
                <a:ea typeface="微软雅黑" panose="020B0503020204020204" charset="-122"/>
                <a:cs typeface="微软雅黑" panose="020B0503020204020204" charset="-122"/>
              </a:rPr>
              <a:t>存问</a:t>
            </a:r>
            <a:r>
              <a:rPr sz="2000" b="1" spc="-20" dirty="0">
                <a:latin typeface="微软雅黑" panose="020B0503020204020204" charset="-122"/>
                <a:ea typeface="微软雅黑" panose="020B0503020204020204" charset="-122"/>
                <a:cs typeface="微软雅黑" panose="020B0503020204020204" charset="-122"/>
              </a:rPr>
              <a:t>题</a:t>
            </a:r>
            <a:r>
              <a:rPr sz="2000" b="1" spc="5" dirty="0">
                <a:latin typeface="微软雅黑" panose="020B0503020204020204" charset="-122"/>
                <a:ea typeface="微软雅黑" panose="020B0503020204020204" charset="-122"/>
                <a:cs typeface="微软雅黑" panose="020B0503020204020204" charset="-122"/>
              </a:rPr>
              <a:t>的思</a:t>
            </a:r>
            <a:r>
              <a:rPr sz="2000" b="1" spc="-20" dirty="0">
                <a:latin typeface="微软雅黑" panose="020B0503020204020204" charset="-122"/>
                <a:ea typeface="微软雅黑" panose="020B0503020204020204" charset="-122"/>
                <a:cs typeface="微软雅黑" panose="020B0503020204020204" charset="-122"/>
              </a:rPr>
              <a:t>考</a:t>
            </a:r>
            <a:r>
              <a:rPr sz="2000" b="1" spc="5" dirty="0">
                <a:latin typeface="微软雅黑" panose="020B0503020204020204" charset="-122"/>
                <a:ea typeface="微软雅黑" panose="020B0503020204020204" charset="-122"/>
                <a:cs typeface="微软雅黑" panose="020B0503020204020204" charset="-122"/>
              </a:rPr>
              <a:t>。</a:t>
            </a:r>
            <a:endParaRPr sz="2000" b="1">
              <a:latin typeface="微软雅黑" panose="020B0503020204020204" charset="-122"/>
              <a:ea typeface="微软雅黑" panose="020B0503020204020204" charset="-122"/>
              <a:cs typeface="微软雅黑" panose="020B0503020204020204" charset="-122"/>
            </a:endParaRPr>
          </a:p>
          <a:p>
            <a:pPr>
              <a:lnSpc>
                <a:spcPct val="100000"/>
              </a:lnSpc>
              <a:spcBef>
                <a:spcPts val="45"/>
              </a:spcBef>
            </a:pPr>
            <a:endParaRPr sz="2050" b="1">
              <a:latin typeface="微软雅黑" panose="020B0503020204020204" charset="-122"/>
              <a:ea typeface="微软雅黑" panose="020B0503020204020204" charset="-122"/>
              <a:cs typeface="微软雅黑" panose="020B0503020204020204" charset="-122"/>
            </a:endParaRPr>
          </a:p>
          <a:p>
            <a:pPr marL="12700">
              <a:lnSpc>
                <a:spcPct val="100000"/>
              </a:lnSpc>
            </a:pPr>
            <a:r>
              <a:rPr sz="2000" b="1" dirty="0">
                <a:latin typeface="微软雅黑" panose="020B0503020204020204" charset="-122"/>
                <a:ea typeface="微软雅黑" panose="020B0503020204020204" charset="-122"/>
                <a:cs typeface="微软雅黑" panose="020B0503020204020204" charset="-122"/>
              </a:rPr>
              <a:t>具体表现如下：</a:t>
            </a:r>
            <a:endParaRPr sz="2000" b="1">
              <a:latin typeface="微软雅黑" panose="020B0503020204020204" charset="-122"/>
              <a:ea typeface="微软雅黑" panose="020B0503020204020204" charset="-122"/>
              <a:cs typeface="微软雅黑" panose="020B0503020204020204" charset="-122"/>
            </a:endParaRPr>
          </a:p>
          <a:p>
            <a:pPr>
              <a:lnSpc>
                <a:spcPct val="100000"/>
              </a:lnSpc>
              <a:spcBef>
                <a:spcPts val="40"/>
              </a:spcBef>
            </a:pPr>
            <a:endParaRPr sz="2050" b="1">
              <a:latin typeface="微软雅黑" panose="020B0503020204020204" charset="-122"/>
              <a:ea typeface="微软雅黑" panose="020B0503020204020204" charset="-122"/>
              <a:cs typeface="微软雅黑" panose="020B0503020204020204" charset="-122"/>
            </a:endParaRPr>
          </a:p>
          <a:p>
            <a:pPr marL="671830" indent="-659765">
              <a:lnSpc>
                <a:spcPct val="100000"/>
              </a:lnSpc>
              <a:spcBef>
                <a:spcPts val="5"/>
              </a:spcBef>
              <a:buSzPct val="95000"/>
              <a:buAutoNum type="arabicPlain"/>
              <a:tabLst>
                <a:tab pos="672465" algn="l"/>
              </a:tabLst>
            </a:pPr>
            <a:r>
              <a:rPr sz="2000" b="1" dirty="0">
                <a:latin typeface="微软雅黑" panose="020B0503020204020204" charset="-122"/>
                <a:ea typeface="微软雅黑" panose="020B0503020204020204" charset="-122"/>
                <a:cs typeface="微软雅黑" panose="020B0503020204020204" charset="-122"/>
              </a:rPr>
              <a:t>这部剧作最为明显</a:t>
            </a:r>
            <a:r>
              <a:rPr sz="2000" b="1" spc="-10" dirty="0">
                <a:latin typeface="微软雅黑" panose="020B0503020204020204" charset="-122"/>
                <a:ea typeface="微软雅黑" panose="020B0503020204020204" charset="-122"/>
                <a:cs typeface="微软雅黑" panose="020B0503020204020204" charset="-122"/>
              </a:rPr>
              <a:t>的</a:t>
            </a:r>
            <a:r>
              <a:rPr sz="2000" b="1" dirty="0">
                <a:latin typeface="微软雅黑" panose="020B0503020204020204" charset="-122"/>
                <a:ea typeface="微软雅黑" panose="020B0503020204020204" charset="-122"/>
                <a:cs typeface="微软雅黑" panose="020B0503020204020204" charset="-122"/>
              </a:rPr>
              <a:t>特点</a:t>
            </a:r>
            <a:r>
              <a:rPr sz="2000" b="1" spc="-10" dirty="0">
                <a:latin typeface="微软雅黑" panose="020B0503020204020204" charset="-122"/>
                <a:ea typeface="微软雅黑" panose="020B0503020204020204" charset="-122"/>
                <a:cs typeface="微软雅黑" panose="020B0503020204020204" charset="-122"/>
              </a:rPr>
              <a:t>是</a:t>
            </a:r>
            <a:r>
              <a:rPr sz="2000" b="1" spc="5" dirty="0">
                <a:latin typeface="微软雅黑" panose="020B0503020204020204" charset="-122"/>
                <a:ea typeface="微软雅黑" panose="020B0503020204020204" charset="-122"/>
                <a:cs typeface="微软雅黑" panose="020B0503020204020204" charset="-122"/>
              </a:rPr>
              <a:t>放弃</a:t>
            </a:r>
            <a:r>
              <a:rPr sz="2000" b="1" spc="-20" dirty="0">
                <a:latin typeface="微软雅黑" panose="020B0503020204020204" charset="-122"/>
                <a:ea typeface="微软雅黑" panose="020B0503020204020204" charset="-122"/>
                <a:cs typeface="微软雅黑" panose="020B0503020204020204" charset="-122"/>
              </a:rPr>
              <a:t>了</a:t>
            </a:r>
            <a:r>
              <a:rPr sz="2000" b="1" spc="5" dirty="0">
                <a:latin typeface="微软雅黑" panose="020B0503020204020204" charset="-122"/>
                <a:ea typeface="微软雅黑" panose="020B0503020204020204" charset="-122"/>
                <a:cs typeface="微软雅黑" panose="020B0503020204020204" charset="-122"/>
              </a:rPr>
              <a:t>传统</a:t>
            </a:r>
            <a:r>
              <a:rPr sz="2000" b="1" spc="-20" dirty="0">
                <a:latin typeface="微软雅黑" panose="020B0503020204020204" charset="-122"/>
                <a:ea typeface="微软雅黑" panose="020B0503020204020204" charset="-122"/>
                <a:cs typeface="微软雅黑" panose="020B0503020204020204" charset="-122"/>
              </a:rPr>
              <a:t>的</a:t>
            </a:r>
            <a:r>
              <a:rPr sz="2000" b="1" spc="5" dirty="0">
                <a:latin typeface="微软雅黑" panose="020B0503020204020204" charset="-122"/>
                <a:ea typeface="微软雅黑" panose="020B0503020204020204" charset="-122"/>
                <a:cs typeface="微软雅黑" panose="020B0503020204020204" charset="-122"/>
              </a:rPr>
              <a:t>写实</a:t>
            </a:r>
            <a:r>
              <a:rPr sz="2000" b="1" spc="-20" dirty="0">
                <a:latin typeface="微软雅黑" panose="020B0503020204020204" charset="-122"/>
                <a:ea typeface="微软雅黑" panose="020B0503020204020204" charset="-122"/>
                <a:cs typeface="微软雅黑" panose="020B0503020204020204" charset="-122"/>
              </a:rPr>
              <a:t>手</a:t>
            </a:r>
            <a:r>
              <a:rPr sz="2000" b="1" spc="5" dirty="0">
                <a:latin typeface="微软雅黑" panose="020B0503020204020204" charset="-122"/>
                <a:ea typeface="微软雅黑" panose="020B0503020204020204" charset="-122"/>
                <a:cs typeface="微软雅黑" panose="020B0503020204020204" charset="-122"/>
              </a:rPr>
              <a:t>法，</a:t>
            </a:r>
            <a:r>
              <a:rPr sz="2000" b="1" spc="-20" dirty="0">
                <a:latin typeface="微软雅黑" panose="020B0503020204020204" charset="-122"/>
                <a:ea typeface="微软雅黑" panose="020B0503020204020204" charset="-122"/>
                <a:cs typeface="微软雅黑" panose="020B0503020204020204" charset="-122"/>
              </a:rPr>
              <a:t>而</a:t>
            </a:r>
            <a:r>
              <a:rPr sz="2000" b="1" spc="5" dirty="0">
                <a:latin typeface="微软雅黑" panose="020B0503020204020204" charset="-122"/>
                <a:ea typeface="微软雅黑" panose="020B0503020204020204" charset="-122"/>
                <a:cs typeface="微软雅黑" panose="020B0503020204020204" charset="-122"/>
              </a:rPr>
              <a:t>用荒</a:t>
            </a:r>
            <a:r>
              <a:rPr sz="2000" b="1" spc="-20" dirty="0">
                <a:latin typeface="微软雅黑" panose="020B0503020204020204" charset="-122"/>
                <a:ea typeface="微软雅黑" panose="020B0503020204020204" charset="-122"/>
                <a:cs typeface="微软雅黑" panose="020B0503020204020204" charset="-122"/>
              </a:rPr>
              <a:t>诞</a:t>
            </a:r>
            <a:r>
              <a:rPr sz="2000" b="1" spc="5" dirty="0">
                <a:latin typeface="微软雅黑" panose="020B0503020204020204" charset="-122"/>
                <a:ea typeface="微软雅黑" panose="020B0503020204020204" charset="-122"/>
                <a:cs typeface="微软雅黑" panose="020B0503020204020204" charset="-122"/>
              </a:rPr>
              <a:t>、象</a:t>
            </a:r>
            <a:r>
              <a:rPr sz="2000" b="1" spc="-10" dirty="0">
                <a:latin typeface="微软雅黑" panose="020B0503020204020204" charset="-122"/>
                <a:ea typeface="微软雅黑" panose="020B0503020204020204" charset="-122"/>
                <a:cs typeface="微软雅黑" panose="020B0503020204020204" charset="-122"/>
              </a:rPr>
              <a:t>征</a:t>
            </a:r>
            <a:r>
              <a:rPr sz="2000" b="1" spc="5" dirty="0">
                <a:latin typeface="微软雅黑" panose="020B0503020204020204" charset="-122"/>
                <a:ea typeface="微软雅黑" panose="020B0503020204020204" charset="-122"/>
                <a:cs typeface="微软雅黑" panose="020B0503020204020204" charset="-122"/>
              </a:rPr>
              <a:t>等现</a:t>
            </a:r>
            <a:r>
              <a:rPr sz="2000" b="1" spc="-20" dirty="0">
                <a:latin typeface="微软雅黑" panose="020B0503020204020204" charset="-122"/>
                <a:ea typeface="微软雅黑" panose="020B0503020204020204" charset="-122"/>
                <a:cs typeface="微软雅黑" panose="020B0503020204020204" charset="-122"/>
              </a:rPr>
              <a:t>代</a:t>
            </a:r>
            <a:r>
              <a:rPr sz="2000" b="1" spc="5" dirty="0">
                <a:latin typeface="微软雅黑" panose="020B0503020204020204" charset="-122"/>
                <a:ea typeface="微软雅黑" panose="020B0503020204020204" charset="-122"/>
                <a:cs typeface="微软雅黑" panose="020B0503020204020204" charset="-122"/>
              </a:rPr>
              <a:t>戏剧</a:t>
            </a:r>
            <a:r>
              <a:rPr sz="2000" b="1" spc="-20" dirty="0">
                <a:latin typeface="微软雅黑" panose="020B0503020204020204" charset="-122"/>
                <a:ea typeface="微软雅黑" panose="020B0503020204020204" charset="-122"/>
                <a:cs typeface="微软雅黑" panose="020B0503020204020204" charset="-122"/>
              </a:rPr>
              <a:t>技</a:t>
            </a:r>
            <a:r>
              <a:rPr sz="2000" b="1" spc="5" dirty="0">
                <a:latin typeface="微软雅黑" panose="020B0503020204020204" charset="-122"/>
                <a:ea typeface="微软雅黑" panose="020B0503020204020204" charset="-122"/>
                <a:cs typeface="微软雅黑" panose="020B0503020204020204" charset="-122"/>
              </a:rPr>
              <a:t>巧组</a:t>
            </a:r>
            <a:r>
              <a:rPr sz="2000" b="1" spc="-20" dirty="0">
                <a:latin typeface="微软雅黑" panose="020B0503020204020204" charset="-122"/>
                <a:ea typeface="微软雅黑" panose="020B0503020204020204" charset="-122"/>
                <a:cs typeface="微软雅黑" panose="020B0503020204020204" charset="-122"/>
              </a:rPr>
              <a:t>织</a:t>
            </a:r>
            <a:r>
              <a:rPr sz="2000" b="1" spc="5" dirty="0">
                <a:latin typeface="微软雅黑" panose="020B0503020204020204" charset="-122"/>
                <a:ea typeface="微软雅黑" panose="020B0503020204020204" charset="-122"/>
                <a:cs typeface="微软雅黑" panose="020B0503020204020204" charset="-122"/>
              </a:rPr>
              <a:t>剧情。</a:t>
            </a:r>
            <a:endParaRPr sz="2000" b="1">
              <a:latin typeface="微软雅黑" panose="020B0503020204020204" charset="-122"/>
              <a:ea typeface="微软雅黑" panose="020B0503020204020204" charset="-122"/>
              <a:cs typeface="微软雅黑" panose="020B0503020204020204" charset="-122"/>
            </a:endParaRPr>
          </a:p>
          <a:p>
            <a:pPr marL="12700" marR="254635">
              <a:lnSpc>
                <a:spcPct val="200000"/>
              </a:lnSpc>
              <a:buSzPct val="95000"/>
              <a:buFont typeface="΢"/>
              <a:buAutoNum type="arabicPlain"/>
              <a:tabLst>
                <a:tab pos="671830" algn="l"/>
              </a:tabLst>
            </a:pPr>
            <a:r>
              <a:rPr sz="2000" b="1" dirty="0">
                <a:latin typeface="微软雅黑" panose="020B0503020204020204" charset="-122"/>
                <a:ea typeface="微软雅黑" panose="020B0503020204020204" charset="-122"/>
                <a:cs typeface="微软雅黑" panose="020B0503020204020204" charset="-122"/>
              </a:rPr>
              <a:t>在外在环境的“冷</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与“</a:t>
            </a:r>
            <a:r>
              <a:rPr sz="2000" b="1" spc="-15" dirty="0">
                <a:latin typeface="微软雅黑" panose="020B0503020204020204" charset="-122"/>
                <a:ea typeface="微软雅黑" panose="020B0503020204020204" charset="-122"/>
                <a:cs typeface="微软雅黑" panose="020B0503020204020204" charset="-122"/>
              </a:rPr>
              <a:t>热</a:t>
            </a:r>
            <a:r>
              <a:rPr sz="2000" b="1" dirty="0">
                <a:latin typeface="微软雅黑" panose="020B0503020204020204" charset="-122"/>
                <a:ea typeface="微软雅黑" panose="020B0503020204020204" charset="-122"/>
                <a:cs typeface="微软雅黑" panose="020B0503020204020204" charset="-122"/>
              </a:rPr>
              <a:t>”的</a:t>
            </a:r>
            <a:r>
              <a:rPr sz="2000" b="1" spc="-15" dirty="0">
                <a:latin typeface="微软雅黑" panose="020B0503020204020204" charset="-122"/>
                <a:ea typeface="微软雅黑" panose="020B0503020204020204" charset="-122"/>
                <a:cs typeface="微软雅黑" panose="020B0503020204020204" charset="-122"/>
              </a:rPr>
              <a:t>背</a:t>
            </a:r>
            <a:r>
              <a:rPr sz="2000" b="1" dirty="0">
                <a:latin typeface="微软雅黑" panose="020B0503020204020204" charset="-122"/>
                <a:ea typeface="微软雅黑" panose="020B0503020204020204" charset="-122"/>
                <a:cs typeface="微软雅黑" panose="020B0503020204020204" charset="-122"/>
              </a:rPr>
              <a:t>景上</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展示</a:t>
            </a:r>
            <a:r>
              <a:rPr sz="2000" b="1" spc="-15" dirty="0">
                <a:latin typeface="微软雅黑" panose="020B0503020204020204" charset="-122"/>
                <a:ea typeface="微软雅黑" panose="020B0503020204020204" charset="-122"/>
                <a:cs typeface="微软雅黑" panose="020B0503020204020204" charset="-122"/>
              </a:rPr>
              <a:t>人</a:t>
            </a:r>
            <a:r>
              <a:rPr sz="2000" b="1" dirty="0">
                <a:latin typeface="微软雅黑" panose="020B0503020204020204" charset="-122"/>
                <a:ea typeface="微软雅黑" panose="020B0503020204020204" charset="-122"/>
                <a:cs typeface="微软雅黑" panose="020B0503020204020204" charset="-122"/>
              </a:rPr>
              <a:t>内心</a:t>
            </a:r>
            <a:r>
              <a:rPr sz="2000" b="1" spc="-15" dirty="0">
                <a:latin typeface="微软雅黑" panose="020B0503020204020204" charset="-122"/>
                <a:ea typeface="微软雅黑" panose="020B0503020204020204" charset="-122"/>
                <a:cs typeface="微软雅黑" panose="020B0503020204020204" charset="-122"/>
              </a:rPr>
              <a:t>的</a:t>
            </a:r>
            <a:r>
              <a:rPr sz="2000" b="1" dirty="0">
                <a:latin typeface="微软雅黑" panose="020B0503020204020204" charset="-122"/>
                <a:ea typeface="微软雅黑" panose="020B0503020204020204" charset="-122"/>
                <a:cs typeface="微软雅黑" panose="020B0503020204020204" charset="-122"/>
              </a:rPr>
              <a:t>“热</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与“</a:t>
            </a:r>
            <a:r>
              <a:rPr sz="2000" b="1" spc="-15" dirty="0">
                <a:latin typeface="微软雅黑" panose="020B0503020204020204" charset="-122"/>
                <a:ea typeface="微软雅黑" panose="020B0503020204020204" charset="-122"/>
                <a:cs typeface="微软雅黑" panose="020B0503020204020204" charset="-122"/>
              </a:rPr>
              <a:t>冷</a:t>
            </a:r>
            <a:r>
              <a:rPr sz="2000" b="1" dirty="0">
                <a:latin typeface="微软雅黑" panose="020B0503020204020204" charset="-122"/>
                <a:ea typeface="微软雅黑" panose="020B0503020204020204" charset="-122"/>
                <a:cs typeface="微软雅黑" panose="020B0503020204020204" charset="-122"/>
              </a:rPr>
              <a:t>”，</a:t>
            </a:r>
            <a:r>
              <a:rPr sz="2000" b="1" spc="-15" dirty="0">
                <a:latin typeface="微软雅黑" panose="020B0503020204020204" charset="-122"/>
                <a:ea typeface="微软雅黑" panose="020B0503020204020204" charset="-122"/>
                <a:cs typeface="微软雅黑" panose="020B0503020204020204" charset="-122"/>
              </a:rPr>
              <a:t>从</a:t>
            </a:r>
            <a:r>
              <a:rPr sz="2000" b="1" dirty="0">
                <a:latin typeface="微软雅黑" panose="020B0503020204020204" charset="-122"/>
                <a:ea typeface="微软雅黑" panose="020B0503020204020204" charset="-122"/>
                <a:cs typeface="微软雅黑" panose="020B0503020204020204" charset="-122"/>
              </a:rPr>
              <a:t>而将</a:t>
            </a:r>
            <a:r>
              <a:rPr sz="2000" b="1" spc="-15" dirty="0">
                <a:latin typeface="微软雅黑" panose="020B0503020204020204" charset="-122"/>
                <a:ea typeface="微软雅黑" panose="020B0503020204020204" charset="-122"/>
                <a:cs typeface="微软雅黑" panose="020B0503020204020204" charset="-122"/>
              </a:rPr>
              <a:t>人</a:t>
            </a:r>
            <a:r>
              <a:rPr sz="2000" b="1" dirty="0">
                <a:latin typeface="微软雅黑" panose="020B0503020204020204" charset="-122"/>
                <a:ea typeface="微软雅黑" panose="020B0503020204020204" charset="-122"/>
                <a:cs typeface="微软雅黑" panose="020B0503020204020204" charset="-122"/>
              </a:rPr>
              <a:t>物的</a:t>
            </a:r>
            <a:r>
              <a:rPr sz="2000" b="1" spc="-15" dirty="0">
                <a:latin typeface="微软雅黑" panose="020B0503020204020204" charset="-122"/>
                <a:ea typeface="微软雅黑" panose="020B0503020204020204" charset="-122"/>
                <a:cs typeface="微软雅黑" panose="020B0503020204020204" charset="-122"/>
              </a:rPr>
              <a:t>心</a:t>
            </a:r>
            <a:r>
              <a:rPr sz="2000" b="1" dirty="0">
                <a:latin typeface="微软雅黑" panose="020B0503020204020204" charset="-122"/>
                <a:ea typeface="微软雅黑" panose="020B0503020204020204" charset="-122"/>
                <a:cs typeface="微软雅黑" panose="020B0503020204020204" charset="-122"/>
              </a:rPr>
              <a:t>理活动 转化成了一种直觉舞台</a:t>
            </a:r>
            <a:r>
              <a:rPr sz="2000" b="1" spc="-15" dirty="0">
                <a:latin typeface="微软雅黑" panose="020B0503020204020204" charset="-122"/>
                <a:ea typeface="微软雅黑" panose="020B0503020204020204" charset="-122"/>
                <a:cs typeface="微软雅黑" panose="020B0503020204020204" charset="-122"/>
              </a:rPr>
              <a:t>形</a:t>
            </a:r>
            <a:r>
              <a:rPr sz="2000" b="1" dirty="0">
                <a:latin typeface="微软雅黑" panose="020B0503020204020204" charset="-122"/>
                <a:ea typeface="微软雅黑" panose="020B0503020204020204" charset="-122"/>
                <a:cs typeface="微软雅黑" panose="020B0503020204020204" charset="-122"/>
              </a:rPr>
              <a:t>象。</a:t>
            </a:r>
            <a:endParaRPr sz="2000" b="1">
              <a:latin typeface="微软雅黑" panose="020B0503020204020204" charset="-122"/>
              <a:ea typeface="微软雅黑" panose="020B0503020204020204" charset="-122"/>
              <a:cs typeface="微软雅黑" panose="020B0503020204020204" charset="-122"/>
            </a:endParaRPr>
          </a:p>
          <a:p>
            <a:pPr marL="12700" marR="254635">
              <a:lnSpc>
                <a:spcPct val="200000"/>
              </a:lnSpc>
              <a:spcBef>
                <a:spcPts val="5"/>
              </a:spcBef>
              <a:buSzPct val="95000"/>
              <a:buAutoNum type="arabicPlain"/>
              <a:tabLst>
                <a:tab pos="671830" algn="l"/>
              </a:tabLst>
            </a:pPr>
            <a:r>
              <a:rPr sz="2000" b="1" dirty="0">
                <a:latin typeface="微软雅黑" panose="020B0503020204020204" charset="-122"/>
                <a:ea typeface="微软雅黑" panose="020B0503020204020204" charset="-122"/>
                <a:cs typeface="微软雅黑" panose="020B0503020204020204" charset="-122"/>
              </a:rPr>
              <a:t>剧作通过哥哥赵长</a:t>
            </a:r>
            <a:r>
              <a:rPr sz="2000" b="1" spc="-15" dirty="0">
                <a:latin typeface="微软雅黑" panose="020B0503020204020204" charset="-122"/>
                <a:ea typeface="微软雅黑" panose="020B0503020204020204" charset="-122"/>
                <a:cs typeface="微软雅黑" panose="020B0503020204020204" charset="-122"/>
              </a:rPr>
              <a:t>康</a:t>
            </a:r>
            <a:r>
              <a:rPr sz="2000" b="1" dirty="0">
                <a:latin typeface="微软雅黑" panose="020B0503020204020204" charset="-122"/>
                <a:ea typeface="微软雅黑" panose="020B0503020204020204" charset="-122"/>
                <a:cs typeface="微软雅黑" panose="020B0503020204020204" charset="-122"/>
              </a:rPr>
              <a:t>与弟</a:t>
            </a:r>
            <a:r>
              <a:rPr sz="2000" b="1" spc="-15" dirty="0">
                <a:latin typeface="微软雅黑" panose="020B0503020204020204" charset="-122"/>
                <a:ea typeface="微软雅黑" panose="020B0503020204020204" charset="-122"/>
                <a:cs typeface="微软雅黑" panose="020B0503020204020204" charset="-122"/>
              </a:rPr>
              <a:t>弟</a:t>
            </a:r>
            <a:r>
              <a:rPr sz="2000" b="1" dirty="0">
                <a:latin typeface="微软雅黑" panose="020B0503020204020204" charset="-122"/>
                <a:ea typeface="微软雅黑" panose="020B0503020204020204" charset="-122"/>
                <a:cs typeface="微软雅黑" panose="020B0503020204020204" charset="-122"/>
              </a:rPr>
              <a:t>妹妹</a:t>
            </a:r>
            <a:r>
              <a:rPr sz="2000" b="1" spc="-15" dirty="0">
                <a:latin typeface="微软雅黑" panose="020B0503020204020204" charset="-122"/>
                <a:ea typeface="微软雅黑" panose="020B0503020204020204" charset="-122"/>
                <a:cs typeface="微软雅黑" panose="020B0503020204020204" charset="-122"/>
              </a:rPr>
              <a:t>生</a:t>
            </a:r>
            <a:r>
              <a:rPr sz="2000" b="1" dirty="0">
                <a:latin typeface="微软雅黑" panose="020B0503020204020204" charset="-122"/>
                <a:ea typeface="微软雅黑" panose="020B0503020204020204" charset="-122"/>
                <a:cs typeface="微软雅黑" panose="020B0503020204020204" charset="-122"/>
              </a:rPr>
              <a:t>活环</a:t>
            </a:r>
            <a:r>
              <a:rPr sz="2000" b="1" spc="-10" dirty="0">
                <a:latin typeface="微软雅黑" panose="020B0503020204020204" charset="-122"/>
                <a:ea typeface="微软雅黑" panose="020B0503020204020204" charset="-122"/>
                <a:cs typeface="微软雅黑" panose="020B0503020204020204" charset="-122"/>
              </a:rPr>
              <a:t>境</a:t>
            </a:r>
            <a:r>
              <a:rPr sz="2000" b="1" dirty="0">
                <a:latin typeface="微软雅黑" panose="020B0503020204020204" charset="-122"/>
                <a:ea typeface="微软雅黑" panose="020B0503020204020204" charset="-122"/>
                <a:cs typeface="微软雅黑" panose="020B0503020204020204" charset="-122"/>
              </a:rPr>
              <a:t>、生</a:t>
            </a:r>
            <a:r>
              <a:rPr sz="2000" b="1" spc="-15" dirty="0">
                <a:latin typeface="微软雅黑" panose="020B0503020204020204" charset="-122"/>
                <a:ea typeface="微软雅黑" panose="020B0503020204020204" charset="-122"/>
                <a:cs typeface="微软雅黑" panose="020B0503020204020204" charset="-122"/>
              </a:rPr>
              <a:t>存</a:t>
            </a:r>
            <a:r>
              <a:rPr sz="2000" b="1" dirty="0">
                <a:latin typeface="微软雅黑" panose="020B0503020204020204" charset="-122"/>
                <a:ea typeface="微软雅黑" panose="020B0503020204020204" charset="-122"/>
                <a:cs typeface="微软雅黑" panose="020B0503020204020204" charset="-122"/>
              </a:rPr>
              <a:t>观念</a:t>
            </a:r>
            <a:r>
              <a:rPr sz="2000" b="1" spc="-15" dirty="0">
                <a:latin typeface="微软雅黑" panose="020B0503020204020204" charset="-122"/>
                <a:ea typeface="微软雅黑" panose="020B0503020204020204" charset="-122"/>
                <a:cs typeface="微软雅黑" panose="020B0503020204020204" charset="-122"/>
              </a:rPr>
              <a:t>和</a:t>
            </a:r>
            <a:r>
              <a:rPr sz="2000" b="1" dirty="0">
                <a:latin typeface="微软雅黑" panose="020B0503020204020204" charset="-122"/>
                <a:ea typeface="微软雅黑" panose="020B0503020204020204" charset="-122"/>
                <a:cs typeface="微软雅黑" panose="020B0503020204020204" charset="-122"/>
              </a:rPr>
              <a:t>道德</a:t>
            </a:r>
            <a:r>
              <a:rPr sz="2000" b="1" spc="-15" dirty="0">
                <a:latin typeface="微软雅黑" panose="020B0503020204020204" charset="-122"/>
                <a:ea typeface="微软雅黑" panose="020B0503020204020204" charset="-122"/>
                <a:cs typeface="微软雅黑" panose="020B0503020204020204" charset="-122"/>
              </a:rPr>
              <a:t>理</a:t>
            </a:r>
            <a:r>
              <a:rPr sz="2000" b="1" dirty="0">
                <a:latin typeface="微软雅黑" panose="020B0503020204020204" charset="-122"/>
                <a:ea typeface="微软雅黑" panose="020B0503020204020204" charset="-122"/>
                <a:cs typeface="微软雅黑" panose="020B0503020204020204" charset="-122"/>
              </a:rPr>
              <a:t>想的</a:t>
            </a:r>
            <a:r>
              <a:rPr sz="2000" b="1" spc="-15" dirty="0">
                <a:latin typeface="微软雅黑" panose="020B0503020204020204" charset="-122"/>
                <a:ea typeface="微软雅黑" panose="020B0503020204020204" charset="-122"/>
                <a:cs typeface="微软雅黑" panose="020B0503020204020204" charset="-122"/>
              </a:rPr>
              <a:t>反</a:t>
            </a:r>
            <a:r>
              <a:rPr sz="2000" b="1" dirty="0">
                <a:latin typeface="微软雅黑" panose="020B0503020204020204" charset="-122"/>
                <a:ea typeface="微软雅黑" panose="020B0503020204020204" charset="-122"/>
                <a:cs typeface="微软雅黑" panose="020B0503020204020204" charset="-122"/>
              </a:rPr>
              <a:t>差对</a:t>
            </a:r>
            <a:r>
              <a:rPr sz="2000" b="1" spc="-15" dirty="0">
                <a:latin typeface="微软雅黑" panose="020B0503020204020204" charset="-122"/>
                <a:ea typeface="微软雅黑" panose="020B0503020204020204" charset="-122"/>
                <a:cs typeface="微软雅黑" panose="020B0503020204020204" charset="-122"/>
              </a:rPr>
              <a:t>比</a:t>
            </a:r>
            <a:r>
              <a:rPr sz="2000" b="1" spc="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歌</a:t>
            </a:r>
            <a:r>
              <a:rPr sz="2000" b="1" spc="-15" dirty="0">
                <a:latin typeface="微软雅黑" panose="020B0503020204020204" charset="-122"/>
                <a:ea typeface="微软雅黑" panose="020B0503020204020204" charset="-122"/>
                <a:cs typeface="微软雅黑" panose="020B0503020204020204" charset="-122"/>
              </a:rPr>
              <a:t>颂</a:t>
            </a:r>
            <a:r>
              <a:rPr sz="2000" b="1" dirty="0">
                <a:latin typeface="微软雅黑" panose="020B0503020204020204" charset="-122"/>
                <a:ea typeface="微软雅黑" panose="020B0503020204020204" charset="-122"/>
                <a:cs typeface="微软雅黑" panose="020B0503020204020204" charset="-122"/>
              </a:rPr>
              <a:t>了一</a:t>
            </a:r>
            <a:r>
              <a:rPr sz="2000" b="1" spc="-15" dirty="0">
                <a:latin typeface="微软雅黑" panose="020B0503020204020204" charset="-122"/>
                <a:ea typeface="微软雅黑" panose="020B0503020204020204" charset="-122"/>
                <a:cs typeface="微软雅黑" panose="020B0503020204020204" charset="-122"/>
              </a:rPr>
              <a:t>种</a:t>
            </a:r>
            <a:r>
              <a:rPr sz="2000" b="1" dirty="0">
                <a:latin typeface="微软雅黑" panose="020B0503020204020204" charset="-122"/>
                <a:ea typeface="微软雅黑" panose="020B0503020204020204" charset="-122"/>
                <a:cs typeface="微软雅黑" panose="020B0503020204020204" charset="-122"/>
              </a:rPr>
              <a:t>高尚人 格与奉献精</a:t>
            </a:r>
            <a:r>
              <a:rPr sz="2000" b="1" spc="-5" dirty="0">
                <a:latin typeface="微软雅黑" panose="020B0503020204020204" charset="-122"/>
                <a:ea typeface="微软雅黑" panose="020B0503020204020204" charset="-122"/>
                <a:cs typeface="微软雅黑" panose="020B0503020204020204" charset="-122"/>
              </a:rPr>
              <a:t>神</a:t>
            </a:r>
            <a:r>
              <a:rPr sz="2000" b="1" dirty="0">
                <a:latin typeface="微软雅黑" panose="020B0503020204020204" charset="-122"/>
                <a:ea typeface="微软雅黑" panose="020B0503020204020204" charset="-122"/>
                <a:cs typeface="微软雅黑" panose="020B0503020204020204" charset="-122"/>
              </a:rPr>
              <a:t>，同时贬</a:t>
            </a:r>
            <a:r>
              <a:rPr sz="2000" b="1" spc="-15" dirty="0">
                <a:latin typeface="微软雅黑" panose="020B0503020204020204" charset="-122"/>
                <a:ea typeface="微软雅黑" panose="020B0503020204020204" charset="-122"/>
                <a:cs typeface="微软雅黑" panose="020B0503020204020204" charset="-122"/>
              </a:rPr>
              <a:t>斥</a:t>
            </a:r>
            <a:r>
              <a:rPr sz="2000" b="1" dirty="0">
                <a:latin typeface="微软雅黑" panose="020B0503020204020204" charset="-122"/>
                <a:ea typeface="微软雅黑" panose="020B0503020204020204" charset="-122"/>
                <a:cs typeface="微软雅黑" panose="020B0503020204020204" charset="-122"/>
              </a:rPr>
              <a:t>了当</a:t>
            </a:r>
            <a:r>
              <a:rPr sz="2000" b="1" spc="-15" dirty="0">
                <a:latin typeface="微软雅黑" panose="020B0503020204020204" charset="-122"/>
                <a:ea typeface="微软雅黑" panose="020B0503020204020204" charset="-122"/>
                <a:cs typeface="微软雅黑" panose="020B0503020204020204" charset="-122"/>
              </a:rPr>
              <a:t>时</a:t>
            </a:r>
            <a:r>
              <a:rPr sz="2000" b="1" dirty="0">
                <a:latin typeface="微软雅黑" panose="020B0503020204020204" charset="-122"/>
                <a:ea typeface="微软雅黑" panose="020B0503020204020204" charset="-122"/>
                <a:cs typeface="微软雅黑" panose="020B0503020204020204" charset="-122"/>
              </a:rPr>
              <a:t>社会</a:t>
            </a:r>
            <a:r>
              <a:rPr sz="2000" b="1" spc="-15" dirty="0">
                <a:latin typeface="微软雅黑" panose="020B0503020204020204" charset="-122"/>
                <a:ea typeface="微软雅黑" panose="020B0503020204020204" charset="-122"/>
                <a:cs typeface="微软雅黑" panose="020B0503020204020204" charset="-122"/>
              </a:rPr>
              <a:t>上</a:t>
            </a:r>
            <a:r>
              <a:rPr sz="2000" b="1" dirty="0">
                <a:latin typeface="微软雅黑" panose="020B0503020204020204" charset="-122"/>
                <a:ea typeface="微软雅黑" panose="020B0503020204020204" charset="-122"/>
                <a:cs typeface="微软雅黑" panose="020B0503020204020204" charset="-122"/>
              </a:rPr>
              <a:t>出现</a:t>
            </a:r>
            <a:r>
              <a:rPr sz="2000" b="1" spc="-10" dirty="0">
                <a:latin typeface="微软雅黑" panose="020B0503020204020204" charset="-122"/>
                <a:ea typeface="微软雅黑" panose="020B0503020204020204" charset="-122"/>
                <a:cs typeface="微软雅黑" panose="020B0503020204020204" charset="-122"/>
              </a:rPr>
              <a:t>的</a:t>
            </a:r>
            <a:r>
              <a:rPr sz="2000" b="1" dirty="0">
                <a:latin typeface="微软雅黑" panose="020B0503020204020204" charset="-122"/>
                <a:ea typeface="微软雅黑" panose="020B0503020204020204" charset="-122"/>
                <a:cs typeface="微软雅黑" panose="020B0503020204020204" charset="-122"/>
              </a:rPr>
              <a:t>金钱</a:t>
            </a:r>
            <a:r>
              <a:rPr sz="2000" b="1" spc="-15" dirty="0">
                <a:latin typeface="微软雅黑" panose="020B0503020204020204" charset="-122"/>
                <a:ea typeface="微软雅黑" panose="020B0503020204020204" charset="-122"/>
                <a:cs typeface="微软雅黑" panose="020B0503020204020204" charset="-122"/>
              </a:rPr>
              <a:t>至</a:t>
            </a:r>
            <a:r>
              <a:rPr sz="2000" b="1" dirty="0">
                <a:latin typeface="微软雅黑" panose="020B0503020204020204" charset="-122"/>
                <a:ea typeface="微软雅黑" panose="020B0503020204020204" charset="-122"/>
                <a:cs typeface="微软雅黑" panose="020B0503020204020204" charset="-122"/>
              </a:rPr>
              <a:t>上、</a:t>
            </a:r>
            <a:r>
              <a:rPr sz="2000" b="1" spc="-15" dirty="0">
                <a:latin typeface="微软雅黑" panose="020B0503020204020204" charset="-122"/>
                <a:ea typeface="微软雅黑" panose="020B0503020204020204" charset="-122"/>
                <a:cs typeface="微软雅黑" panose="020B0503020204020204" charset="-122"/>
              </a:rPr>
              <a:t>自</a:t>
            </a:r>
            <a:r>
              <a:rPr sz="2000" b="1" dirty="0">
                <a:latin typeface="微软雅黑" panose="020B0503020204020204" charset="-122"/>
                <a:ea typeface="微软雅黑" panose="020B0503020204020204" charset="-122"/>
                <a:cs typeface="微软雅黑" panose="020B0503020204020204" charset="-122"/>
              </a:rPr>
              <a:t>私自</a:t>
            </a:r>
            <a:r>
              <a:rPr sz="2000" b="1" spc="-10" dirty="0">
                <a:latin typeface="微软雅黑" panose="020B0503020204020204" charset="-122"/>
                <a:ea typeface="微软雅黑" panose="020B0503020204020204" charset="-122"/>
                <a:cs typeface="微软雅黑" panose="020B0503020204020204" charset="-122"/>
              </a:rPr>
              <a:t>利</a:t>
            </a:r>
            <a:r>
              <a:rPr sz="2000" b="1" dirty="0">
                <a:latin typeface="微软雅黑" panose="020B0503020204020204" charset="-122"/>
                <a:ea typeface="微软雅黑" panose="020B0503020204020204" charset="-122"/>
                <a:cs typeface="微软雅黑" panose="020B0503020204020204" charset="-122"/>
              </a:rPr>
              <a:t>等个</a:t>
            </a:r>
            <a:r>
              <a:rPr sz="2000" b="1" spc="-15" dirty="0">
                <a:latin typeface="微软雅黑" panose="020B0503020204020204" charset="-122"/>
                <a:ea typeface="微软雅黑" panose="020B0503020204020204" charset="-122"/>
                <a:cs typeface="微软雅黑" panose="020B0503020204020204" charset="-122"/>
              </a:rPr>
              <a:t>人</a:t>
            </a:r>
            <a:r>
              <a:rPr sz="2000" b="1" dirty="0">
                <a:latin typeface="微软雅黑" panose="020B0503020204020204" charset="-122"/>
                <a:ea typeface="微软雅黑" panose="020B0503020204020204" charset="-122"/>
                <a:cs typeface="微软雅黑" panose="020B0503020204020204" charset="-122"/>
              </a:rPr>
              <a:t>主义</a:t>
            </a:r>
            <a:r>
              <a:rPr sz="2000" b="1" spc="-15" dirty="0">
                <a:latin typeface="微软雅黑" panose="020B0503020204020204" charset="-122"/>
                <a:ea typeface="微软雅黑" panose="020B0503020204020204" charset="-122"/>
                <a:cs typeface="微软雅黑" panose="020B0503020204020204" charset="-122"/>
              </a:rPr>
              <a:t>的</a:t>
            </a:r>
            <a:r>
              <a:rPr sz="2000" b="1" dirty="0">
                <a:latin typeface="微软雅黑" panose="020B0503020204020204" charset="-122"/>
                <a:ea typeface="微软雅黑" panose="020B0503020204020204" charset="-122"/>
                <a:cs typeface="微软雅黑" panose="020B0503020204020204" charset="-122"/>
              </a:rPr>
              <a:t>风气。</a:t>
            </a:r>
            <a:endParaRPr sz="2000" b="1">
              <a:latin typeface="微软雅黑" panose="020B0503020204020204" charset="-122"/>
              <a:ea typeface="微软雅黑" panose="020B0503020204020204" charset="-122"/>
              <a:cs typeface="微软雅黑" panose="020B0503020204020204" charset="-122"/>
            </a:endParaRPr>
          </a:p>
          <a:p>
            <a:pPr>
              <a:lnSpc>
                <a:spcPct val="100000"/>
              </a:lnSpc>
              <a:spcBef>
                <a:spcPts val="40"/>
              </a:spcBef>
              <a:buFont typeface="΢"/>
              <a:buAutoNum type="arabicPlain"/>
            </a:pPr>
            <a:endParaRPr sz="2050" b="1">
              <a:latin typeface="微软雅黑" panose="020B0503020204020204" charset="-122"/>
              <a:ea typeface="微软雅黑" panose="020B0503020204020204" charset="-122"/>
              <a:cs typeface="微软雅黑" panose="020B0503020204020204" charset="-122"/>
            </a:endParaRPr>
          </a:p>
          <a:p>
            <a:pPr marL="671195" indent="-659130">
              <a:lnSpc>
                <a:spcPct val="100000"/>
              </a:lnSpc>
              <a:spcBef>
                <a:spcPts val="5"/>
              </a:spcBef>
              <a:buSzPct val="95000"/>
              <a:buAutoNum type="arabicPlain"/>
              <a:tabLst>
                <a:tab pos="671830" algn="l"/>
              </a:tabLst>
            </a:pPr>
            <a:r>
              <a:rPr sz="2000" b="1" dirty="0">
                <a:latin typeface="微软雅黑" panose="020B0503020204020204" charset="-122"/>
                <a:ea typeface="微软雅黑" panose="020B0503020204020204" charset="-122"/>
                <a:cs typeface="微软雅黑" panose="020B0503020204020204" charset="-122"/>
              </a:rPr>
              <a:t>剧</a:t>
            </a:r>
            <a:r>
              <a:rPr sz="2000" b="1" spc="-15" dirty="0">
                <a:latin typeface="微软雅黑" panose="020B0503020204020204" charset="-122"/>
                <a:ea typeface="微软雅黑" panose="020B0503020204020204" charset="-122"/>
                <a:cs typeface="微软雅黑" panose="020B0503020204020204" charset="-122"/>
              </a:rPr>
              <a:t>作就</a:t>
            </a:r>
            <a:r>
              <a:rPr sz="2000" b="1" dirty="0">
                <a:latin typeface="微软雅黑" panose="020B0503020204020204" charset="-122"/>
                <a:ea typeface="微软雅黑" panose="020B0503020204020204" charset="-122"/>
                <a:cs typeface="微软雅黑" panose="020B0503020204020204" charset="-122"/>
              </a:rPr>
              <a:t>这样在</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热</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与“冷</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的</a:t>
            </a:r>
            <a:r>
              <a:rPr sz="2000" b="1" spc="-15" dirty="0">
                <a:latin typeface="微软雅黑" panose="020B0503020204020204" charset="-122"/>
                <a:ea typeface="微软雅黑" panose="020B0503020204020204" charset="-122"/>
                <a:cs typeface="微软雅黑" panose="020B0503020204020204" charset="-122"/>
              </a:rPr>
              <a:t>渲</a:t>
            </a:r>
            <a:r>
              <a:rPr sz="2000" b="1" dirty="0">
                <a:latin typeface="微软雅黑" panose="020B0503020204020204" charset="-122"/>
                <a:ea typeface="微软雅黑" panose="020B0503020204020204" charset="-122"/>
                <a:cs typeface="微软雅黑" panose="020B0503020204020204" charset="-122"/>
              </a:rPr>
              <a:t>染中展</a:t>
            </a:r>
            <a:r>
              <a:rPr sz="2000" b="1" spc="-15" dirty="0">
                <a:latin typeface="微软雅黑" panose="020B0503020204020204" charset="-122"/>
                <a:ea typeface="微软雅黑" panose="020B0503020204020204" charset="-122"/>
                <a:cs typeface="微软雅黑" panose="020B0503020204020204" charset="-122"/>
              </a:rPr>
              <a:t>开</a:t>
            </a:r>
            <a:r>
              <a:rPr sz="2000" b="1" dirty="0">
                <a:latin typeface="微软雅黑" panose="020B0503020204020204" charset="-122"/>
                <a:ea typeface="微软雅黑" panose="020B0503020204020204" charset="-122"/>
                <a:cs typeface="微软雅黑" panose="020B0503020204020204" charset="-122"/>
              </a:rPr>
              <a:t>了</a:t>
            </a:r>
            <a:r>
              <a:rPr sz="2000" b="1" spc="-15" dirty="0">
                <a:latin typeface="微软雅黑" panose="020B0503020204020204" charset="-122"/>
                <a:ea typeface="微软雅黑" panose="020B0503020204020204" charset="-122"/>
                <a:cs typeface="微软雅黑" panose="020B0503020204020204" charset="-122"/>
              </a:rPr>
              <a:t>一</a:t>
            </a:r>
            <a:r>
              <a:rPr sz="2000" b="1" dirty="0">
                <a:latin typeface="微软雅黑" panose="020B0503020204020204" charset="-122"/>
                <a:ea typeface="微软雅黑" panose="020B0503020204020204" charset="-122"/>
                <a:cs typeface="微软雅黑" panose="020B0503020204020204" charset="-122"/>
              </a:rPr>
              <a:t>场关于</a:t>
            </a:r>
            <a:r>
              <a:rPr sz="2000" b="1" spc="-15" dirty="0">
                <a:latin typeface="微软雅黑" panose="020B0503020204020204" charset="-122"/>
                <a:ea typeface="微软雅黑" panose="020B0503020204020204" charset="-122"/>
                <a:cs typeface="微软雅黑" panose="020B0503020204020204" charset="-122"/>
              </a:rPr>
              <a:t>生</a:t>
            </a:r>
            <a:r>
              <a:rPr sz="2000" b="1" dirty="0">
                <a:latin typeface="微软雅黑" panose="020B0503020204020204" charset="-122"/>
                <a:ea typeface="微软雅黑" panose="020B0503020204020204" charset="-122"/>
                <a:cs typeface="微软雅黑" panose="020B0503020204020204" charset="-122"/>
              </a:rPr>
              <a:t>与</a:t>
            </a:r>
            <a:r>
              <a:rPr sz="2000" b="1" spc="-15" dirty="0">
                <a:latin typeface="微软雅黑" panose="020B0503020204020204" charset="-122"/>
                <a:ea typeface="微软雅黑" panose="020B0503020204020204" charset="-122"/>
                <a:cs typeface="微软雅黑" panose="020B0503020204020204" charset="-122"/>
              </a:rPr>
              <a:t>死</a:t>
            </a:r>
            <a:r>
              <a:rPr sz="2000" b="1" dirty="0">
                <a:latin typeface="微软雅黑" panose="020B0503020204020204" charset="-122"/>
                <a:ea typeface="微软雅黑" panose="020B0503020204020204" charset="-122"/>
                <a:cs typeface="微软雅黑" panose="020B0503020204020204" charset="-122"/>
              </a:rPr>
              <a:t>、金钱</a:t>
            </a:r>
            <a:r>
              <a:rPr sz="2000" b="1" spc="-15" dirty="0">
                <a:latin typeface="微软雅黑" panose="020B0503020204020204" charset="-122"/>
                <a:ea typeface="微软雅黑" panose="020B0503020204020204" charset="-122"/>
                <a:cs typeface="微软雅黑" panose="020B0503020204020204" charset="-122"/>
              </a:rPr>
              <a:t>与</a:t>
            </a:r>
            <a:r>
              <a:rPr sz="2000" b="1" dirty="0">
                <a:latin typeface="微软雅黑" panose="020B0503020204020204" charset="-122"/>
                <a:ea typeface="微软雅黑" panose="020B0503020204020204" charset="-122"/>
                <a:cs typeface="微软雅黑" panose="020B0503020204020204" charset="-122"/>
              </a:rPr>
              <a:t>正</a:t>
            </a:r>
            <a:r>
              <a:rPr sz="2000" b="1" spc="-15" dirty="0">
                <a:latin typeface="微软雅黑" panose="020B0503020204020204" charset="-122"/>
                <a:ea typeface="微软雅黑" panose="020B0503020204020204" charset="-122"/>
                <a:cs typeface="微软雅黑" panose="020B0503020204020204" charset="-122"/>
              </a:rPr>
              <a:t>义</a:t>
            </a:r>
            <a:r>
              <a:rPr sz="2000" b="1" dirty="0">
                <a:latin typeface="微软雅黑" panose="020B0503020204020204" charset="-122"/>
                <a:ea typeface="微软雅黑" panose="020B0503020204020204" charset="-122"/>
                <a:cs typeface="微软雅黑" panose="020B0503020204020204" charset="-122"/>
              </a:rPr>
              <a:t>、欲望</a:t>
            </a:r>
            <a:r>
              <a:rPr sz="2000" b="1" spc="-15" dirty="0">
                <a:latin typeface="微软雅黑" panose="020B0503020204020204" charset="-122"/>
                <a:ea typeface="微软雅黑" panose="020B0503020204020204" charset="-122"/>
                <a:cs typeface="微软雅黑" panose="020B0503020204020204" charset="-122"/>
              </a:rPr>
              <a:t>与</a:t>
            </a:r>
            <a:r>
              <a:rPr sz="2000" b="1" dirty="0">
                <a:latin typeface="微软雅黑" panose="020B0503020204020204" charset="-122"/>
                <a:ea typeface="微软雅黑" panose="020B0503020204020204" charset="-122"/>
                <a:cs typeface="微软雅黑" panose="020B0503020204020204" charset="-122"/>
              </a:rPr>
              <a:t>良</a:t>
            </a:r>
            <a:r>
              <a:rPr sz="2000" b="1" spc="-10" dirty="0">
                <a:latin typeface="微软雅黑" panose="020B0503020204020204" charset="-122"/>
                <a:ea typeface="微软雅黑" panose="020B0503020204020204" charset="-122"/>
                <a:cs typeface="微软雅黑" panose="020B0503020204020204" charset="-122"/>
              </a:rPr>
              <a:t>知</a:t>
            </a:r>
            <a:r>
              <a:rPr sz="2000" b="1" dirty="0">
                <a:latin typeface="微软雅黑" panose="020B0503020204020204" charset="-122"/>
                <a:ea typeface="微软雅黑" panose="020B0503020204020204" charset="-122"/>
                <a:cs typeface="微软雅黑" panose="020B0503020204020204" charset="-122"/>
              </a:rPr>
              <a:t>的追问。</a:t>
            </a:r>
            <a:endParaRPr sz="2000" b="1">
              <a:latin typeface="微软雅黑" panose="020B0503020204020204" charset="-122"/>
              <a:ea typeface="微软雅黑" panose="020B0503020204020204" charset="-122"/>
              <a:cs typeface="微软雅黑" panose="020B0503020204020204" charset="-122"/>
            </a:endParaRPr>
          </a:p>
        </p:txBody>
      </p:sp>
      <p:sp>
        <p:nvSpPr>
          <p:cNvPr id="8" name="object 8"/>
          <p:cNvSpPr txBox="1"/>
          <p:nvPr/>
        </p:nvSpPr>
        <p:spPr>
          <a:xfrm>
            <a:off x="9489185" y="6481673"/>
            <a:ext cx="42799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105</a:t>
            </a:r>
            <a:endParaRPr sz="1800">
              <a:latin typeface="微软雅黑" panose="020B0503020204020204" charset="-122"/>
              <a:cs typeface="微软雅黑" panose="020B0503020204020204" charset="-122"/>
            </a:endParaRPr>
          </a:p>
        </p:txBody>
      </p:sp>
      <p:sp>
        <p:nvSpPr>
          <p:cNvPr id="9" name="object 9"/>
          <p:cNvSpPr/>
          <p:nvPr/>
        </p:nvSpPr>
        <p:spPr>
          <a:xfrm>
            <a:off x="6704838" y="974597"/>
            <a:ext cx="937260" cy="502920"/>
          </a:xfrm>
          <a:custGeom>
            <a:avLst/>
            <a:gdLst/>
            <a:ahLst/>
            <a:cxnLst/>
            <a:rect l="l" t="t" r="r" b="b"/>
            <a:pathLst>
              <a:path w="937259" h="502919">
                <a:moveTo>
                  <a:pt x="685800" y="0"/>
                </a:moveTo>
                <a:lnTo>
                  <a:pt x="0" y="0"/>
                </a:lnTo>
                <a:lnTo>
                  <a:pt x="0" y="502919"/>
                </a:lnTo>
                <a:lnTo>
                  <a:pt x="685800" y="502919"/>
                </a:lnTo>
                <a:lnTo>
                  <a:pt x="937259" y="251460"/>
                </a:lnTo>
                <a:lnTo>
                  <a:pt x="685800" y="0"/>
                </a:lnTo>
                <a:close/>
              </a:path>
            </a:pathLst>
          </a:custGeom>
          <a:solidFill>
            <a:srgbClr val="006FC0"/>
          </a:solidFill>
        </p:spPr>
        <p:txBody>
          <a:bodyPr wrap="square" lIns="0" tIns="0" rIns="0" bIns="0" rtlCol="0"/>
          <a:lstStyle/>
          <a:p/>
        </p:txBody>
      </p:sp>
      <p:sp>
        <p:nvSpPr>
          <p:cNvPr id="10" name="object 10"/>
          <p:cNvSpPr/>
          <p:nvPr/>
        </p:nvSpPr>
        <p:spPr>
          <a:xfrm>
            <a:off x="6704838" y="974597"/>
            <a:ext cx="937260" cy="502920"/>
          </a:xfrm>
          <a:custGeom>
            <a:avLst/>
            <a:gdLst/>
            <a:ahLst/>
            <a:cxnLst/>
            <a:rect l="l" t="t" r="r" b="b"/>
            <a:pathLst>
              <a:path w="937259" h="502919">
                <a:moveTo>
                  <a:pt x="0" y="0"/>
                </a:moveTo>
                <a:lnTo>
                  <a:pt x="685800" y="0"/>
                </a:lnTo>
                <a:lnTo>
                  <a:pt x="937259" y="251460"/>
                </a:lnTo>
                <a:lnTo>
                  <a:pt x="685800" y="502919"/>
                </a:lnTo>
                <a:lnTo>
                  <a:pt x="0" y="502919"/>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6944359" y="1017523"/>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58748" y="400557"/>
            <a:ext cx="2340610" cy="422275"/>
          </a:xfrm>
          <a:prstGeom prst="rect">
            <a:avLst/>
          </a:prstGeom>
        </p:spPr>
        <p:txBody>
          <a:bodyPr vert="horz" wrap="square" lIns="0" tIns="13335" rIns="0" bIns="0" rtlCol="0">
            <a:spAutoFit/>
          </a:bodyPr>
          <a:lstStyle/>
          <a:p>
            <a:pPr marL="12700">
              <a:lnSpc>
                <a:spcPct val="100000"/>
              </a:lnSpc>
              <a:spcBef>
                <a:spcPts val="105"/>
              </a:spcBef>
            </a:pPr>
            <a:r>
              <a:rPr sz="2600" dirty="0"/>
              <a:t>（三）探索戏剧</a:t>
            </a:r>
            <a:endParaRPr sz="2600"/>
          </a:p>
        </p:txBody>
      </p:sp>
      <p:sp>
        <p:nvSpPr>
          <p:cNvPr id="6" name="object 6"/>
          <p:cNvSpPr txBox="1"/>
          <p:nvPr/>
        </p:nvSpPr>
        <p:spPr>
          <a:xfrm>
            <a:off x="266496" y="1175130"/>
            <a:ext cx="30937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C00000"/>
                </a:solidFill>
                <a:latin typeface="微软雅黑" panose="020B0503020204020204" charset="-122"/>
                <a:cs typeface="微软雅黑" panose="020B0503020204020204" charset="-122"/>
              </a:rPr>
              <a:t>名词解释：“探索戏剧”</a:t>
            </a:r>
            <a:endParaRPr sz="2200">
              <a:latin typeface="微软雅黑" panose="020B0503020204020204" charset="-122"/>
              <a:cs typeface="微软雅黑" panose="020B0503020204020204" charset="-122"/>
            </a:endParaRPr>
          </a:p>
        </p:txBody>
      </p:sp>
      <p:sp>
        <p:nvSpPr>
          <p:cNvPr id="7" name="object 7"/>
          <p:cNvSpPr txBox="1"/>
          <p:nvPr/>
        </p:nvSpPr>
        <p:spPr>
          <a:xfrm>
            <a:off x="266496" y="1684147"/>
            <a:ext cx="11424285" cy="2517775"/>
          </a:xfrm>
          <a:prstGeom prst="rect">
            <a:avLst/>
          </a:prstGeom>
        </p:spPr>
        <p:txBody>
          <a:bodyPr vert="horz" wrap="square" lIns="0" tIns="12065" rIns="0" bIns="0" rtlCol="0">
            <a:spAutoFit/>
          </a:bodyPr>
          <a:lstStyle/>
          <a:p>
            <a:pPr marL="12700">
              <a:lnSpc>
                <a:spcPct val="100000"/>
              </a:lnSpc>
              <a:spcBef>
                <a:spcPts val="95"/>
              </a:spcBef>
            </a:pPr>
            <a:r>
              <a:rPr sz="2200" b="1" spc="-5" dirty="0">
                <a:latin typeface="微软雅黑" panose="020B0503020204020204" charset="-122"/>
                <a:ea typeface="微软雅黑" panose="020B0503020204020204" charset="-122"/>
                <a:cs typeface="微软雅黑" panose="020B0503020204020204" charset="-122"/>
              </a:rPr>
              <a:t>（1）</a:t>
            </a:r>
            <a:r>
              <a:rPr sz="2200" b="1" spc="-5" dirty="0">
                <a:solidFill>
                  <a:srgbClr val="C00000"/>
                </a:solidFill>
                <a:latin typeface="微软雅黑" panose="020B0503020204020204" charset="-122"/>
                <a:ea typeface="微软雅黑" panose="020B0503020204020204" charset="-122"/>
                <a:cs typeface="微软雅黑" panose="020B0503020204020204" charset="-122"/>
              </a:rPr>
              <a:t>80年代初期</a:t>
            </a:r>
            <a:r>
              <a:rPr sz="2200" b="1" spc="-5" dirty="0">
                <a:latin typeface="微软雅黑" panose="020B0503020204020204" charset="-122"/>
                <a:ea typeface="微软雅黑" panose="020B0503020204020204" charset="-122"/>
                <a:cs typeface="微软雅黑" panose="020B0503020204020204" charset="-122"/>
              </a:rPr>
              <a:t>，一些剧作</a:t>
            </a:r>
            <a:r>
              <a:rPr sz="2200" b="1" dirty="0">
                <a:latin typeface="微软雅黑" panose="020B0503020204020204" charset="-122"/>
                <a:ea typeface="微软雅黑" panose="020B0503020204020204" charset="-122"/>
                <a:cs typeface="微软雅黑" panose="020B0503020204020204" charset="-122"/>
              </a:rPr>
              <a:t>家</a:t>
            </a:r>
            <a:r>
              <a:rPr sz="2200" b="1" spc="-5" dirty="0">
                <a:latin typeface="微软雅黑" panose="020B0503020204020204" charset="-122"/>
                <a:ea typeface="微软雅黑" panose="020B0503020204020204" charset="-122"/>
                <a:cs typeface="微软雅黑" panose="020B0503020204020204" charset="-122"/>
              </a:rPr>
              <a:t>用</a:t>
            </a:r>
            <a:r>
              <a:rPr sz="2200" b="1" spc="-5" dirty="0">
                <a:solidFill>
                  <a:srgbClr val="C00000"/>
                </a:solidFill>
                <a:latin typeface="微软雅黑" panose="020B0503020204020204" charset="-122"/>
                <a:ea typeface="微软雅黑" panose="020B0503020204020204" charset="-122"/>
                <a:cs typeface="微软雅黑" panose="020B0503020204020204" charset="-122"/>
              </a:rPr>
              <a:t>新</a:t>
            </a:r>
            <a:r>
              <a:rPr sz="2200" b="1" spc="10" dirty="0">
                <a:solidFill>
                  <a:srgbClr val="C00000"/>
                </a:solidFill>
                <a:latin typeface="微软雅黑" panose="020B0503020204020204" charset="-122"/>
                <a:ea typeface="微软雅黑" panose="020B0503020204020204" charset="-122"/>
                <a:cs typeface="微软雅黑" panose="020B0503020204020204" charset="-122"/>
              </a:rPr>
              <a:t>的</a:t>
            </a:r>
            <a:r>
              <a:rPr sz="2200" b="1" spc="-5" dirty="0">
                <a:solidFill>
                  <a:srgbClr val="C00000"/>
                </a:solidFill>
                <a:latin typeface="微软雅黑" panose="020B0503020204020204" charset="-122"/>
                <a:ea typeface="微软雅黑" panose="020B0503020204020204" charset="-122"/>
                <a:cs typeface="微软雅黑" panose="020B0503020204020204" charset="-122"/>
              </a:rPr>
              <a:t>艺术</a:t>
            </a:r>
            <a:r>
              <a:rPr sz="2200" b="1" spc="10" dirty="0">
                <a:solidFill>
                  <a:srgbClr val="C00000"/>
                </a:solidFill>
                <a:latin typeface="微软雅黑" panose="020B0503020204020204" charset="-122"/>
                <a:ea typeface="微软雅黑" panose="020B0503020204020204" charset="-122"/>
                <a:cs typeface="微软雅黑" panose="020B0503020204020204" charset="-122"/>
              </a:rPr>
              <a:t>手</a:t>
            </a:r>
            <a:r>
              <a:rPr sz="2200" b="1" spc="-15" dirty="0">
                <a:solidFill>
                  <a:srgbClr val="C00000"/>
                </a:solidFill>
                <a:latin typeface="微软雅黑" panose="020B0503020204020204" charset="-122"/>
                <a:ea typeface="微软雅黑" panose="020B0503020204020204" charset="-122"/>
                <a:cs typeface="微软雅黑" panose="020B0503020204020204" charset="-122"/>
              </a:rPr>
              <a:t>段</a:t>
            </a:r>
            <a:r>
              <a:rPr sz="2200" b="1" spc="-5" dirty="0">
                <a:latin typeface="微软雅黑" panose="020B0503020204020204" charset="-122"/>
                <a:ea typeface="微软雅黑" panose="020B0503020204020204" charset="-122"/>
                <a:cs typeface="微软雅黑" panose="020B0503020204020204" charset="-122"/>
              </a:rPr>
              <a:t>表</a:t>
            </a:r>
            <a:r>
              <a:rPr sz="2200" b="1" dirty="0">
                <a:latin typeface="微软雅黑" panose="020B0503020204020204" charset="-122"/>
                <a:ea typeface="微软雅黑" panose="020B0503020204020204" charset="-122"/>
                <a:cs typeface="微软雅黑" panose="020B0503020204020204" charset="-122"/>
              </a:rPr>
              <a:t>达</a:t>
            </a:r>
            <a:r>
              <a:rPr sz="2200" b="1" spc="-5" dirty="0">
                <a:latin typeface="微软雅黑" panose="020B0503020204020204" charset="-122"/>
                <a:ea typeface="微软雅黑" panose="020B0503020204020204" charset="-122"/>
                <a:cs typeface="微软雅黑" panose="020B0503020204020204" charset="-122"/>
              </a:rPr>
              <a:t>对</a:t>
            </a:r>
            <a:r>
              <a:rPr sz="2200" b="1" dirty="0">
                <a:latin typeface="微软雅黑" panose="020B0503020204020204" charset="-122"/>
                <a:ea typeface="微软雅黑" panose="020B0503020204020204" charset="-122"/>
                <a:cs typeface="微软雅黑" panose="020B0503020204020204" charset="-122"/>
              </a:rPr>
              <a:t>于</a:t>
            </a:r>
            <a:r>
              <a:rPr sz="2200" b="1" dirty="0">
                <a:solidFill>
                  <a:srgbClr val="C00000"/>
                </a:solidFill>
                <a:latin typeface="微软雅黑" panose="020B0503020204020204" charset="-122"/>
                <a:ea typeface="微软雅黑" panose="020B0503020204020204" charset="-122"/>
                <a:cs typeface="微软雅黑" panose="020B0503020204020204" charset="-122"/>
              </a:rPr>
              <a:t>生</a:t>
            </a:r>
            <a:r>
              <a:rPr sz="2200" b="1" spc="-5" dirty="0">
                <a:solidFill>
                  <a:srgbClr val="C00000"/>
                </a:solidFill>
                <a:latin typeface="微软雅黑" panose="020B0503020204020204" charset="-122"/>
                <a:ea typeface="微软雅黑" panose="020B0503020204020204" charset="-122"/>
                <a:cs typeface="微软雅黑" panose="020B0503020204020204" charset="-122"/>
              </a:rPr>
              <a:t>活和</a:t>
            </a:r>
            <a:r>
              <a:rPr sz="2200" b="1" dirty="0">
                <a:solidFill>
                  <a:srgbClr val="C00000"/>
                </a:solidFill>
                <a:latin typeface="微软雅黑" panose="020B0503020204020204" charset="-122"/>
                <a:ea typeface="微软雅黑" panose="020B0503020204020204" charset="-122"/>
                <a:cs typeface="微软雅黑" panose="020B0503020204020204" charset="-122"/>
              </a:rPr>
              <a:t>人</a:t>
            </a:r>
            <a:r>
              <a:rPr sz="2200" b="1" spc="-5" dirty="0">
                <a:solidFill>
                  <a:srgbClr val="C00000"/>
                </a:solidFill>
                <a:latin typeface="微软雅黑" panose="020B0503020204020204" charset="-122"/>
                <a:ea typeface="微软雅黑" panose="020B0503020204020204" charset="-122"/>
                <a:cs typeface="微软雅黑" panose="020B0503020204020204" charset="-122"/>
              </a:rPr>
              <a:t>的生</a:t>
            </a:r>
            <a:r>
              <a:rPr sz="2200" b="1" dirty="0">
                <a:solidFill>
                  <a:srgbClr val="C00000"/>
                </a:solidFill>
                <a:latin typeface="微软雅黑" panose="020B0503020204020204" charset="-122"/>
                <a:ea typeface="微软雅黑" panose="020B0503020204020204" charset="-122"/>
                <a:cs typeface="微软雅黑" panose="020B0503020204020204" charset="-122"/>
              </a:rPr>
              <a:t>存</a:t>
            </a:r>
            <a:r>
              <a:rPr sz="2200" b="1" spc="-5" dirty="0">
                <a:solidFill>
                  <a:srgbClr val="C00000"/>
                </a:solidFill>
                <a:latin typeface="微软雅黑" panose="020B0503020204020204" charset="-122"/>
                <a:ea typeface="微软雅黑" panose="020B0503020204020204" charset="-122"/>
                <a:cs typeface="微软雅黑" panose="020B0503020204020204" charset="-122"/>
              </a:rPr>
              <a:t>问</a:t>
            </a:r>
            <a:r>
              <a:rPr sz="2200" b="1" spc="5" dirty="0">
                <a:solidFill>
                  <a:srgbClr val="C00000"/>
                </a:solidFill>
                <a:latin typeface="微软雅黑" panose="020B0503020204020204" charset="-122"/>
                <a:ea typeface="微软雅黑" panose="020B0503020204020204" charset="-122"/>
                <a:cs typeface="微软雅黑" panose="020B0503020204020204" charset="-122"/>
              </a:rPr>
              <a:t>题</a:t>
            </a:r>
            <a:r>
              <a:rPr sz="2200" b="1" dirty="0">
                <a:latin typeface="微软雅黑" panose="020B0503020204020204" charset="-122"/>
                <a:ea typeface="微软雅黑" panose="020B0503020204020204" charset="-122"/>
                <a:cs typeface="微软雅黑" panose="020B0503020204020204" charset="-122"/>
              </a:rPr>
              <a:t>的</a:t>
            </a:r>
            <a:r>
              <a:rPr sz="2200" b="1" spc="-5" dirty="0">
                <a:latin typeface="微软雅黑" panose="020B0503020204020204" charset="-122"/>
                <a:ea typeface="微软雅黑" panose="020B0503020204020204" charset="-122"/>
                <a:cs typeface="微软雅黑" panose="020B0503020204020204" charset="-122"/>
              </a:rPr>
              <a:t>思考</a:t>
            </a:r>
            <a:r>
              <a:rPr sz="2200" b="1" dirty="0">
                <a:latin typeface="微软雅黑" panose="020B0503020204020204" charset="-122"/>
                <a:ea typeface="微软雅黑" panose="020B0503020204020204" charset="-122"/>
                <a:cs typeface="微软雅黑" panose="020B0503020204020204" charset="-122"/>
              </a:rPr>
              <a:t>，</a:t>
            </a:r>
            <a:r>
              <a:rPr sz="2200" b="1" spc="-5" dirty="0">
                <a:latin typeface="微软雅黑" panose="020B0503020204020204" charset="-122"/>
                <a:ea typeface="微软雅黑" panose="020B0503020204020204" charset="-122"/>
                <a:cs typeface="微软雅黑" panose="020B0503020204020204" charset="-122"/>
              </a:rPr>
              <a:t>创作的</a:t>
            </a:r>
            <a:endParaRPr sz="22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585"/>
              </a:spcBef>
            </a:pPr>
            <a:r>
              <a:rPr sz="2200" b="1" spc="-10" dirty="0">
                <a:latin typeface="微软雅黑" panose="020B0503020204020204" charset="-122"/>
                <a:ea typeface="微软雅黑" panose="020B0503020204020204" charset="-122"/>
                <a:cs typeface="微软雅黑" panose="020B0503020204020204" charset="-122"/>
              </a:rPr>
              <a:t>一批具有</a:t>
            </a:r>
            <a:r>
              <a:rPr sz="2200" b="1" spc="-10" dirty="0">
                <a:solidFill>
                  <a:srgbClr val="C00000"/>
                </a:solidFill>
                <a:latin typeface="微软雅黑" panose="020B0503020204020204" charset="-122"/>
                <a:ea typeface="微软雅黑" panose="020B0503020204020204" charset="-122"/>
                <a:cs typeface="微软雅黑" panose="020B0503020204020204" charset="-122"/>
              </a:rPr>
              <a:t>创新精</a:t>
            </a:r>
            <a:r>
              <a:rPr sz="2200" b="1" spc="-5" dirty="0">
                <a:solidFill>
                  <a:srgbClr val="C00000"/>
                </a:solidFill>
                <a:latin typeface="微软雅黑" panose="020B0503020204020204" charset="-122"/>
                <a:ea typeface="微软雅黑" panose="020B0503020204020204" charset="-122"/>
                <a:cs typeface="微软雅黑" panose="020B0503020204020204" charset="-122"/>
              </a:rPr>
              <a:t>神</a:t>
            </a:r>
            <a:r>
              <a:rPr sz="2200" b="1" spc="-10" dirty="0">
                <a:latin typeface="微软雅黑" panose="020B0503020204020204" charset="-122"/>
                <a:ea typeface="微软雅黑" panose="020B0503020204020204" charset="-122"/>
                <a:cs typeface="微软雅黑" panose="020B0503020204020204" charset="-122"/>
              </a:rPr>
              <a:t>的探索剧作。</a:t>
            </a:r>
            <a:endParaRPr sz="2200" b="1">
              <a:latin typeface="微软雅黑" panose="020B0503020204020204" charset="-122"/>
              <a:ea typeface="微软雅黑" panose="020B0503020204020204" charset="-122"/>
              <a:cs typeface="微软雅黑" panose="020B0503020204020204" charset="-122"/>
            </a:endParaRPr>
          </a:p>
          <a:p>
            <a:pPr marL="734060" indent="-721995">
              <a:lnSpc>
                <a:spcPct val="100000"/>
              </a:lnSpc>
              <a:spcBef>
                <a:spcPts val="1585"/>
              </a:spcBef>
              <a:buSzPct val="95000"/>
              <a:buAutoNum type="arabicPlain" startAt="2"/>
              <a:tabLst>
                <a:tab pos="734695" algn="l"/>
              </a:tabLst>
            </a:pPr>
            <a:r>
              <a:rPr sz="2200" b="1" spc="-5" dirty="0">
                <a:latin typeface="微软雅黑" panose="020B0503020204020204" charset="-122"/>
                <a:ea typeface="微软雅黑" panose="020B0503020204020204" charset="-122"/>
                <a:cs typeface="微软雅黑" panose="020B0503020204020204" charset="-122"/>
              </a:rPr>
              <a:t>采</a:t>
            </a:r>
            <a:r>
              <a:rPr sz="2200" b="1" spc="-10" dirty="0">
                <a:latin typeface="微软雅黑" panose="020B0503020204020204" charset="-122"/>
                <a:ea typeface="微软雅黑" panose="020B0503020204020204" charset="-122"/>
                <a:cs typeface="微软雅黑" panose="020B0503020204020204" charset="-122"/>
              </a:rPr>
              <a:t>用</a:t>
            </a:r>
            <a:r>
              <a:rPr sz="2200" b="1" spc="-5" dirty="0">
                <a:solidFill>
                  <a:srgbClr val="C00000"/>
                </a:solidFill>
                <a:latin typeface="微软雅黑" panose="020B0503020204020204" charset="-122"/>
                <a:ea typeface="微软雅黑" panose="020B0503020204020204" charset="-122"/>
                <a:cs typeface="微软雅黑" panose="020B0503020204020204" charset="-122"/>
              </a:rPr>
              <a:t>时空灵活拓展</a:t>
            </a:r>
            <a:r>
              <a:rPr sz="2200" b="1" spc="-5" dirty="0">
                <a:latin typeface="微软雅黑" panose="020B0503020204020204" charset="-122"/>
                <a:ea typeface="微软雅黑" panose="020B0503020204020204" charset="-122"/>
                <a:cs typeface="微软雅黑" panose="020B0503020204020204" charset="-122"/>
              </a:rPr>
              <a:t>、</a:t>
            </a:r>
            <a:r>
              <a:rPr sz="2200" b="1" spc="-5" dirty="0">
                <a:solidFill>
                  <a:srgbClr val="C00000"/>
                </a:solidFill>
                <a:latin typeface="微软雅黑" panose="020B0503020204020204" charset="-122"/>
                <a:ea typeface="微软雅黑" panose="020B0503020204020204" charset="-122"/>
                <a:cs typeface="微软雅黑" panose="020B0503020204020204" charset="-122"/>
              </a:rPr>
              <a:t>意识流</a:t>
            </a:r>
            <a:r>
              <a:rPr sz="2200" b="1" dirty="0">
                <a:solidFill>
                  <a:srgbClr val="C00000"/>
                </a:solidFill>
                <a:latin typeface="微软雅黑" panose="020B0503020204020204" charset="-122"/>
                <a:ea typeface="微软雅黑" panose="020B0503020204020204" charset="-122"/>
                <a:cs typeface="微软雅黑" panose="020B0503020204020204" charset="-122"/>
              </a:rPr>
              <a:t>、</a:t>
            </a:r>
            <a:r>
              <a:rPr sz="2200" b="1" spc="-5" dirty="0">
                <a:solidFill>
                  <a:srgbClr val="C00000"/>
                </a:solidFill>
                <a:latin typeface="微软雅黑" panose="020B0503020204020204" charset="-122"/>
                <a:ea typeface="微软雅黑" panose="020B0503020204020204" charset="-122"/>
                <a:cs typeface="微软雅黑" panose="020B0503020204020204" charset="-122"/>
              </a:rPr>
              <a:t>荒诞</a:t>
            </a:r>
            <a:r>
              <a:rPr sz="2200" b="1" dirty="0">
                <a:solidFill>
                  <a:srgbClr val="C00000"/>
                </a:solidFill>
                <a:latin typeface="微软雅黑" panose="020B0503020204020204" charset="-122"/>
                <a:ea typeface="微软雅黑" panose="020B0503020204020204" charset="-122"/>
                <a:cs typeface="微软雅黑" panose="020B0503020204020204" charset="-122"/>
              </a:rPr>
              <a:t>派</a:t>
            </a:r>
            <a:r>
              <a:rPr sz="2200" b="1" spc="-5" dirty="0">
                <a:solidFill>
                  <a:srgbClr val="C00000"/>
                </a:solidFill>
                <a:latin typeface="微软雅黑" panose="020B0503020204020204" charset="-122"/>
                <a:ea typeface="微软雅黑" panose="020B0503020204020204" charset="-122"/>
                <a:cs typeface="微软雅黑" panose="020B0503020204020204" charset="-122"/>
              </a:rPr>
              <a:t>手</a:t>
            </a:r>
            <a:r>
              <a:rPr sz="2200" b="1" dirty="0">
                <a:solidFill>
                  <a:srgbClr val="C00000"/>
                </a:solidFill>
                <a:latin typeface="微软雅黑" panose="020B0503020204020204" charset="-122"/>
                <a:ea typeface="微软雅黑" panose="020B0503020204020204" charset="-122"/>
                <a:cs typeface="微软雅黑" panose="020B0503020204020204" charset="-122"/>
              </a:rPr>
              <a:t>法</a:t>
            </a:r>
            <a:r>
              <a:rPr sz="2200" b="1" dirty="0">
                <a:latin typeface="微软雅黑" panose="020B0503020204020204" charset="-122"/>
                <a:ea typeface="微软雅黑" panose="020B0503020204020204" charset="-122"/>
                <a:cs typeface="微软雅黑" panose="020B0503020204020204" charset="-122"/>
              </a:rPr>
              <a:t>等</a:t>
            </a:r>
            <a:r>
              <a:rPr sz="2200" b="1" spc="-5" dirty="0">
                <a:latin typeface="微软雅黑" panose="020B0503020204020204" charset="-122"/>
                <a:ea typeface="微软雅黑" panose="020B0503020204020204" charset="-122"/>
                <a:cs typeface="微软雅黑" panose="020B0503020204020204" charset="-122"/>
              </a:rPr>
              <a:t>现代</a:t>
            </a:r>
            <a:r>
              <a:rPr sz="2200" b="1" dirty="0">
                <a:latin typeface="微软雅黑" panose="020B0503020204020204" charset="-122"/>
                <a:ea typeface="微软雅黑" panose="020B0503020204020204" charset="-122"/>
                <a:cs typeface="微软雅黑" panose="020B0503020204020204" charset="-122"/>
              </a:rPr>
              <a:t>戏</a:t>
            </a:r>
            <a:r>
              <a:rPr sz="2200" b="1" spc="-5" dirty="0">
                <a:latin typeface="微软雅黑" panose="020B0503020204020204" charset="-122"/>
                <a:ea typeface="微软雅黑" panose="020B0503020204020204" charset="-122"/>
                <a:cs typeface="微软雅黑" panose="020B0503020204020204" charset="-122"/>
              </a:rPr>
              <a:t>剧技</a:t>
            </a:r>
            <a:r>
              <a:rPr sz="2200" b="1" dirty="0">
                <a:latin typeface="微软雅黑" panose="020B0503020204020204" charset="-122"/>
                <a:ea typeface="微软雅黑" panose="020B0503020204020204" charset="-122"/>
                <a:cs typeface="微软雅黑" panose="020B0503020204020204" charset="-122"/>
              </a:rPr>
              <a:t>巧</a:t>
            </a:r>
            <a:r>
              <a:rPr sz="2200" b="1" spc="-5" dirty="0">
                <a:latin typeface="微软雅黑" panose="020B0503020204020204" charset="-122"/>
                <a:ea typeface="微软雅黑" panose="020B0503020204020204" charset="-122"/>
                <a:cs typeface="微软雅黑" panose="020B0503020204020204" charset="-122"/>
              </a:rPr>
              <a:t>，打</a:t>
            </a:r>
            <a:r>
              <a:rPr sz="2200" b="1" dirty="0">
                <a:latin typeface="微软雅黑" panose="020B0503020204020204" charset="-122"/>
                <a:ea typeface="微软雅黑" panose="020B0503020204020204" charset="-122"/>
                <a:cs typeface="微软雅黑" panose="020B0503020204020204" charset="-122"/>
              </a:rPr>
              <a:t>破</a:t>
            </a:r>
            <a:r>
              <a:rPr sz="2200" b="1" spc="-5" dirty="0">
                <a:latin typeface="微软雅黑" panose="020B0503020204020204" charset="-122"/>
                <a:ea typeface="微软雅黑" panose="020B0503020204020204" charset="-122"/>
                <a:cs typeface="微软雅黑" panose="020B0503020204020204" charset="-122"/>
              </a:rPr>
              <a:t>了传</a:t>
            </a:r>
            <a:r>
              <a:rPr sz="2200" b="1" dirty="0">
                <a:latin typeface="微软雅黑" panose="020B0503020204020204" charset="-122"/>
                <a:ea typeface="微软雅黑" panose="020B0503020204020204" charset="-122"/>
                <a:cs typeface="微软雅黑" panose="020B0503020204020204" charset="-122"/>
              </a:rPr>
              <a:t>统</a:t>
            </a:r>
            <a:r>
              <a:rPr sz="2200" b="1" spc="-5" dirty="0">
                <a:latin typeface="微软雅黑" panose="020B0503020204020204" charset="-122"/>
                <a:ea typeface="微软雅黑" panose="020B0503020204020204" charset="-122"/>
                <a:cs typeface="微软雅黑" panose="020B0503020204020204" charset="-122"/>
              </a:rPr>
              <a:t>戏剧</a:t>
            </a:r>
            <a:r>
              <a:rPr sz="2200" b="1" dirty="0">
                <a:latin typeface="微软雅黑" panose="020B0503020204020204" charset="-122"/>
                <a:ea typeface="微软雅黑" panose="020B0503020204020204" charset="-122"/>
                <a:cs typeface="微软雅黑" panose="020B0503020204020204" charset="-122"/>
              </a:rPr>
              <a:t>的</a:t>
            </a:r>
            <a:r>
              <a:rPr sz="2200" b="1" spc="-5" dirty="0">
                <a:latin typeface="微软雅黑" panose="020B0503020204020204" charset="-122"/>
                <a:ea typeface="微软雅黑" panose="020B0503020204020204" charset="-122"/>
                <a:cs typeface="微软雅黑" panose="020B0503020204020204" charset="-122"/>
              </a:rPr>
              <a:t>规范。</a:t>
            </a:r>
            <a:endParaRPr sz="2200" b="1">
              <a:latin typeface="微软雅黑" panose="020B0503020204020204" charset="-122"/>
              <a:ea typeface="微软雅黑" panose="020B0503020204020204" charset="-122"/>
              <a:cs typeface="微软雅黑" panose="020B0503020204020204" charset="-122"/>
            </a:endParaRPr>
          </a:p>
          <a:p>
            <a:pPr marL="734060" indent="-721995">
              <a:lnSpc>
                <a:spcPct val="100000"/>
              </a:lnSpc>
              <a:spcBef>
                <a:spcPts val="1585"/>
              </a:spcBef>
              <a:buSzPct val="95000"/>
              <a:buAutoNum type="arabicPlain" startAt="2"/>
              <a:tabLst>
                <a:tab pos="734695" algn="l"/>
              </a:tabLst>
            </a:pPr>
            <a:r>
              <a:rPr sz="2200" b="1" spc="-5" dirty="0">
                <a:latin typeface="微软雅黑" panose="020B0503020204020204" charset="-122"/>
                <a:ea typeface="微软雅黑" panose="020B0503020204020204" charset="-122"/>
                <a:cs typeface="微软雅黑" panose="020B0503020204020204" charset="-122"/>
              </a:rPr>
              <a:t>代表作有马中骏、贾鸿源等</a:t>
            </a:r>
            <a:r>
              <a:rPr sz="2200" b="1" spc="10" dirty="0">
                <a:latin typeface="微软雅黑" panose="020B0503020204020204" charset="-122"/>
                <a:ea typeface="微软雅黑" panose="020B0503020204020204" charset="-122"/>
                <a:cs typeface="微软雅黑" panose="020B0503020204020204" charset="-122"/>
              </a:rPr>
              <a:t>的</a:t>
            </a:r>
            <a:r>
              <a:rPr sz="2200" b="1" spc="-5" dirty="0">
                <a:latin typeface="微软雅黑" panose="020B0503020204020204" charset="-122"/>
                <a:ea typeface="微软雅黑" panose="020B0503020204020204" charset="-122"/>
                <a:cs typeface="微软雅黑" panose="020B0503020204020204" charset="-122"/>
              </a:rPr>
              <a:t>《屋</a:t>
            </a:r>
            <a:r>
              <a:rPr sz="2200" b="1" dirty="0">
                <a:latin typeface="微软雅黑" panose="020B0503020204020204" charset="-122"/>
                <a:ea typeface="微软雅黑" panose="020B0503020204020204" charset="-122"/>
                <a:cs typeface="微软雅黑" panose="020B0503020204020204" charset="-122"/>
              </a:rPr>
              <a:t>外</a:t>
            </a:r>
            <a:r>
              <a:rPr sz="2200" b="1" spc="-5" dirty="0">
                <a:latin typeface="微软雅黑" panose="020B0503020204020204" charset="-122"/>
                <a:ea typeface="微软雅黑" panose="020B0503020204020204" charset="-122"/>
                <a:cs typeface="微软雅黑" panose="020B0503020204020204" charset="-122"/>
              </a:rPr>
              <a:t>有热</a:t>
            </a:r>
            <a:r>
              <a:rPr sz="2200" b="1" spc="10" dirty="0">
                <a:latin typeface="微软雅黑" panose="020B0503020204020204" charset="-122"/>
                <a:ea typeface="微软雅黑" panose="020B0503020204020204" charset="-122"/>
                <a:cs typeface="微软雅黑" panose="020B0503020204020204" charset="-122"/>
              </a:rPr>
              <a:t>流</a:t>
            </a:r>
            <a:r>
              <a:rPr sz="2200" b="1" spc="-5" dirty="0">
                <a:latin typeface="微软雅黑" panose="020B0503020204020204" charset="-122"/>
                <a:ea typeface="微软雅黑" panose="020B0503020204020204" charset="-122"/>
                <a:cs typeface="微软雅黑" panose="020B0503020204020204" charset="-122"/>
              </a:rPr>
              <a:t>》，</a:t>
            </a:r>
            <a:r>
              <a:rPr sz="2200" b="1" dirty="0">
                <a:latin typeface="微软雅黑" panose="020B0503020204020204" charset="-122"/>
                <a:ea typeface="微软雅黑" panose="020B0503020204020204" charset="-122"/>
                <a:cs typeface="微软雅黑" panose="020B0503020204020204" charset="-122"/>
              </a:rPr>
              <a:t>高</a:t>
            </a:r>
            <a:r>
              <a:rPr sz="2200" b="1" spc="-5" dirty="0">
                <a:latin typeface="微软雅黑" panose="020B0503020204020204" charset="-122"/>
                <a:ea typeface="微软雅黑" panose="020B0503020204020204" charset="-122"/>
                <a:cs typeface="微软雅黑" panose="020B0503020204020204" charset="-122"/>
              </a:rPr>
              <a:t>行健</a:t>
            </a:r>
            <a:r>
              <a:rPr sz="2200" b="1" spc="10" dirty="0">
                <a:latin typeface="微软雅黑" panose="020B0503020204020204" charset="-122"/>
                <a:ea typeface="微软雅黑" panose="020B0503020204020204" charset="-122"/>
                <a:cs typeface="微软雅黑" panose="020B0503020204020204" charset="-122"/>
              </a:rPr>
              <a:t>的</a:t>
            </a:r>
            <a:r>
              <a:rPr sz="2200" b="1" spc="-5" dirty="0">
                <a:latin typeface="微软雅黑" panose="020B0503020204020204" charset="-122"/>
                <a:ea typeface="微软雅黑" panose="020B0503020204020204" charset="-122"/>
                <a:cs typeface="微软雅黑" panose="020B0503020204020204" charset="-122"/>
              </a:rPr>
              <a:t>《绝</a:t>
            </a:r>
            <a:r>
              <a:rPr sz="2200" b="1" dirty="0">
                <a:latin typeface="微软雅黑" panose="020B0503020204020204" charset="-122"/>
                <a:ea typeface="微软雅黑" panose="020B0503020204020204" charset="-122"/>
                <a:cs typeface="微软雅黑" panose="020B0503020204020204" charset="-122"/>
              </a:rPr>
              <a:t>对</a:t>
            </a:r>
            <a:r>
              <a:rPr sz="2200" b="1" spc="-5" dirty="0">
                <a:latin typeface="微软雅黑" panose="020B0503020204020204" charset="-122"/>
                <a:ea typeface="微软雅黑" panose="020B0503020204020204" charset="-122"/>
                <a:cs typeface="微软雅黑" panose="020B0503020204020204" charset="-122"/>
              </a:rPr>
              <a:t>信号</a:t>
            </a:r>
            <a:r>
              <a:rPr sz="2200" b="1" spc="5" dirty="0">
                <a:latin typeface="微软雅黑" panose="020B0503020204020204" charset="-122"/>
                <a:ea typeface="微软雅黑" panose="020B0503020204020204" charset="-122"/>
                <a:cs typeface="微软雅黑" panose="020B0503020204020204" charset="-122"/>
              </a:rPr>
              <a:t>》</a:t>
            </a:r>
            <a:r>
              <a:rPr sz="2200" b="1" spc="-5" dirty="0">
                <a:latin typeface="微软雅黑" panose="020B0503020204020204" charset="-122"/>
                <a:ea typeface="微软雅黑" panose="020B0503020204020204" charset="-122"/>
                <a:cs typeface="微软雅黑" panose="020B0503020204020204" charset="-122"/>
              </a:rPr>
              <a:t>，陶</a:t>
            </a:r>
            <a:r>
              <a:rPr sz="2200" b="1" dirty="0">
                <a:latin typeface="微软雅黑" panose="020B0503020204020204" charset="-122"/>
                <a:ea typeface="微软雅黑" panose="020B0503020204020204" charset="-122"/>
                <a:cs typeface="微软雅黑" panose="020B0503020204020204" charset="-122"/>
              </a:rPr>
              <a:t>骏</a:t>
            </a:r>
            <a:r>
              <a:rPr sz="2200" b="1" spc="-5" dirty="0">
                <a:latin typeface="微软雅黑" panose="020B0503020204020204" charset="-122"/>
                <a:ea typeface="微软雅黑" panose="020B0503020204020204" charset="-122"/>
                <a:cs typeface="微软雅黑" panose="020B0503020204020204" charset="-122"/>
              </a:rPr>
              <a:t>、王</a:t>
            </a:r>
            <a:r>
              <a:rPr sz="2200" b="1" dirty="0">
                <a:latin typeface="微软雅黑" panose="020B0503020204020204" charset="-122"/>
                <a:ea typeface="微软雅黑" panose="020B0503020204020204" charset="-122"/>
                <a:cs typeface="微软雅黑" panose="020B0503020204020204" charset="-122"/>
              </a:rPr>
              <a:t>哲</a:t>
            </a:r>
            <a:r>
              <a:rPr sz="2200" b="1" spc="-5" dirty="0">
                <a:latin typeface="微软雅黑" panose="020B0503020204020204" charset="-122"/>
                <a:ea typeface="微软雅黑" panose="020B0503020204020204" charset="-122"/>
                <a:cs typeface="微软雅黑" panose="020B0503020204020204" charset="-122"/>
              </a:rPr>
              <a:t>东</a:t>
            </a:r>
            <a:endParaRPr sz="22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585"/>
              </a:spcBef>
            </a:pPr>
            <a:r>
              <a:rPr sz="2200" b="1" spc="-5" dirty="0">
                <a:solidFill>
                  <a:srgbClr val="C00000"/>
                </a:solidFill>
                <a:latin typeface="微软雅黑" panose="020B0503020204020204" charset="-122"/>
                <a:ea typeface="微软雅黑" panose="020B0503020204020204" charset="-122"/>
                <a:cs typeface="微软雅黑" panose="020B0503020204020204" charset="-122"/>
              </a:rPr>
              <a:t>《魔方</a:t>
            </a:r>
            <a:r>
              <a:rPr sz="2200" b="1" spc="-10" dirty="0">
                <a:solidFill>
                  <a:srgbClr val="C00000"/>
                </a:solidFill>
                <a:latin typeface="微软雅黑" panose="020B0503020204020204" charset="-122"/>
                <a:ea typeface="微软雅黑" panose="020B0503020204020204" charset="-122"/>
                <a:cs typeface="微软雅黑" panose="020B0503020204020204" charset="-122"/>
              </a:rPr>
              <a:t>》</a:t>
            </a:r>
            <a:r>
              <a:rPr sz="2200" b="1" spc="-5" dirty="0">
                <a:latin typeface="微软雅黑" panose="020B0503020204020204" charset="-122"/>
                <a:ea typeface="微软雅黑" panose="020B0503020204020204" charset="-122"/>
                <a:cs typeface="微软雅黑" panose="020B0503020204020204" charset="-122"/>
              </a:rPr>
              <a:t>，</a:t>
            </a:r>
            <a:r>
              <a:rPr sz="2200" b="1" spc="15" dirty="0">
                <a:latin typeface="微软雅黑" panose="020B0503020204020204" charset="-122"/>
                <a:ea typeface="微软雅黑" panose="020B0503020204020204" charset="-122"/>
                <a:cs typeface="微软雅黑" panose="020B0503020204020204" charset="-122"/>
              </a:rPr>
              <a:t> </a:t>
            </a:r>
            <a:r>
              <a:rPr sz="2200" b="1" spc="-5" dirty="0">
                <a:latin typeface="微软雅黑" panose="020B0503020204020204" charset="-122"/>
                <a:ea typeface="微软雅黑" panose="020B0503020204020204" charset="-122"/>
                <a:cs typeface="微软雅黑" panose="020B0503020204020204" charset="-122"/>
              </a:rPr>
              <a:t>刘树纲</a:t>
            </a:r>
            <a:r>
              <a:rPr sz="2200" b="1" spc="-5" dirty="0">
                <a:solidFill>
                  <a:srgbClr val="C00000"/>
                </a:solidFill>
                <a:latin typeface="微软雅黑" panose="020B0503020204020204" charset="-122"/>
                <a:ea typeface="微软雅黑" panose="020B0503020204020204" charset="-122"/>
                <a:cs typeface="微软雅黑" panose="020B0503020204020204" charset="-122"/>
              </a:rPr>
              <a:t>《一个死者对生者的访问》</a:t>
            </a:r>
            <a:r>
              <a:rPr sz="2200" b="1" spc="5" dirty="0">
                <a:latin typeface="微软雅黑" panose="020B0503020204020204" charset="-122"/>
                <a:ea typeface="微软雅黑" panose="020B0503020204020204" charset="-122"/>
                <a:cs typeface="微软雅黑" panose="020B0503020204020204" charset="-122"/>
              </a:rPr>
              <a:t>等。</a:t>
            </a:r>
            <a:endParaRPr sz="2200" b="1">
              <a:latin typeface="微软雅黑" panose="020B0503020204020204" charset="-122"/>
              <a:ea typeface="微软雅黑" panose="020B0503020204020204" charset="-122"/>
              <a:cs typeface="微软雅黑" panose="020B0503020204020204" charset="-122"/>
            </a:endParaRPr>
          </a:p>
        </p:txBody>
      </p:sp>
      <p:sp>
        <p:nvSpPr>
          <p:cNvPr id="8" name="object 8"/>
          <p:cNvSpPr txBox="1"/>
          <p:nvPr/>
        </p:nvSpPr>
        <p:spPr>
          <a:xfrm>
            <a:off x="266496" y="5037835"/>
            <a:ext cx="1112837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D0D0D"/>
                </a:solidFill>
                <a:latin typeface="微软雅黑" panose="020B0503020204020204" charset="-122"/>
                <a:cs typeface="微软雅黑" panose="020B0503020204020204" charset="-122"/>
              </a:rPr>
              <a:t>（四）新时期现实主义戏剧</a:t>
            </a:r>
            <a:r>
              <a:rPr sz="2200" spc="-5" dirty="0">
                <a:solidFill>
                  <a:srgbClr val="0D0D0D"/>
                </a:solidFill>
                <a:latin typeface="微软雅黑" panose="020B0503020204020204" charset="-122"/>
                <a:cs typeface="微软雅黑" panose="020B0503020204020204" charset="-122"/>
              </a:rPr>
              <a:t>：</a:t>
            </a:r>
            <a:r>
              <a:rPr sz="1900" spc="-5" dirty="0">
                <a:latin typeface="微软雅黑" panose="020B0503020204020204" charset="-122"/>
                <a:cs typeface="微软雅黑" panose="020B0503020204020204" charset="-122"/>
              </a:rPr>
              <a:t>李云</a:t>
            </a:r>
            <a:r>
              <a:rPr sz="1900" dirty="0">
                <a:latin typeface="微软雅黑" panose="020B0503020204020204" charset="-122"/>
                <a:cs typeface="微软雅黑" panose="020B0503020204020204" charset="-122"/>
              </a:rPr>
              <a:t>龙</a:t>
            </a:r>
            <a:r>
              <a:rPr sz="1900" spc="-5" dirty="0">
                <a:latin typeface="微软雅黑" panose="020B0503020204020204" charset="-122"/>
                <a:cs typeface="微软雅黑" panose="020B0503020204020204" charset="-122"/>
              </a:rPr>
              <a:t>《小</a:t>
            </a:r>
            <a:r>
              <a:rPr sz="1900" dirty="0">
                <a:latin typeface="微软雅黑" panose="020B0503020204020204" charset="-122"/>
                <a:cs typeface="微软雅黑" panose="020B0503020204020204" charset="-122"/>
              </a:rPr>
              <a:t>井</a:t>
            </a:r>
            <a:r>
              <a:rPr sz="1900" spc="-5" dirty="0">
                <a:latin typeface="微软雅黑" panose="020B0503020204020204" charset="-122"/>
                <a:cs typeface="微软雅黑" panose="020B0503020204020204" charset="-122"/>
              </a:rPr>
              <a:t>胡同</a:t>
            </a:r>
            <a:r>
              <a:rPr sz="1900" dirty="0">
                <a:latin typeface="微软雅黑" panose="020B0503020204020204" charset="-122"/>
                <a:cs typeface="微软雅黑" panose="020B0503020204020204" charset="-122"/>
              </a:rPr>
              <a:t>》</a:t>
            </a:r>
            <a:r>
              <a:rPr sz="1900" spc="-5" dirty="0">
                <a:latin typeface="微软雅黑" panose="020B0503020204020204" charset="-122"/>
                <a:cs typeface="微软雅黑" panose="020B0503020204020204" charset="-122"/>
              </a:rPr>
              <a:t>、刘</a:t>
            </a:r>
            <a:r>
              <a:rPr sz="1900" dirty="0">
                <a:latin typeface="微软雅黑" panose="020B0503020204020204" charset="-122"/>
                <a:cs typeface="微软雅黑" panose="020B0503020204020204" charset="-122"/>
              </a:rPr>
              <a:t>锦</a:t>
            </a:r>
            <a:r>
              <a:rPr sz="1900" spc="-5" dirty="0">
                <a:latin typeface="微软雅黑" panose="020B0503020204020204" charset="-122"/>
                <a:cs typeface="微软雅黑" panose="020B0503020204020204" charset="-122"/>
              </a:rPr>
              <a:t>云《</a:t>
            </a:r>
            <a:r>
              <a:rPr sz="1900" dirty="0">
                <a:latin typeface="微软雅黑" panose="020B0503020204020204" charset="-122"/>
                <a:cs typeface="微软雅黑" panose="020B0503020204020204" charset="-122"/>
              </a:rPr>
              <a:t>狗</a:t>
            </a:r>
            <a:r>
              <a:rPr sz="1900" spc="-5" dirty="0">
                <a:latin typeface="微软雅黑" panose="020B0503020204020204" charset="-122"/>
                <a:cs typeface="微软雅黑" panose="020B0503020204020204" charset="-122"/>
              </a:rPr>
              <a:t>儿爷</a:t>
            </a:r>
            <a:r>
              <a:rPr sz="1900" dirty="0">
                <a:latin typeface="微软雅黑" panose="020B0503020204020204" charset="-122"/>
                <a:cs typeface="微软雅黑" panose="020B0503020204020204" charset="-122"/>
              </a:rPr>
              <a:t>涅</a:t>
            </a:r>
            <a:r>
              <a:rPr sz="1900" spc="-5" dirty="0">
                <a:latin typeface="微软雅黑" panose="020B0503020204020204" charset="-122"/>
                <a:cs typeface="微软雅黑" panose="020B0503020204020204" charset="-122"/>
              </a:rPr>
              <a:t>槃》</a:t>
            </a:r>
            <a:r>
              <a:rPr sz="1900" dirty="0">
                <a:latin typeface="微软雅黑" panose="020B0503020204020204" charset="-122"/>
                <a:cs typeface="微软雅黑" panose="020B0503020204020204" charset="-122"/>
              </a:rPr>
              <a:t>、</a:t>
            </a:r>
            <a:r>
              <a:rPr sz="1900" spc="-5" dirty="0">
                <a:latin typeface="微软雅黑" panose="020B0503020204020204" charset="-122"/>
                <a:cs typeface="微软雅黑" panose="020B0503020204020204" charset="-122"/>
              </a:rPr>
              <a:t>何冀</a:t>
            </a:r>
            <a:r>
              <a:rPr sz="1900" dirty="0">
                <a:latin typeface="微软雅黑" panose="020B0503020204020204" charset="-122"/>
                <a:cs typeface="微软雅黑" panose="020B0503020204020204" charset="-122"/>
              </a:rPr>
              <a:t>平</a:t>
            </a:r>
            <a:r>
              <a:rPr sz="1900" spc="-5" dirty="0">
                <a:latin typeface="微软雅黑" panose="020B0503020204020204" charset="-122"/>
                <a:cs typeface="微软雅黑" panose="020B0503020204020204" charset="-122"/>
              </a:rPr>
              <a:t>《天</a:t>
            </a:r>
            <a:r>
              <a:rPr sz="1900" dirty="0">
                <a:latin typeface="微软雅黑" panose="020B0503020204020204" charset="-122"/>
                <a:cs typeface="微软雅黑" panose="020B0503020204020204" charset="-122"/>
              </a:rPr>
              <a:t>下</a:t>
            </a:r>
            <a:r>
              <a:rPr sz="1900" spc="-5" dirty="0">
                <a:latin typeface="微软雅黑" panose="020B0503020204020204" charset="-122"/>
                <a:cs typeface="微软雅黑" panose="020B0503020204020204" charset="-122"/>
              </a:rPr>
              <a:t>第一</a:t>
            </a:r>
            <a:r>
              <a:rPr sz="1900" dirty="0">
                <a:latin typeface="微软雅黑" panose="020B0503020204020204" charset="-122"/>
                <a:cs typeface="微软雅黑" panose="020B0503020204020204" charset="-122"/>
              </a:rPr>
              <a:t>楼</a:t>
            </a:r>
            <a:r>
              <a:rPr sz="1900" spc="-5" dirty="0">
                <a:latin typeface="微软雅黑" panose="020B0503020204020204" charset="-122"/>
                <a:cs typeface="微软雅黑" panose="020B0503020204020204" charset="-122"/>
              </a:rPr>
              <a:t>》</a:t>
            </a:r>
            <a:endParaRPr sz="1900">
              <a:latin typeface="微软雅黑" panose="020B0503020204020204" charset="-122"/>
              <a:cs typeface="微软雅黑" panose="020B0503020204020204" charset="-122"/>
            </a:endParaRPr>
          </a:p>
        </p:txBody>
      </p:sp>
      <p:sp>
        <p:nvSpPr>
          <p:cNvPr id="9" name="object 9"/>
          <p:cNvSpPr/>
          <p:nvPr/>
        </p:nvSpPr>
        <p:spPr>
          <a:xfrm>
            <a:off x="9525343" y="165395"/>
            <a:ext cx="2561822" cy="763440"/>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3443478" y="1059941"/>
            <a:ext cx="935990" cy="504825"/>
          </a:xfrm>
          <a:custGeom>
            <a:avLst/>
            <a:gdLst/>
            <a:ahLst/>
            <a:cxnLst/>
            <a:rect l="l" t="t" r="r" b="b"/>
            <a:pathLst>
              <a:path w="935989" h="504825">
                <a:moveTo>
                  <a:pt x="683513" y="0"/>
                </a:moveTo>
                <a:lnTo>
                  <a:pt x="0" y="0"/>
                </a:lnTo>
                <a:lnTo>
                  <a:pt x="0" y="504444"/>
                </a:lnTo>
                <a:lnTo>
                  <a:pt x="683513" y="504444"/>
                </a:lnTo>
                <a:lnTo>
                  <a:pt x="935736" y="252222"/>
                </a:lnTo>
                <a:lnTo>
                  <a:pt x="683513" y="0"/>
                </a:lnTo>
                <a:close/>
              </a:path>
            </a:pathLst>
          </a:custGeom>
          <a:solidFill>
            <a:srgbClr val="006FC0"/>
          </a:solidFill>
        </p:spPr>
        <p:txBody>
          <a:bodyPr wrap="square" lIns="0" tIns="0" rIns="0" bIns="0" rtlCol="0"/>
          <a:lstStyle/>
          <a:p/>
        </p:txBody>
      </p:sp>
      <p:sp>
        <p:nvSpPr>
          <p:cNvPr id="11" name="object 11"/>
          <p:cNvSpPr/>
          <p:nvPr/>
        </p:nvSpPr>
        <p:spPr>
          <a:xfrm>
            <a:off x="3443478" y="1059941"/>
            <a:ext cx="935990" cy="504825"/>
          </a:xfrm>
          <a:custGeom>
            <a:avLst/>
            <a:gdLst/>
            <a:ahLst/>
            <a:cxnLst/>
            <a:rect l="l" t="t" r="r" b="b"/>
            <a:pathLst>
              <a:path w="935989" h="504825">
                <a:moveTo>
                  <a:pt x="0" y="0"/>
                </a:moveTo>
                <a:lnTo>
                  <a:pt x="683513" y="0"/>
                </a:lnTo>
                <a:lnTo>
                  <a:pt x="935736" y="252222"/>
                </a:lnTo>
                <a:lnTo>
                  <a:pt x="683513" y="504444"/>
                </a:lnTo>
                <a:lnTo>
                  <a:pt x="0" y="504444"/>
                </a:lnTo>
                <a:lnTo>
                  <a:pt x="0" y="0"/>
                </a:lnTo>
                <a:close/>
              </a:path>
            </a:pathLst>
          </a:custGeom>
          <a:ln w="28956">
            <a:solidFill>
              <a:srgbClr val="006FC0"/>
            </a:solidFill>
          </a:ln>
        </p:spPr>
        <p:txBody>
          <a:bodyPr wrap="square" lIns="0" tIns="0" rIns="0" bIns="0" rtlCol="0"/>
          <a:lstStyle/>
          <a:p/>
        </p:txBody>
      </p:sp>
      <p:sp>
        <p:nvSpPr>
          <p:cNvPr id="12" name="object 12"/>
          <p:cNvSpPr txBox="1"/>
          <p:nvPr/>
        </p:nvSpPr>
        <p:spPr>
          <a:xfrm>
            <a:off x="3681729" y="1104138"/>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717295" y="1741678"/>
            <a:ext cx="9812655" cy="3239135"/>
          </a:xfrm>
          <a:prstGeom prst="rect">
            <a:avLst/>
          </a:prstGeom>
        </p:spPr>
        <p:txBody>
          <a:bodyPr vert="horz" wrap="square" lIns="0" tIns="12700" rIns="0" bIns="0" rtlCol="0">
            <a:spAutoFit/>
          </a:bodyPr>
          <a:lstStyle/>
          <a:p>
            <a:pPr marL="12700">
              <a:lnSpc>
                <a:spcPct val="100000"/>
              </a:lnSpc>
              <a:spcBef>
                <a:spcPts val="100"/>
              </a:spcBef>
            </a:pPr>
            <a:r>
              <a:rPr sz="3600" spc="-15" baseline="-2000" dirty="0">
                <a:latin typeface="Arial" panose="020B0604020202020204"/>
                <a:cs typeface="Arial" panose="020B0604020202020204"/>
              </a:rPr>
              <a:t>80</a:t>
            </a:r>
            <a:r>
              <a:rPr sz="2400" i="1" dirty="0">
                <a:latin typeface="宋体" panose="02010600030101010101" pitchFamily="2" charset="-122"/>
                <a:cs typeface="宋体" panose="02010600030101010101" pitchFamily="2" charset="-122"/>
              </a:rPr>
              <a:t>年代中期，中国文坛出现了一股“探索戏剧”热潮，代表性作品是（）</a:t>
            </a:r>
            <a:endParaRPr sz="2400">
              <a:latin typeface="宋体" panose="02010600030101010101" pitchFamily="2" charset="-122"/>
              <a:cs typeface="宋体" panose="02010600030101010101" pitchFamily="2" charset="-122"/>
            </a:endParaRPr>
          </a:p>
          <a:p>
            <a:pPr marL="12700">
              <a:lnSpc>
                <a:spcPct val="100000"/>
              </a:lnSpc>
              <a:spcBef>
                <a:spcPts val="2255"/>
              </a:spcBef>
            </a:pPr>
            <a:r>
              <a:rPr sz="2400" spc="-5"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《魔方》</a:t>
            </a:r>
            <a:endParaRPr sz="2400">
              <a:latin typeface="宋体" panose="02010600030101010101" pitchFamily="2" charset="-122"/>
              <a:cs typeface="宋体" panose="02010600030101010101" pitchFamily="2" charset="-122"/>
            </a:endParaRPr>
          </a:p>
          <a:p>
            <a:pPr marL="12700" marR="7658100" algn="just">
              <a:lnSpc>
                <a:spcPct val="200000"/>
              </a:lnSpc>
            </a:pPr>
            <a:r>
              <a:rPr sz="2400" spc="-5"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《陈毅市长》 </a:t>
            </a:r>
            <a:r>
              <a:rPr sz="2400" spc="-5" dirty="0">
                <a:latin typeface="Arial" panose="020B0604020202020204"/>
                <a:cs typeface="Arial" panose="020B0604020202020204"/>
              </a:rPr>
              <a:t>C</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《于无声处》  </a:t>
            </a:r>
            <a:r>
              <a:rPr sz="2400" spc="-5"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《丹心谱》</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717295" y="1741678"/>
            <a:ext cx="9812655" cy="3239135"/>
          </a:xfrm>
          <a:prstGeom prst="rect">
            <a:avLst/>
          </a:prstGeom>
        </p:spPr>
        <p:txBody>
          <a:bodyPr vert="horz" wrap="square" lIns="0" tIns="12700" rIns="0" bIns="0" rtlCol="0">
            <a:spAutoFit/>
          </a:bodyPr>
          <a:lstStyle/>
          <a:p>
            <a:pPr marL="12700">
              <a:lnSpc>
                <a:spcPct val="100000"/>
              </a:lnSpc>
              <a:spcBef>
                <a:spcPts val="100"/>
              </a:spcBef>
            </a:pPr>
            <a:r>
              <a:rPr sz="3600" spc="-15" baseline="-2000" dirty="0">
                <a:latin typeface="Arial" panose="020B0604020202020204"/>
                <a:cs typeface="Arial" panose="020B0604020202020204"/>
              </a:rPr>
              <a:t>80</a:t>
            </a:r>
            <a:r>
              <a:rPr sz="2400" i="1" dirty="0">
                <a:latin typeface="宋体" panose="02010600030101010101" pitchFamily="2" charset="-122"/>
                <a:cs typeface="宋体" panose="02010600030101010101" pitchFamily="2" charset="-122"/>
              </a:rPr>
              <a:t>年代中期，中国文坛出现了一股“探索戏剧”热潮，代表性作品是（）</a:t>
            </a:r>
            <a:endParaRPr sz="2400">
              <a:latin typeface="宋体" panose="02010600030101010101" pitchFamily="2" charset="-122"/>
              <a:cs typeface="宋体" panose="02010600030101010101" pitchFamily="2" charset="-122"/>
            </a:endParaRPr>
          </a:p>
          <a:p>
            <a:pPr marL="12700">
              <a:lnSpc>
                <a:spcPct val="100000"/>
              </a:lnSpc>
              <a:spcBef>
                <a:spcPts val="2255"/>
              </a:spcBef>
            </a:pPr>
            <a:r>
              <a:rPr sz="2400" b="1" spc="-5" dirty="0">
                <a:solidFill>
                  <a:srgbClr val="C00000"/>
                </a:solidFill>
                <a:latin typeface="Arial" panose="020B0604020202020204"/>
                <a:cs typeface="Arial" panose="020B0604020202020204"/>
              </a:rPr>
              <a:t>A:</a:t>
            </a:r>
            <a:r>
              <a:rPr sz="2400" b="1" dirty="0">
                <a:solidFill>
                  <a:srgbClr val="C00000"/>
                </a:solidFill>
                <a:latin typeface="宋体" panose="02010600030101010101" pitchFamily="2" charset="-122"/>
                <a:cs typeface="宋体" panose="02010600030101010101" pitchFamily="2" charset="-122"/>
              </a:rPr>
              <a:t>《魔方</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7658100" algn="just">
              <a:lnSpc>
                <a:spcPct val="200000"/>
              </a:lnSpc>
            </a:pPr>
            <a:r>
              <a:rPr sz="2400" spc="-5"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《陈毅市长》 </a:t>
            </a:r>
            <a:r>
              <a:rPr sz="2400" spc="-5" dirty="0">
                <a:latin typeface="Arial" panose="020B0604020202020204"/>
                <a:cs typeface="Arial" panose="020B0604020202020204"/>
              </a:rPr>
              <a:t>C</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《于无声处》  </a:t>
            </a:r>
            <a:r>
              <a:rPr sz="2400" spc="-5"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《丹心谱》</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5421" y="1907540"/>
            <a:ext cx="8865870" cy="3284854"/>
          </a:xfrm>
          <a:prstGeom prst="rect">
            <a:avLst/>
          </a:prstGeom>
        </p:spPr>
        <p:txBody>
          <a:bodyPr vert="horz" wrap="square" lIns="0" tIns="12700" rIns="0" bIns="0" rtlCol="0">
            <a:spAutoFit/>
          </a:bodyPr>
          <a:lstStyle/>
          <a:p>
            <a:pPr marL="12700" marR="5080">
              <a:lnSpc>
                <a:spcPct val="150000"/>
              </a:lnSpc>
              <a:spcBef>
                <a:spcPts val="100"/>
              </a:spcBef>
            </a:pPr>
            <a:r>
              <a:rPr sz="2400" i="1" dirty="0">
                <a:latin typeface="宋体" panose="02010600030101010101" pitchFamily="2" charset="-122"/>
                <a:cs typeface="宋体" panose="02010600030101010101" pitchFamily="2" charset="-122"/>
              </a:rPr>
              <a:t>七十年代末期出现的《报春花》《未来在召唤》《假如我是真的》 等作品属于（</a:t>
            </a:r>
            <a:r>
              <a:rPr sz="2400" i="1" spc="-54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latin typeface="Arial" panose="020B0604020202020204"/>
                <a:cs typeface="Arial" panose="020B0604020202020204"/>
              </a:rPr>
              <a:t>A:</a:t>
            </a:r>
            <a:r>
              <a:rPr sz="2400" i="1" spc="-5" dirty="0">
                <a:latin typeface="宋体" panose="02010600030101010101" pitchFamily="2" charset="-122"/>
                <a:cs typeface="宋体" panose="02010600030101010101" pitchFamily="2" charset="-122"/>
              </a:rPr>
              <a:t>通俗戏剧</a:t>
            </a:r>
            <a:endParaRPr sz="2400">
              <a:latin typeface="宋体" panose="02010600030101010101" pitchFamily="2" charset="-122"/>
              <a:cs typeface="宋体" panose="02010600030101010101" pitchFamily="2" charset="-122"/>
            </a:endParaRPr>
          </a:p>
          <a:p>
            <a:pPr marL="12700" marR="7016115">
              <a:lnSpc>
                <a:spcPct val="150000"/>
              </a:lnSpc>
            </a:pPr>
            <a:r>
              <a:rPr sz="2400" spc="-5"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实验戏剧 </a:t>
            </a:r>
            <a:r>
              <a:rPr sz="2400" spc="-5"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探索戏剧 </a:t>
            </a:r>
            <a:r>
              <a:rPr sz="2400" spc="-5" dirty="0">
                <a:latin typeface="Arial" panose="020B0604020202020204"/>
                <a:cs typeface="Arial" panose="020B0604020202020204"/>
              </a:rPr>
              <a:t>D</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社会问题剧</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xfrm>
            <a:off x="651763" y="375285"/>
            <a:ext cx="5685155" cy="452120"/>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B3B3B3"/>
                </a:solidFill>
              </a:rPr>
              <a:t>莫言</a:t>
            </a:r>
            <a:r>
              <a:rPr spc="10" dirty="0">
                <a:solidFill>
                  <a:srgbClr val="B3B3B3"/>
                </a:solidFill>
              </a:rPr>
              <a:t> </a:t>
            </a:r>
            <a:r>
              <a:rPr spc="-5" dirty="0">
                <a:solidFill>
                  <a:srgbClr val="B3B3B3"/>
                </a:solidFill>
              </a:rPr>
              <a:t>张炜 马原</a:t>
            </a:r>
            <a:r>
              <a:rPr spc="-10" dirty="0">
                <a:solidFill>
                  <a:srgbClr val="B3B3B3"/>
                </a:solidFill>
              </a:rPr>
              <a:t> </a:t>
            </a:r>
            <a:r>
              <a:rPr spc="-5" dirty="0">
                <a:solidFill>
                  <a:srgbClr val="C00000"/>
                </a:solidFill>
              </a:rPr>
              <a:t>苏童</a:t>
            </a:r>
            <a:r>
              <a:rPr dirty="0">
                <a:solidFill>
                  <a:srgbClr val="C00000"/>
                </a:solidFill>
              </a:rPr>
              <a:t> </a:t>
            </a:r>
            <a:r>
              <a:rPr spc="-5" dirty="0">
                <a:solidFill>
                  <a:srgbClr val="B3B3B3"/>
                </a:solidFill>
              </a:rPr>
              <a:t>余华</a:t>
            </a:r>
            <a:endParaRPr spc="-5" dirty="0">
              <a:solidFill>
                <a:srgbClr val="B3B3B3"/>
              </a:solidFill>
            </a:endParaRPr>
          </a:p>
        </p:txBody>
      </p:sp>
      <p:sp>
        <p:nvSpPr>
          <p:cNvPr id="7" name="object 7"/>
          <p:cNvSpPr txBox="1"/>
          <p:nvPr/>
        </p:nvSpPr>
        <p:spPr>
          <a:xfrm>
            <a:off x="152196" y="1513459"/>
            <a:ext cx="11760200" cy="415671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ea typeface="微软雅黑" panose="020B0503020204020204" charset="-122"/>
                <a:cs typeface="微软雅黑" panose="020B0503020204020204" charset="-122"/>
              </a:rPr>
              <a:t>苏童小说的艺术风格及其小说创作</a:t>
            </a:r>
            <a:r>
              <a:rPr sz="2800" b="1" dirty="0">
                <a:latin typeface="微软雅黑" panose="020B0503020204020204" charset="-122"/>
                <a:ea typeface="微软雅黑" panose="020B0503020204020204" charset="-122"/>
                <a:cs typeface="微软雅黑" panose="020B0503020204020204" charset="-122"/>
              </a:rPr>
              <a:t>的</a:t>
            </a:r>
            <a:r>
              <a:rPr sz="2800" b="1" spc="-5" dirty="0">
                <a:latin typeface="微软雅黑" panose="020B0503020204020204" charset="-122"/>
                <a:ea typeface="微软雅黑" panose="020B0503020204020204" charset="-122"/>
                <a:cs typeface="微软雅黑" panose="020B0503020204020204" charset="-122"/>
              </a:rPr>
              <a:t>主要</a:t>
            </a:r>
            <a:r>
              <a:rPr sz="2800" b="1" dirty="0">
                <a:latin typeface="微软雅黑" panose="020B0503020204020204" charset="-122"/>
                <a:ea typeface="微软雅黑" panose="020B0503020204020204" charset="-122"/>
                <a:cs typeface="微软雅黑" panose="020B0503020204020204" charset="-122"/>
              </a:rPr>
              <a:t>成</a:t>
            </a:r>
            <a:r>
              <a:rPr sz="2800" b="1" spc="5" dirty="0">
                <a:latin typeface="微软雅黑" panose="020B0503020204020204" charset="-122"/>
                <a:ea typeface="微软雅黑" panose="020B0503020204020204" charset="-122"/>
                <a:cs typeface="微软雅黑" panose="020B0503020204020204" charset="-122"/>
              </a:rPr>
              <a:t>就</a:t>
            </a:r>
            <a:r>
              <a:rPr sz="2800" b="1" spc="-5" dirty="0">
                <a:latin typeface="微软雅黑" panose="020B0503020204020204" charset="-122"/>
                <a:ea typeface="微软雅黑" panose="020B0503020204020204" charset="-122"/>
                <a:cs typeface="微软雅黑" panose="020B0503020204020204" charset="-122"/>
              </a:rPr>
              <a:t>：</a:t>
            </a:r>
            <a:endParaRPr sz="2800" b="1">
              <a:latin typeface="微软雅黑" panose="020B0503020204020204" charset="-122"/>
              <a:ea typeface="微软雅黑" panose="020B0503020204020204" charset="-122"/>
              <a:cs typeface="微软雅黑" panose="020B0503020204020204" charset="-122"/>
            </a:endParaRPr>
          </a:p>
          <a:p>
            <a:pPr marL="355600" indent="-342900">
              <a:lnSpc>
                <a:spcPct val="100000"/>
              </a:lnSpc>
              <a:spcBef>
                <a:spcPts val="3040"/>
              </a:spcBef>
              <a:buAutoNum type="arabicPeriod"/>
              <a:tabLst>
                <a:tab pos="355600" algn="l"/>
              </a:tabLst>
            </a:pPr>
            <a:r>
              <a:rPr sz="2400" b="1" spc="-5" dirty="0">
                <a:latin typeface="微软雅黑" panose="020B0503020204020204" charset="-122"/>
                <a:ea typeface="微软雅黑" panose="020B0503020204020204" charset="-122"/>
                <a:cs typeface="微软雅黑" panose="020B0503020204020204" charset="-122"/>
              </a:rPr>
              <a:t>苏童小说的风格，大约可以</a:t>
            </a:r>
            <a:r>
              <a:rPr sz="2400" b="1" dirty="0">
                <a:latin typeface="微软雅黑" panose="020B0503020204020204" charset="-122"/>
                <a:ea typeface="微软雅黑" panose="020B0503020204020204" charset="-122"/>
                <a:cs typeface="微软雅黑" panose="020B0503020204020204" charset="-122"/>
              </a:rPr>
              <a:t>用</a:t>
            </a:r>
            <a:r>
              <a:rPr sz="2400" b="1" spc="-5" dirty="0">
                <a:solidFill>
                  <a:srgbClr val="C00000"/>
                </a:solidFill>
                <a:latin typeface="微软雅黑" panose="020B0503020204020204" charset="-122"/>
                <a:ea typeface="微软雅黑" panose="020B0503020204020204" charset="-122"/>
                <a:cs typeface="微软雅黑" panose="020B0503020204020204" charset="-122"/>
              </a:rPr>
              <a:t>“凄艳”</a:t>
            </a:r>
            <a:r>
              <a:rPr sz="2400" b="1" spc="-5" dirty="0">
                <a:latin typeface="微软雅黑" panose="020B0503020204020204" charset="-122"/>
                <a:ea typeface="微软雅黑" panose="020B0503020204020204" charset="-122"/>
                <a:cs typeface="微软雅黑" panose="020B0503020204020204" charset="-122"/>
              </a:rPr>
              <a:t>这个词去概括。</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200000"/>
              </a:lnSpc>
              <a:buAutoNum type="arabicPeriod"/>
              <a:tabLst>
                <a:tab pos="265430" algn="l"/>
              </a:tabLst>
            </a:pPr>
            <a:r>
              <a:rPr sz="2400" b="1" dirty="0">
                <a:latin typeface="微软雅黑" panose="020B0503020204020204" charset="-122"/>
                <a:ea typeface="微软雅黑" panose="020B0503020204020204" charset="-122"/>
                <a:cs typeface="微软雅黑" panose="020B0503020204020204" charset="-122"/>
              </a:rPr>
              <a:t>苏童</a:t>
            </a:r>
            <a:r>
              <a:rPr sz="2400" b="1" spc="-5" dirty="0">
                <a:latin typeface="微软雅黑" panose="020B0503020204020204" charset="-122"/>
                <a:ea typeface="微软雅黑" panose="020B0503020204020204" charset="-122"/>
                <a:cs typeface="微软雅黑" panose="020B0503020204020204" charset="-122"/>
              </a:rPr>
              <a:t>的</a:t>
            </a:r>
            <a:r>
              <a:rPr sz="2400" b="1" dirty="0">
                <a:solidFill>
                  <a:srgbClr val="C00000"/>
                </a:solidFill>
                <a:latin typeface="微软雅黑" panose="020B0503020204020204" charset="-122"/>
                <a:ea typeface="微软雅黑" panose="020B0503020204020204" charset="-122"/>
                <a:cs typeface="微软雅黑" panose="020B0503020204020204" charset="-122"/>
              </a:rPr>
              <a:t>前期创作对小说形式就有多种尝</a:t>
            </a:r>
            <a:r>
              <a:rPr sz="2400" b="1" spc="5" dirty="0">
                <a:solidFill>
                  <a:srgbClr val="C00000"/>
                </a:solidFill>
                <a:latin typeface="微软雅黑" panose="020B0503020204020204" charset="-122"/>
                <a:ea typeface="微软雅黑" panose="020B0503020204020204" charset="-122"/>
                <a:cs typeface="微软雅黑" panose="020B0503020204020204" charset="-122"/>
              </a:rPr>
              <a:t>试</a:t>
            </a:r>
            <a:r>
              <a:rPr sz="2400" b="1" dirty="0">
                <a:latin typeface="微软雅黑" panose="020B0503020204020204" charset="-122"/>
                <a:ea typeface="微软雅黑" panose="020B0503020204020204" charset="-122"/>
                <a:cs typeface="微软雅黑" panose="020B0503020204020204" charset="-122"/>
              </a:rPr>
              <a:t>，如叙述</a:t>
            </a:r>
            <a:r>
              <a:rPr sz="2400" b="1" dirty="0">
                <a:solidFill>
                  <a:srgbClr val="C00000"/>
                </a:solidFill>
                <a:latin typeface="微软雅黑" panose="020B0503020204020204" charset="-122"/>
                <a:ea typeface="微软雅黑" panose="020B0503020204020204" charset="-122"/>
                <a:cs typeface="微软雅黑" panose="020B0503020204020204" charset="-122"/>
              </a:rPr>
              <a:t>人称的自如转换</a:t>
            </a:r>
            <a:r>
              <a:rPr sz="2400" b="1" dirty="0">
                <a:latin typeface="微软雅黑" panose="020B0503020204020204" charset="-122"/>
                <a:ea typeface="微软雅黑" panose="020B0503020204020204" charset="-122"/>
                <a:cs typeface="微软雅黑" panose="020B0503020204020204" charset="-122"/>
              </a:rPr>
              <a:t>(《罂粟之家》)，</a:t>
            </a:r>
            <a:r>
              <a:rPr sz="2400" b="1" dirty="0">
                <a:solidFill>
                  <a:srgbClr val="C00000"/>
                </a:solidFill>
                <a:latin typeface="微软雅黑" panose="020B0503020204020204" charset="-122"/>
                <a:ea typeface="微软雅黑" panose="020B0503020204020204" charset="-122"/>
                <a:cs typeface="微软雅黑" panose="020B0503020204020204" charset="-122"/>
              </a:rPr>
              <a:t>历 </a:t>
            </a:r>
            <a:r>
              <a:rPr sz="2400" b="1" spc="-5" dirty="0">
                <a:solidFill>
                  <a:srgbClr val="C00000"/>
                </a:solidFill>
                <a:latin typeface="微软雅黑" panose="020B0503020204020204" charset="-122"/>
                <a:ea typeface="微软雅黑" panose="020B0503020204020204" charset="-122"/>
                <a:cs typeface="微软雅黑" panose="020B0503020204020204" charset="-122"/>
              </a:rPr>
              <a:t>史场景与现实画面的交</a:t>
            </a:r>
            <a:r>
              <a:rPr sz="2400" b="1" dirty="0">
                <a:solidFill>
                  <a:srgbClr val="C00000"/>
                </a:solidFill>
                <a:latin typeface="微软雅黑" panose="020B0503020204020204" charset="-122"/>
                <a:ea typeface="微软雅黑" panose="020B0503020204020204" charset="-122"/>
                <a:cs typeface="微软雅黑" panose="020B0503020204020204" charset="-122"/>
              </a:rPr>
              <a:t>替</a:t>
            </a:r>
            <a:r>
              <a:rPr sz="2400" b="1" spc="-5" dirty="0">
                <a:latin typeface="微软雅黑" panose="020B0503020204020204" charset="-122"/>
                <a:ea typeface="微软雅黑" panose="020B0503020204020204" charset="-122"/>
                <a:cs typeface="微软雅黑" panose="020B0503020204020204" charset="-122"/>
              </a:rPr>
              <a:t>出现</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《一九三四年的逃亡</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marR="118745">
              <a:lnSpc>
                <a:spcPct val="200000"/>
              </a:lnSpc>
              <a:buAutoNum type="arabicPeriod"/>
              <a:tabLst>
                <a:tab pos="355600" algn="l"/>
              </a:tabLst>
            </a:pPr>
            <a:r>
              <a:rPr sz="2400" b="1" dirty="0">
                <a:latin typeface="微软雅黑" panose="020B0503020204020204" charset="-122"/>
                <a:ea typeface="微软雅黑" panose="020B0503020204020204" charset="-122"/>
                <a:cs typeface="微软雅黑" panose="020B0503020204020204" charset="-122"/>
              </a:rPr>
              <a:t>但随着时间的推移，他的</a:t>
            </a:r>
            <a:r>
              <a:rPr sz="2400" b="1" dirty="0">
                <a:solidFill>
                  <a:srgbClr val="C00000"/>
                </a:solidFill>
                <a:latin typeface="微软雅黑" panose="020B0503020204020204" charset="-122"/>
                <a:ea typeface="微软雅黑" panose="020B0503020204020204" charset="-122"/>
                <a:cs typeface="微软雅黑" panose="020B0503020204020204" charset="-122"/>
              </a:rPr>
              <a:t>风格由繁复走向简洁</a:t>
            </a:r>
            <a:r>
              <a:rPr sz="2400" b="1" dirty="0">
                <a:latin typeface="微软雅黑" panose="020B0503020204020204" charset="-122"/>
                <a:ea typeface="微软雅黑" panose="020B0503020204020204" charset="-122"/>
                <a:cs typeface="微软雅黑" panose="020B0503020204020204" charset="-122"/>
              </a:rPr>
              <a:t>，由</a:t>
            </a:r>
            <a:r>
              <a:rPr sz="2400" b="1" dirty="0">
                <a:solidFill>
                  <a:srgbClr val="C00000"/>
                </a:solidFill>
                <a:latin typeface="微软雅黑" panose="020B0503020204020204" charset="-122"/>
                <a:ea typeface="微软雅黑" panose="020B0503020204020204" charset="-122"/>
                <a:cs typeface="微软雅黑" panose="020B0503020204020204" charset="-122"/>
              </a:rPr>
              <a:t>俏丽走向平实</a:t>
            </a:r>
            <a:r>
              <a:rPr sz="2400" b="1" dirty="0">
                <a:latin typeface="微软雅黑" panose="020B0503020204020204" charset="-122"/>
                <a:ea typeface="微软雅黑" panose="020B0503020204020204" charset="-122"/>
                <a:cs typeface="微软雅黑" panose="020B0503020204020204" charset="-122"/>
              </a:rPr>
              <a:t>。他的作品常常采用 少年视角，</a:t>
            </a:r>
            <a:r>
              <a:rPr sz="2400" b="1" spc="-5" dirty="0">
                <a:latin typeface="微软雅黑" panose="020B0503020204020204" charset="-122"/>
                <a:ea typeface="微软雅黑" panose="020B0503020204020204" charset="-122"/>
                <a:cs typeface="微软雅黑" panose="020B0503020204020204" charset="-122"/>
              </a:rPr>
              <a:t>以</a:t>
            </a:r>
            <a:r>
              <a:rPr sz="2400" b="1" dirty="0">
                <a:solidFill>
                  <a:srgbClr val="C00000"/>
                </a:solidFill>
                <a:latin typeface="微软雅黑" panose="020B0503020204020204" charset="-122"/>
                <a:ea typeface="微软雅黑" panose="020B0503020204020204" charset="-122"/>
                <a:cs typeface="微软雅黑" panose="020B0503020204020204" charset="-122"/>
              </a:rPr>
              <a:t>少年的眼光发现和体验自己周围的世</a:t>
            </a:r>
            <a:r>
              <a:rPr sz="2400" b="1" spc="-35" dirty="0">
                <a:solidFill>
                  <a:srgbClr val="C00000"/>
                </a:solidFill>
                <a:latin typeface="微软雅黑" panose="020B0503020204020204" charset="-122"/>
                <a:ea typeface="微软雅黑" panose="020B0503020204020204" charset="-122"/>
                <a:cs typeface="微软雅黑" panose="020B0503020204020204" charset="-122"/>
              </a:rPr>
              <a:t>界</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7824978" y="1485138"/>
            <a:ext cx="935990" cy="502920"/>
          </a:xfrm>
          <a:custGeom>
            <a:avLst/>
            <a:gdLst/>
            <a:ahLst/>
            <a:cxnLst/>
            <a:rect l="l" t="t" r="r" b="b"/>
            <a:pathLst>
              <a:path w="935990" h="502919">
                <a:moveTo>
                  <a:pt x="684276" y="0"/>
                </a:moveTo>
                <a:lnTo>
                  <a:pt x="0" y="0"/>
                </a:lnTo>
                <a:lnTo>
                  <a:pt x="0" y="502920"/>
                </a:lnTo>
                <a:lnTo>
                  <a:pt x="684276" y="502920"/>
                </a:lnTo>
                <a:lnTo>
                  <a:pt x="935736" y="251460"/>
                </a:lnTo>
                <a:lnTo>
                  <a:pt x="684276" y="0"/>
                </a:lnTo>
                <a:close/>
              </a:path>
            </a:pathLst>
          </a:custGeom>
          <a:solidFill>
            <a:srgbClr val="006FC0"/>
          </a:solidFill>
        </p:spPr>
        <p:txBody>
          <a:bodyPr wrap="square" lIns="0" tIns="0" rIns="0" bIns="0" rtlCol="0"/>
          <a:lstStyle/>
          <a:p/>
        </p:txBody>
      </p:sp>
      <p:sp>
        <p:nvSpPr>
          <p:cNvPr id="9" name="object 9"/>
          <p:cNvSpPr/>
          <p:nvPr/>
        </p:nvSpPr>
        <p:spPr>
          <a:xfrm>
            <a:off x="7824978" y="1485138"/>
            <a:ext cx="935990" cy="502920"/>
          </a:xfrm>
          <a:custGeom>
            <a:avLst/>
            <a:gdLst/>
            <a:ahLst/>
            <a:cxnLst/>
            <a:rect l="l" t="t" r="r" b="b"/>
            <a:pathLst>
              <a:path w="935990" h="502919">
                <a:moveTo>
                  <a:pt x="0" y="0"/>
                </a:moveTo>
                <a:lnTo>
                  <a:pt x="684276" y="0"/>
                </a:lnTo>
                <a:lnTo>
                  <a:pt x="935736" y="251460"/>
                </a:lnTo>
                <a:lnTo>
                  <a:pt x="684276" y="502920"/>
                </a:lnTo>
                <a:lnTo>
                  <a:pt x="0" y="502920"/>
                </a:lnTo>
                <a:lnTo>
                  <a:pt x="0" y="0"/>
                </a:lnTo>
                <a:close/>
              </a:path>
            </a:pathLst>
          </a:custGeom>
          <a:ln w="28956">
            <a:solidFill>
              <a:srgbClr val="006FC0"/>
            </a:solidFill>
          </a:ln>
        </p:spPr>
        <p:txBody>
          <a:bodyPr wrap="square" lIns="0" tIns="0" rIns="0" bIns="0" rtlCol="0"/>
          <a:lstStyle/>
          <a:p/>
        </p:txBody>
      </p:sp>
      <p:sp>
        <p:nvSpPr>
          <p:cNvPr id="10" name="object 10"/>
          <p:cNvSpPr txBox="1"/>
          <p:nvPr/>
        </p:nvSpPr>
        <p:spPr>
          <a:xfrm>
            <a:off x="8063865" y="1528698"/>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1" name="object 11"/>
          <p:cNvSpPr txBox="1"/>
          <p:nvPr/>
        </p:nvSpPr>
        <p:spPr>
          <a:xfrm>
            <a:off x="222605"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5421" y="1907540"/>
            <a:ext cx="8865870" cy="3284854"/>
          </a:xfrm>
          <a:prstGeom prst="rect">
            <a:avLst/>
          </a:prstGeom>
        </p:spPr>
        <p:txBody>
          <a:bodyPr vert="horz" wrap="square" lIns="0" tIns="12700" rIns="0" bIns="0" rtlCol="0">
            <a:spAutoFit/>
          </a:bodyPr>
          <a:lstStyle/>
          <a:p>
            <a:pPr marL="12700" marR="5080">
              <a:lnSpc>
                <a:spcPct val="150000"/>
              </a:lnSpc>
              <a:spcBef>
                <a:spcPts val="100"/>
              </a:spcBef>
            </a:pPr>
            <a:r>
              <a:rPr sz="2400" i="1" dirty="0">
                <a:latin typeface="宋体" panose="02010600030101010101" pitchFamily="2" charset="-122"/>
                <a:cs typeface="宋体" panose="02010600030101010101" pitchFamily="2" charset="-122"/>
              </a:rPr>
              <a:t>七十年代末期出现的《报春花》《未来在召唤》《假如我是真的》 等作品属于（</a:t>
            </a:r>
            <a:r>
              <a:rPr sz="2400" i="1" spc="-54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latin typeface="Arial" panose="020B0604020202020204"/>
                <a:cs typeface="Arial" panose="020B0604020202020204"/>
              </a:rPr>
              <a:t>A:</a:t>
            </a:r>
            <a:r>
              <a:rPr sz="2400" i="1" spc="-5" dirty="0">
                <a:latin typeface="宋体" panose="02010600030101010101" pitchFamily="2" charset="-122"/>
                <a:cs typeface="宋体" panose="02010600030101010101" pitchFamily="2" charset="-122"/>
              </a:rPr>
              <a:t>通俗戏剧</a:t>
            </a:r>
            <a:endParaRPr sz="2400">
              <a:latin typeface="宋体" panose="02010600030101010101" pitchFamily="2" charset="-122"/>
              <a:cs typeface="宋体" panose="02010600030101010101" pitchFamily="2" charset="-122"/>
            </a:endParaRPr>
          </a:p>
          <a:p>
            <a:pPr marL="12700" marR="6991985">
              <a:lnSpc>
                <a:spcPct val="150000"/>
              </a:lnSpc>
            </a:pPr>
            <a:r>
              <a:rPr sz="2400" spc="-5"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实验戏剧 </a:t>
            </a:r>
            <a:r>
              <a:rPr sz="2400" spc="-5"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探索戏剧 </a:t>
            </a:r>
            <a:r>
              <a:rPr sz="2400" b="1" spc="-10" dirty="0">
                <a:solidFill>
                  <a:srgbClr val="C00000"/>
                </a:solidFill>
                <a:latin typeface="Arial" panose="020B0604020202020204"/>
                <a:cs typeface="Arial" panose="020B0604020202020204"/>
              </a:rPr>
              <a:t>D</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社会问题剧</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5421" y="1941068"/>
            <a:ext cx="5596890" cy="2701925"/>
          </a:xfrm>
          <a:prstGeom prst="rect">
            <a:avLst/>
          </a:prstGeom>
        </p:spPr>
        <p:txBody>
          <a:bodyPr vert="horz" wrap="square" lIns="0" tIns="161925" rIns="0" bIns="0" rtlCol="0">
            <a:spAutoFit/>
          </a:bodyPr>
          <a:lstStyle/>
          <a:p>
            <a:pPr marL="12700">
              <a:lnSpc>
                <a:spcPct val="100000"/>
              </a:lnSpc>
              <a:spcBef>
                <a:spcPts val="1275"/>
              </a:spcBef>
            </a:pPr>
            <a:r>
              <a:rPr sz="2400" i="1" dirty="0">
                <a:latin typeface="宋体" panose="02010600030101010101" pitchFamily="2" charset="-122"/>
                <a:cs typeface="宋体" panose="02010600030101010101" pitchFamily="2" charset="-122"/>
              </a:rPr>
              <a:t>下列属于新时期“社会问题剧”的是（</a:t>
            </a:r>
            <a:r>
              <a:rPr sz="2400" i="1" spc="-6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2849245">
              <a:lnSpc>
                <a:spcPts val="4320"/>
              </a:lnSpc>
              <a:spcBef>
                <a:spcPts val="120"/>
              </a:spcBef>
            </a:pPr>
            <a:r>
              <a:rPr sz="2400" spc="-5" dirty="0">
                <a:latin typeface="Arial" panose="020B0604020202020204"/>
                <a:cs typeface="Arial" panose="020B0604020202020204"/>
              </a:rPr>
              <a:t>A</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《假如我是真的》  </a:t>
            </a:r>
            <a:r>
              <a:rPr sz="2400" spc="-5" dirty="0">
                <a:latin typeface="Arial" panose="020B0604020202020204"/>
                <a:cs typeface="Arial" panose="020B0604020202020204"/>
              </a:rPr>
              <a:t>B:</a:t>
            </a:r>
            <a:r>
              <a:rPr sz="2400" i="1" spc="-5" dirty="0">
                <a:latin typeface="宋体" panose="02010600030101010101" pitchFamily="2" charset="-122"/>
                <a:cs typeface="宋体" panose="02010600030101010101" pitchFamily="2" charset="-122"/>
              </a:rPr>
              <a:t>《魔方</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spc="-5"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a:t>
            </a:r>
            <a:r>
              <a:rPr sz="2400" dirty="0">
                <a:latin typeface="Arial" panose="020B0604020202020204"/>
                <a:cs typeface="Arial" panose="020B0604020202020204"/>
              </a:rPr>
              <a:t>WM(</a:t>
            </a:r>
            <a:r>
              <a:rPr sz="2400" i="1" dirty="0">
                <a:latin typeface="宋体" panose="02010600030101010101" pitchFamily="2" charset="-122"/>
                <a:cs typeface="宋体" panose="02010600030101010101" pitchFamily="2" charset="-122"/>
              </a:rPr>
              <a:t>我们</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《一个死者对生者的访</a:t>
            </a:r>
            <a:r>
              <a:rPr sz="2400" i="1" spc="5" dirty="0">
                <a:latin typeface="宋体" panose="02010600030101010101" pitchFamily="2" charset="-122"/>
                <a:cs typeface="宋体" panose="02010600030101010101" pitchFamily="2" charset="-122"/>
              </a:rPr>
              <a:t>问</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5421" y="1941068"/>
            <a:ext cx="5596890" cy="2701925"/>
          </a:xfrm>
          <a:prstGeom prst="rect">
            <a:avLst/>
          </a:prstGeom>
        </p:spPr>
        <p:txBody>
          <a:bodyPr vert="horz" wrap="square" lIns="0" tIns="161925" rIns="0" bIns="0" rtlCol="0">
            <a:spAutoFit/>
          </a:bodyPr>
          <a:lstStyle/>
          <a:p>
            <a:pPr marL="12700">
              <a:lnSpc>
                <a:spcPct val="100000"/>
              </a:lnSpc>
              <a:spcBef>
                <a:spcPts val="1275"/>
              </a:spcBef>
            </a:pPr>
            <a:r>
              <a:rPr sz="2400" i="1" dirty="0">
                <a:latin typeface="宋体" panose="02010600030101010101" pitchFamily="2" charset="-122"/>
                <a:cs typeface="宋体" panose="02010600030101010101" pitchFamily="2" charset="-122"/>
              </a:rPr>
              <a:t>下列属于新时期“社会问题剧”的是（</a:t>
            </a:r>
            <a:r>
              <a:rPr sz="2400" i="1" spc="-6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b="1" spc="-5" dirty="0">
                <a:solidFill>
                  <a:srgbClr val="C00000"/>
                </a:solidFill>
                <a:latin typeface="Arial" panose="020B0604020202020204"/>
                <a:cs typeface="Arial" panose="020B0604020202020204"/>
              </a:rPr>
              <a:t>A:</a:t>
            </a:r>
            <a:r>
              <a:rPr sz="2400" b="1" dirty="0">
                <a:solidFill>
                  <a:srgbClr val="C00000"/>
                </a:solidFill>
                <a:latin typeface="宋体" panose="02010600030101010101" pitchFamily="2" charset="-122"/>
                <a:cs typeface="宋体" panose="02010600030101010101" pitchFamily="2" charset="-122"/>
              </a:rPr>
              <a:t>《假如我是真</a:t>
            </a:r>
            <a:r>
              <a:rPr sz="2400" b="1" spc="-10" dirty="0">
                <a:solidFill>
                  <a:srgbClr val="C00000"/>
                </a:solidFill>
                <a:latin typeface="宋体" panose="02010600030101010101" pitchFamily="2" charset="-122"/>
                <a:cs typeface="宋体" panose="02010600030101010101" pitchFamily="2" charset="-122"/>
              </a:rPr>
              <a:t>的》</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Arial" panose="020B0604020202020204"/>
                <a:cs typeface="Arial" panose="020B0604020202020204"/>
              </a:rPr>
              <a:t>B:</a:t>
            </a:r>
            <a:r>
              <a:rPr sz="2400" i="1" spc="-5" dirty="0">
                <a:latin typeface="宋体" panose="02010600030101010101" pitchFamily="2" charset="-122"/>
                <a:cs typeface="宋体" panose="02010600030101010101" pitchFamily="2" charset="-122"/>
              </a:rPr>
              <a:t>《魔方</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a:t>
            </a:r>
            <a:r>
              <a:rPr sz="2400" dirty="0">
                <a:latin typeface="Arial" panose="020B0604020202020204"/>
                <a:cs typeface="Arial" panose="020B0604020202020204"/>
              </a:rPr>
              <a:t>WM(</a:t>
            </a:r>
            <a:r>
              <a:rPr sz="2400" i="1" dirty="0">
                <a:latin typeface="宋体" panose="02010600030101010101" pitchFamily="2" charset="-122"/>
                <a:cs typeface="宋体" panose="02010600030101010101" pitchFamily="2" charset="-122"/>
              </a:rPr>
              <a:t>我们</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《一个死者对生者的访</a:t>
            </a:r>
            <a:r>
              <a:rPr sz="2400" i="1" spc="5" dirty="0">
                <a:latin typeface="宋体" panose="02010600030101010101" pitchFamily="2" charset="-122"/>
                <a:cs typeface="宋体" panose="02010600030101010101" pitchFamily="2" charset="-122"/>
              </a:rPr>
              <a:t>问</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5421" y="2090420"/>
            <a:ext cx="5936615" cy="3650615"/>
          </a:xfrm>
          <a:prstGeom prst="rect">
            <a:avLst/>
          </a:prstGeom>
        </p:spPr>
        <p:txBody>
          <a:bodyPr vert="horz" wrap="square" lIns="0" tIns="12700" rIns="0" bIns="0" rtlCol="0">
            <a:spAutoFit/>
          </a:bodyPr>
          <a:lstStyle/>
          <a:p>
            <a:pPr marL="12700">
              <a:lnSpc>
                <a:spcPct val="100000"/>
              </a:lnSpc>
              <a:spcBef>
                <a:spcPts val="100"/>
              </a:spcBef>
            </a:pPr>
            <a:r>
              <a:rPr sz="3600" spc="-15" baseline="-2000" dirty="0">
                <a:latin typeface="Arial" panose="020B0604020202020204"/>
                <a:cs typeface="Arial" panose="020B0604020202020204"/>
              </a:rPr>
              <a:t>70</a:t>
            </a:r>
            <a:r>
              <a:rPr sz="2400" i="1" dirty="0">
                <a:latin typeface="宋体" panose="02010600030101010101" pitchFamily="2" charset="-122"/>
                <a:cs typeface="宋体" panose="02010600030101010101" pitchFamily="2" charset="-122"/>
              </a:rPr>
              <a:t>年代末期“社会问题剧”的代表作有（</a:t>
            </a:r>
            <a:r>
              <a:rPr sz="2400" i="1" spc="-60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pPr>
            <a:endParaRPr sz="2700">
              <a:latin typeface="Times New Roman" panose="02020603050405020304"/>
              <a:cs typeface="Times New Roman" panose="02020603050405020304"/>
            </a:endParaRPr>
          </a:p>
          <a:p>
            <a:pPr marL="12700">
              <a:lnSpc>
                <a:spcPct val="100000"/>
              </a:lnSpc>
              <a:spcBef>
                <a:spcPts val="2390"/>
              </a:spcBef>
            </a:pPr>
            <a:r>
              <a:rPr sz="2400" spc="-5" dirty="0">
                <a:latin typeface="Arial" panose="020B0604020202020204"/>
                <a:cs typeface="Arial" panose="020B0604020202020204"/>
              </a:rPr>
              <a:t>A:</a:t>
            </a:r>
            <a:r>
              <a:rPr sz="2400" i="1" spc="-5" dirty="0">
                <a:latin typeface="宋体" panose="02010600030101010101" pitchFamily="2" charset="-122"/>
                <a:cs typeface="宋体" panose="02010600030101010101" pitchFamily="2" charset="-122"/>
              </a:rPr>
              <a:t>《报春花</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Arial" panose="020B0604020202020204"/>
                <a:cs typeface="Arial" panose="020B0604020202020204"/>
              </a:rPr>
              <a:t>B:</a:t>
            </a:r>
            <a:r>
              <a:rPr sz="2400" spc="-10" dirty="0">
                <a:latin typeface="Arial" panose="020B0604020202020204"/>
                <a:cs typeface="Arial" panose="020B0604020202020204"/>
              </a:rPr>
              <a:t> </a:t>
            </a:r>
            <a:r>
              <a:rPr sz="2400" i="1" dirty="0">
                <a:latin typeface="宋体" panose="02010600030101010101" pitchFamily="2" charset="-122"/>
                <a:cs typeface="宋体" panose="02010600030101010101" pitchFamily="2" charset="-122"/>
              </a:rPr>
              <a:t>《一个死者对生者的访</a:t>
            </a:r>
            <a:r>
              <a:rPr sz="2400" i="1" spc="-20" dirty="0">
                <a:latin typeface="宋体" panose="02010600030101010101" pitchFamily="2" charset="-122"/>
                <a:cs typeface="宋体" panose="02010600030101010101" pitchFamily="2" charset="-122"/>
              </a:rPr>
              <a:t>问</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4391025">
              <a:lnSpc>
                <a:spcPts val="4320"/>
              </a:lnSpc>
              <a:spcBef>
                <a:spcPts val="385"/>
              </a:spcBef>
            </a:pPr>
            <a:r>
              <a:rPr sz="2400" spc="-5" dirty="0">
                <a:latin typeface="Arial" panose="020B0604020202020204"/>
                <a:cs typeface="Arial" panose="020B0604020202020204"/>
              </a:rPr>
              <a:t>C</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《我们》  </a:t>
            </a:r>
            <a:r>
              <a:rPr sz="2400" spc="-5" dirty="0">
                <a:latin typeface="Arial" panose="020B0604020202020204"/>
                <a:cs typeface="Arial" panose="020B0604020202020204"/>
              </a:rPr>
              <a:t>D</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《曙光》</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spc="-5" dirty="0">
                <a:latin typeface="Arial" panose="020B0604020202020204"/>
                <a:cs typeface="Arial" panose="020B0604020202020204"/>
              </a:rPr>
              <a:t>E:</a:t>
            </a:r>
            <a:r>
              <a:rPr sz="2400" i="1" dirty="0">
                <a:latin typeface="宋体" panose="02010600030101010101" pitchFamily="2" charset="-122"/>
                <a:cs typeface="宋体" panose="02010600030101010101" pitchFamily="2" charset="-122"/>
              </a:rPr>
              <a:t>《假如我是真的》</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9516109" y="6368416"/>
            <a:ext cx="453390" cy="327660"/>
          </a:xfrm>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sz="1800" dirty="0">
                <a:latin typeface="微软雅黑" panose="020B0503020204020204" charset="-122"/>
                <a:cs typeface="微软雅黑" panose="020B0503020204020204" charset="-122"/>
              </a:rPr>
            </a:fld>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655421" y="2090420"/>
            <a:ext cx="5936615" cy="3650615"/>
          </a:xfrm>
          <a:prstGeom prst="rect">
            <a:avLst/>
          </a:prstGeom>
        </p:spPr>
        <p:txBody>
          <a:bodyPr vert="horz" wrap="square" lIns="0" tIns="12700" rIns="0" bIns="0" rtlCol="0">
            <a:spAutoFit/>
          </a:bodyPr>
          <a:lstStyle/>
          <a:p>
            <a:pPr marL="12700">
              <a:lnSpc>
                <a:spcPct val="100000"/>
              </a:lnSpc>
              <a:spcBef>
                <a:spcPts val="100"/>
              </a:spcBef>
            </a:pPr>
            <a:r>
              <a:rPr sz="3600" spc="-15" baseline="-2000" dirty="0">
                <a:latin typeface="Arial" panose="020B0604020202020204"/>
                <a:cs typeface="Arial" panose="020B0604020202020204"/>
              </a:rPr>
              <a:t>70</a:t>
            </a:r>
            <a:r>
              <a:rPr sz="2400" i="1" dirty="0">
                <a:latin typeface="宋体" panose="02010600030101010101" pitchFamily="2" charset="-122"/>
                <a:cs typeface="宋体" panose="02010600030101010101" pitchFamily="2" charset="-122"/>
              </a:rPr>
              <a:t>年代末期“社会问题剧”的代表作有（</a:t>
            </a:r>
            <a:r>
              <a:rPr sz="2400" i="1" spc="-60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pPr>
            <a:endParaRPr sz="2700">
              <a:latin typeface="Times New Roman" panose="02020603050405020304"/>
              <a:cs typeface="Times New Roman" panose="02020603050405020304"/>
            </a:endParaRPr>
          </a:p>
          <a:p>
            <a:pPr marL="12700">
              <a:lnSpc>
                <a:spcPct val="100000"/>
              </a:lnSpc>
              <a:spcBef>
                <a:spcPts val="2390"/>
              </a:spcBef>
            </a:pPr>
            <a:r>
              <a:rPr sz="2400" b="1" spc="-5" dirty="0">
                <a:solidFill>
                  <a:srgbClr val="C00000"/>
                </a:solidFill>
                <a:latin typeface="Arial" panose="020B0604020202020204"/>
                <a:cs typeface="Arial" panose="020B0604020202020204"/>
              </a:rPr>
              <a:t>A:</a:t>
            </a:r>
            <a:r>
              <a:rPr sz="2400" b="1" spc="-5" dirty="0">
                <a:solidFill>
                  <a:srgbClr val="C00000"/>
                </a:solidFill>
                <a:latin typeface="宋体" panose="02010600030101010101" pitchFamily="2" charset="-122"/>
                <a:cs typeface="宋体" panose="02010600030101010101" pitchFamily="2" charset="-122"/>
              </a:rPr>
              <a:t>《</a:t>
            </a:r>
            <a:r>
              <a:rPr sz="2400" b="1" dirty="0">
                <a:solidFill>
                  <a:srgbClr val="C00000"/>
                </a:solidFill>
                <a:latin typeface="宋体" panose="02010600030101010101" pitchFamily="2" charset="-122"/>
                <a:cs typeface="宋体" panose="02010600030101010101" pitchFamily="2" charset="-122"/>
              </a:rPr>
              <a:t>报春</a:t>
            </a:r>
            <a:r>
              <a:rPr sz="2400" b="1" spc="-5" dirty="0">
                <a:solidFill>
                  <a:srgbClr val="C00000"/>
                </a:solidFill>
                <a:latin typeface="宋体" panose="02010600030101010101" pitchFamily="2" charset="-122"/>
                <a:cs typeface="宋体" panose="02010600030101010101" pitchFamily="2" charset="-122"/>
              </a:rPr>
              <a:t>花</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Arial" panose="020B0604020202020204"/>
                <a:cs typeface="Arial" panose="020B0604020202020204"/>
              </a:rPr>
              <a:t>B:</a:t>
            </a:r>
            <a:r>
              <a:rPr sz="2400" spc="-10" dirty="0">
                <a:latin typeface="Arial" panose="020B0604020202020204"/>
                <a:cs typeface="Arial" panose="020B0604020202020204"/>
              </a:rPr>
              <a:t> </a:t>
            </a:r>
            <a:r>
              <a:rPr sz="2400" i="1" dirty="0">
                <a:latin typeface="宋体" panose="02010600030101010101" pitchFamily="2" charset="-122"/>
                <a:cs typeface="宋体" panose="02010600030101010101" pitchFamily="2" charset="-122"/>
              </a:rPr>
              <a:t>《一个死者对生者的访</a:t>
            </a:r>
            <a:r>
              <a:rPr sz="2400" i="1" spc="-20" dirty="0">
                <a:latin typeface="宋体" panose="02010600030101010101" pitchFamily="2" charset="-122"/>
                <a:cs typeface="宋体" panose="02010600030101010101" pitchFamily="2" charset="-122"/>
              </a:rPr>
              <a:t>问</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4391025">
              <a:lnSpc>
                <a:spcPts val="4320"/>
              </a:lnSpc>
              <a:spcBef>
                <a:spcPts val="385"/>
              </a:spcBef>
            </a:pPr>
            <a:r>
              <a:rPr sz="2400" spc="-5" dirty="0">
                <a:latin typeface="Arial" panose="020B0604020202020204"/>
                <a:cs typeface="Arial" panose="020B0604020202020204"/>
              </a:rPr>
              <a:t>C</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《我们》  </a:t>
            </a:r>
            <a:r>
              <a:rPr sz="2400" spc="-5" dirty="0">
                <a:latin typeface="Arial" panose="020B0604020202020204"/>
                <a:cs typeface="Arial" panose="020B0604020202020204"/>
              </a:rPr>
              <a:t>D</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《曙光》</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b="1" spc="-5" dirty="0">
                <a:solidFill>
                  <a:srgbClr val="C00000"/>
                </a:solidFill>
                <a:latin typeface="Arial" panose="020B0604020202020204"/>
                <a:cs typeface="Arial" panose="020B0604020202020204"/>
              </a:rPr>
              <a:t>E:</a:t>
            </a:r>
            <a:r>
              <a:rPr sz="2400" b="1" dirty="0">
                <a:solidFill>
                  <a:srgbClr val="C00000"/>
                </a:solidFill>
                <a:latin typeface="宋体" panose="02010600030101010101" pitchFamily="2" charset="-122"/>
                <a:cs typeface="宋体" panose="02010600030101010101" pitchFamily="2" charset="-122"/>
              </a:rPr>
              <a:t>《假如我是真</a:t>
            </a:r>
            <a:r>
              <a:rPr sz="2400" b="1" spc="-10" dirty="0">
                <a:solidFill>
                  <a:srgbClr val="C00000"/>
                </a:solidFill>
                <a:latin typeface="宋体" panose="02010600030101010101" pitchFamily="2" charset="-122"/>
                <a:cs typeface="宋体" panose="02010600030101010101" pitchFamily="2" charset="-122"/>
              </a:rPr>
              <a:t>的》</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125200" y="393191"/>
            <a:ext cx="815340" cy="283845"/>
          </a:xfrm>
          <a:custGeom>
            <a:avLst/>
            <a:gdLst/>
            <a:ahLst/>
            <a:cxnLst/>
            <a:rect l="l" t="t" r="r" b="b"/>
            <a:pathLst>
              <a:path w="815340" h="283845">
                <a:moveTo>
                  <a:pt x="0" y="283463"/>
                </a:moveTo>
                <a:lnTo>
                  <a:pt x="815340" y="283463"/>
                </a:lnTo>
                <a:lnTo>
                  <a:pt x="815340" y="0"/>
                </a:lnTo>
                <a:lnTo>
                  <a:pt x="0" y="0"/>
                </a:lnTo>
                <a:lnTo>
                  <a:pt x="0" y="283463"/>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642619" y="501218"/>
            <a:ext cx="2586355" cy="483234"/>
          </a:xfrm>
          <a:prstGeom prst="rect">
            <a:avLst/>
          </a:prstGeom>
        </p:spPr>
        <p:txBody>
          <a:bodyPr vert="horz" wrap="square" lIns="0" tIns="12700" rIns="0" bIns="0" rtlCol="0">
            <a:spAutoFit/>
          </a:bodyPr>
          <a:lstStyle/>
          <a:p>
            <a:pPr marL="12700">
              <a:lnSpc>
                <a:spcPct val="100000"/>
              </a:lnSpc>
              <a:spcBef>
                <a:spcPts val="100"/>
              </a:spcBef>
            </a:pPr>
            <a:r>
              <a:rPr sz="3000" spc="-5" dirty="0"/>
              <a:t>5.5.2</a:t>
            </a:r>
            <a:r>
              <a:rPr sz="3000" spc="-65" dirty="0"/>
              <a:t> </a:t>
            </a:r>
            <a:r>
              <a:rPr sz="3000" spc="-5" dirty="0"/>
              <a:t>主要作家</a:t>
            </a:r>
            <a:endParaRPr sz="3000"/>
          </a:p>
        </p:txBody>
      </p:sp>
      <p:sp>
        <p:nvSpPr>
          <p:cNvPr id="7" name="object 7"/>
          <p:cNvSpPr txBox="1"/>
          <p:nvPr/>
        </p:nvSpPr>
        <p:spPr>
          <a:xfrm>
            <a:off x="78739" y="1189101"/>
            <a:ext cx="11895455" cy="1993900"/>
          </a:xfrm>
          <a:prstGeom prst="rect">
            <a:avLst/>
          </a:prstGeom>
        </p:spPr>
        <p:txBody>
          <a:bodyPr vert="horz" wrap="square" lIns="0" tIns="13335" rIns="0" bIns="0" rtlCol="0">
            <a:spAutoFit/>
          </a:bodyPr>
          <a:lstStyle/>
          <a:p>
            <a:pPr marL="12700">
              <a:lnSpc>
                <a:spcPct val="100000"/>
              </a:lnSpc>
              <a:spcBef>
                <a:spcPts val="105"/>
              </a:spcBef>
            </a:pPr>
            <a:r>
              <a:rPr sz="2300" b="1" dirty="0">
                <a:latin typeface="微软雅黑" panose="020B0503020204020204" charset="-122"/>
                <a:ea typeface="微软雅黑" panose="020B0503020204020204" charset="-122"/>
                <a:cs typeface="微软雅黑" panose="020B0503020204020204" charset="-122"/>
              </a:rPr>
              <a:t>（一）沙叶新</a:t>
            </a:r>
            <a:endParaRPr sz="2300" b="1">
              <a:latin typeface="微软雅黑" panose="020B0503020204020204" charset="-122"/>
              <a:ea typeface="微软雅黑" panose="020B0503020204020204" charset="-122"/>
              <a:cs typeface="微软雅黑" panose="020B0503020204020204" charset="-122"/>
            </a:endParaRPr>
          </a:p>
          <a:p>
            <a:pPr marL="12700" marR="5080">
              <a:lnSpc>
                <a:spcPct val="140000"/>
              </a:lnSpc>
              <a:spcBef>
                <a:spcPts val="545"/>
              </a:spcBef>
            </a:pPr>
            <a:r>
              <a:rPr sz="2300" b="1" spc="-5" dirty="0">
                <a:latin typeface="微软雅黑" panose="020B0503020204020204" charset="-122"/>
                <a:ea typeface="微软雅黑" panose="020B0503020204020204" charset="-122"/>
                <a:cs typeface="微软雅黑" panose="020B0503020204020204" charset="-122"/>
              </a:rPr>
              <a:t>1</a:t>
            </a:r>
            <a:r>
              <a:rPr sz="2300" b="1" dirty="0">
                <a:latin typeface="微软雅黑" panose="020B0503020204020204" charset="-122"/>
                <a:ea typeface="微软雅黑" panose="020B0503020204020204" charset="-122"/>
                <a:cs typeface="微软雅黑" panose="020B0503020204020204" charset="-122"/>
              </a:rPr>
              <a:t>、主要剧目：《陈毅</a:t>
            </a:r>
            <a:r>
              <a:rPr sz="2300" b="1" spc="-15" dirty="0">
                <a:latin typeface="微软雅黑" panose="020B0503020204020204" charset="-122"/>
                <a:ea typeface="微软雅黑" panose="020B0503020204020204" charset="-122"/>
                <a:cs typeface="微软雅黑" panose="020B0503020204020204" charset="-122"/>
              </a:rPr>
              <a:t>市</a:t>
            </a:r>
            <a:r>
              <a:rPr sz="2300" b="1" dirty="0">
                <a:latin typeface="微软雅黑" panose="020B0503020204020204" charset="-122"/>
                <a:ea typeface="微软雅黑" panose="020B0503020204020204" charset="-122"/>
                <a:cs typeface="微软雅黑" panose="020B0503020204020204" charset="-122"/>
              </a:rPr>
              <a:t>长》</a:t>
            </a:r>
            <a:r>
              <a:rPr sz="2300" b="1" spc="-1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《假</a:t>
            </a:r>
            <a:r>
              <a:rPr sz="2300" b="1" spc="-15" dirty="0">
                <a:latin typeface="微软雅黑" panose="020B0503020204020204" charset="-122"/>
                <a:ea typeface="微软雅黑" panose="020B0503020204020204" charset="-122"/>
                <a:cs typeface="微软雅黑" panose="020B0503020204020204" charset="-122"/>
              </a:rPr>
              <a:t>如</a:t>
            </a:r>
            <a:r>
              <a:rPr sz="2300" b="1" dirty="0">
                <a:latin typeface="微软雅黑" panose="020B0503020204020204" charset="-122"/>
                <a:ea typeface="微软雅黑" panose="020B0503020204020204" charset="-122"/>
                <a:cs typeface="微软雅黑" panose="020B0503020204020204" charset="-122"/>
              </a:rPr>
              <a:t>我是</a:t>
            </a:r>
            <a:r>
              <a:rPr sz="2300" b="1" spc="-15" dirty="0">
                <a:latin typeface="微软雅黑" panose="020B0503020204020204" charset="-122"/>
                <a:ea typeface="微软雅黑" panose="020B0503020204020204" charset="-122"/>
                <a:cs typeface="微软雅黑" panose="020B0503020204020204" charset="-122"/>
              </a:rPr>
              <a:t>真</a:t>
            </a:r>
            <a:r>
              <a:rPr sz="2300" b="1" dirty="0">
                <a:latin typeface="微软雅黑" panose="020B0503020204020204" charset="-122"/>
                <a:ea typeface="微软雅黑" panose="020B0503020204020204" charset="-122"/>
                <a:cs typeface="微软雅黑" panose="020B0503020204020204" charset="-122"/>
              </a:rPr>
              <a:t>的》</a:t>
            </a:r>
            <a:r>
              <a:rPr sz="2300" b="1" spc="-1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又名</a:t>
            </a:r>
            <a:r>
              <a:rPr sz="2300" b="1" spc="-1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骗子</a:t>
            </a:r>
            <a:r>
              <a:rPr sz="2300" b="1" spc="-1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a:t>
            </a:r>
            <a:r>
              <a:rPr sz="2300" b="1" spc="-1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马克</a:t>
            </a:r>
            <a:r>
              <a:rPr sz="2300" b="1" spc="-15" dirty="0">
                <a:latin typeface="微软雅黑" panose="020B0503020204020204" charset="-122"/>
                <a:ea typeface="微软雅黑" panose="020B0503020204020204" charset="-122"/>
                <a:cs typeface="微软雅黑" panose="020B0503020204020204" charset="-122"/>
              </a:rPr>
              <a:t>思</a:t>
            </a:r>
            <a:r>
              <a:rPr sz="2300" b="1" dirty="0">
                <a:latin typeface="微软雅黑" panose="020B0503020204020204" charset="-122"/>
                <a:ea typeface="微软雅黑" panose="020B0503020204020204" charset="-122"/>
                <a:cs typeface="微软雅黑" panose="020B0503020204020204" charset="-122"/>
              </a:rPr>
              <a:t>秘史</a:t>
            </a:r>
            <a:r>
              <a:rPr sz="2300" b="1" spc="-1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、《寻 找男子汉》、《耶稣</a:t>
            </a:r>
            <a:r>
              <a:rPr sz="2300" b="1" spc="-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孔</a:t>
            </a:r>
            <a:r>
              <a:rPr sz="2300" b="1" spc="-15" dirty="0">
                <a:latin typeface="微软雅黑" panose="020B0503020204020204" charset="-122"/>
                <a:ea typeface="微软雅黑" panose="020B0503020204020204" charset="-122"/>
                <a:cs typeface="微软雅黑" panose="020B0503020204020204" charset="-122"/>
              </a:rPr>
              <a:t>子</a:t>
            </a:r>
            <a:r>
              <a:rPr sz="2300" b="1" spc="-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披</a:t>
            </a:r>
            <a:r>
              <a:rPr sz="2300" b="1" spc="-15" dirty="0">
                <a:latin typeface="微软雅黑" panose="020B0503020204020204" charset="-122"/>
                <a:ea typeface="微软雅黑" panose="020B0503020204020204" charset="-122"/>
                <a:cs typeface="微软雅黑" panose="020B0503020204020204" charset="-122"/>
              </a:rPr>
              <a:t>头</a:t>
            </a:r>
            <a:r>
              <a:rPr sz="2300" b="1" dirty="0">
                <a:latin typeface="微软雅黑" panose="020B0503020204020204" charset="-122"/>
                <a:ea typeface="微软雅黑" panose="020B0503020204020204" charset="-122"/>
                <a:cs typeface="微软雅黑" panose="020B0503020204020204" charset="-122"/>
              </a:rPr>
              <a:t>士列</a:t>
            </a:r>
            <a:r>
              <a:rPr sz="2300" b="1" spc="-10" dirty="0">
                <a:latin typeface="微软雅黑" panose="020B0503020204020204" charset="-122"/>
                <a:ea typeface="微软雅黑" panose="020B0503020204020204" charset="-122"/>
                <a:cs typeface="微软雅黑" panose="020B0503020204020204" charset="-122"/>
              </a:rPr>
              <a:t>侬</a:t>
            </a:r>
            <a:r>
              <a:rPr sz="2300" b="1" dirty="0">
                <a:latin typeface="微软雅黑" panose="020B0503020204020204" charset="-122"/>
                <a:ea typeface="微软雅黑" panose="020B0503020204020204" charset="-122"/>
                <a:cs typeface="微软雅黑" panose="020B0503020204020204" charset="-122"/>
              </a:rPr>
              <a:t>》、</a:t>
            </a:r>
            <a:r>
              <a:rPr sz="2300" b="1" spc="-1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白雪</a:t>
            </a:r>
            <a:r>
              <a:rPr sz="2300" b="1" spc="-5" dirty="0">
                <a:latin typeface="微软雅黑" panose="020B0503020204020204" charset="-122"/>
                <a:ea typeface="微软雅黑" panose="020B0503020204020204" charset="-122"/>
                <a:cs typeface="微软雅黑" panose="020B0503020204020204" charset="-122"/>
              </a:rPr>
              <a:t>·</a:t>
            </a:r>
            <a:r>
              <a:rPr sz="2300" b="1" spc="-15" dirty="0">
                <a:latin typeface="微软雅黑" panose="020B0503020204020204" charset="-122"/>
                <a:ea typeface="微软雅黑" panose="020B0503020204020204" charset="-122"/>
                <a:cs typeface="微软雅黑" panose="020B0503020204020204" charset="-122"/>
              </a:rPr>
              <a:t>太</a:t>
            </a:r>
            <a:r>
              <a:rPr sz="2300" b="1" dirty="0">
                <a:latin typeface="微软雅黑" panose="020B0503020204020204" charset="-122"/>
                <a:ea typeface="微软雅黑" panose="020B0503020204020204" charset="-122"/>
                <a:cs typeface="微软雅黑" panose="020B0503020204020204" charset="-122"/>
              </a:rPr>
              <a:t>阳</a:t>
            </a:r>
            <a:r>
              <a:rPr sz="2300" b="1" spc="-5" dirty="0">
                <a:latin typeface="微软雅黑" panose="020B0503020204020204" charset="-122"/>
                <a:ea typeface="微软雅黑" panose="020B0503020204020204" charset="-122"/>
                <a:cs typeface="微软雅黑" panose="020B0503020204020204" charset="-122"/>
              </a:rPr>
              <a:t>·</a:t>
            </a:r>
            <a:r>
              <a:rPr sz="2300" b="1" spc="-15" dirty="0">
                <a:latin typeface="微软雅黑" panose="020B0503020204020204" charset="-122"/>
                <a:ea typeface="微软雅黑" panose="020B0503020204020204" charset="-122"/>
                <a:cs typeface="微软雅黑" panose="020B0503020204020204" charset="-122"/>
              </a:rPr>
              <a:t>人》</a:t>
            </a:r>
            <a:endParaRPr sz="23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660"/>
              </a:spcBef>
            </a:pPr>
            <a:r>
              <a:rPr sz="2300" b="1" spc="-5" dirty="0">
                <a:latin typeface="微软雅黑" panose="020B0503020204020204" charset="-122"/>
                <a:ea typeface="微软雅黑" panose="020B0503020204020204" charset="-122"/>
                <a:cs typeface="微软雅黑" panose="020B0503020204020204" charset="-122"/>
              </a:rPr>
              <a:t>2</a:t>
            </a:r>
            <a:r>
              <a:rPr sz="2300" b="1" dirty="0">
                <a:latin typeface="微软雅黑" panose="020B0503020204020204" charset="-122"/>
                <a:ea typeface="微软雅黑" panose="020B0503020204020204" charset="-122"/>
                <a:cs typeface="微软雅黑" panose="020B0503020204020204" charset="-122"/>
              </a:rPr>
              <a:t>、风格：敢于直面生</a:t>
            </a:r>
            <a:r>
              <a:rPr sz="2300" b="1" spc="-15" dirty="0">
                <a:latin typeface="微软雅黑" panose="020B0503020204020204" charset="-122"/>
                <a:ea typeface="微软雅黑" panose="020B0503020204020204" charset="-122"/>
                <a:cs typeface="微软雅黑" panose="020B0503020204020204" charset="-122"/>
              </a:rPr>
              <a:t>命</a:t>
            </a:r>
            <a:r>
              <a:rPr sz="2300" b="1" dirty="0">
                <a:latin typeface="微软雅黑" panose="020B0503020204020204" charset="-122"/>
                <a:ea typeface="微软雅黑" panose="020B0503020204020204" charset="-122"/>
                <a:cs typeface="微软雅黑" panose="020B0503020204020204" charset="-122"/>
              </a:rPr>
              <a:t>真实</a:t>
            </a:r>
            <a:r>
              <a:rPr sz="2300" b="1" spc="-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寄</a:t>
            </a:r>
            <a:r>
              <a:rPr sz="2300" b="1" spc="-15" dirty="0">
                <a:latin typeface="微软雅黑" panose="020B0503020204020204" charset="-122"/>
                <a:ea typeface="微软雅黑" panose="020B0503020204020204" charset="-122"/>
                <a:cs typeface="微软雅黑" panose="020B0503020204020204" charset="-122"/>
              </a:rPr>
              <a:t>深</a:t>
            </a:r>
            <a:r>
              <a:rPr sz="2300" b="1" dirty="0">
                <a:latin typeface="微软雅黑" panose="020B0503020204020204" charset="-122"/>
                <a:ea typeface="微软雅黑" panose="020B0503020204020204" charset="-122"/>
                <a:cs typeface="微软雅黑" panose="020B0503020204020204" charset="-122"/>
              </a:rPr>
              <a:t>情于</a:t>
            </a:r>
            <a:r>
              <a:rPr sz="2300" b="1" spc="-15" dirty="0">
                <a:latin typeface="微软雅黑" panose="020B0503020204020204" charset="-122"/>
                <a:ea typeface="微软雅黑" panose="020B0503020204020204" charset="-122"/>
                <a:cs typeface="微软雅黑" panose="020B0503020204020204" charset="-122"/>
              </a:rPr>
              <a:t>现</a:t>
            </a:r>
            <a:r>
              <a:rPr sz="2300" b="1" spc="-5" dirty="0">
                <a:latin typeface="微软雅黑" panose="020B0503020204020204" charset="-122"/>
                <a:ea typeface="微软雅黑" panose="020B0503020204020204" charset="-122"/>
                <a:cs typeface="微软雅黑" panose="020B0503020204020204" charset="-122"/>
              </a:rPr>
              <a:t>实</a:t>
            </a:r>
            <a:r>
              <a:rPr sz="2300" b="1" dirty="0">
                <a:latin typeface="微软雅黑" panose="020B0503020204020204" charset="-122"/>
                <a:ea typeface="微软雅黑" panose="020B0503020204020204" charset="-122"/>
                <a:cs typeface="微软雅黑" panose="020B0503020204020204" charset="-122"/>
              </a:rPr>
              <a:t>”</a:t>
            </a:r>
            <a:endParaRPr sz="2300" b="1">
              <a:latin typeface="微软雅黑" panose="020B0503020204020204" charset="-122"/>
              <a:ea typeface="微软雅黑" panose="020B0503020204020204" charset="-122"/>
              <a:cs typeface="微软雅黑" panose="020B0503020204020204" charset="-122"/>
            </a:endParaRPr>
          </a:p>
        </p:txBody>
      </p:sp>
      <p:sp>
        <p:nvSpPr>
          <p:cNvPr id="8" name="object 8"/>
          <p:cNvSpPr txBox="1"/>
          <p:nvPr/>
        </p:nvSpPr>
        <p:spPr>
          <a:xfrm>
            <a:off x="78739" y="3362401"/>
            <a:ext cx="1960880" cy="377190"/>
          </a:xfrm>
          <a:prstGeom prst="rect">
            <a:avLst/>
          </a:prstGeom>
        </p:spPr>
        <p:txBody>
          <a:bodyPr vert="horz" wrap="square" lIns="0" tIns="13335" rIns="0" bIns="0" rtlCol="0">
            <a:spAutoFit/>
          </a:bodyPr>
          <a:lstStyle/>
          <a:p>
            <a:pPr marL="12700">
              <a:lnSpc>
                <a:spcPct val="100000"/>
              </a:lnSpc>
              <a:spcBef>
                <a:spcPts val="105"/>
              </a:spcBef>
            </a:pPr>
            <a:r>
              <a:rPr sz="2300" b="1" spc="-10" dirty="0">
                <a:latin typeface="微软雅黑" panose="020B0503020204020204" charset="-122"/>
                <a:cs typeface="微软雅黑" panose="020B0503020204020204" charset="-122"/>
              </a:rPr>
              <a:t>3</a:t>
            </a:r>
            <a:r>
              <a:rPr sz="2300" b="1" dirty="0">
                <a:latin typeface="微软雅黑" panose="020B0503020204020204" charset="-122"/>
                <a:cs typeface="微软雅黑" panose="020B0503020204020204" charset="-122"/>
              </a:rPr>
              <a:t>、主题思想：</a:t>
            </a:r>
            <a:endParaRPr sz="2300">
              <a:latin typeface="微软雅黑" panose="020B0503020204020204" charset="-122"/>
              <a:cs typeface="微软雅黑" panose="020B0503020204020204" charset="-122"/>
            </a:endParaRPr>
          </a:p>
        </p:txBody>
      </p:sp>
      <p:sp>
        <p:nvSpPr>
          <p:cNvPr id="9" name="object 9"/>
          <p:cNvSpPr txBox="1"/>
          <p:nvPr/>
        </p:nvSpPr>
        <p:spPr>
          <a:xfrm>
            <a:off x="78739" y="3923791"/>
            <a:ext cx="11938635" cy="2480310"/>
          </a:xfrm>
          <a:prstGeom prst="rect">
            <a:avLst/>
          </a:prstGeom>
        </p:spPr>
        <p:txBody>
          <a:bodyPr vert="horz" wrap="square" lIns="0" tIns="12700" rIns="0" bIns="0" rtlCol="0">
            <a:spAutoFit/>
          </a:bodyPr>
          <a:lstStyle/>
          <a:p>
            <a:pPr marL="770255" indent="-758190">
              <a:lnSpc>
                <a:spcPct val="100000"/>
              </a:lnSpc>
              <a:spcBef>
                <a:spcPts val="100"/>
              </a:spcBef>
              <a:buClr>
                <a:srgbClr val="000000"/>
              </a:buClr>
              <a:buSzPct val="96000"/>
              <a:buFont typeface="΢"/>
              <a:buAutoNum type="arabicPlain"/>
              <a:tabLst>
                <a:tab pos="770890" algn="l"/>
              </a:tabLst>
            </a:pPr>
            <a:r>
              <a:rPr sz="2300" b="1" dirty="0">
                <a:solidFill>
                  <a:srgbClr val="C00000"/>
                </a:solidFill>
                <a:latin typeface="微软雅黑" panose="020B0503020204020204" charset="-122"/>
                <a:cs typeface="微软雅黑" panose="020B0503020204020204" charset="-122"/>
              </a:rPr>
              <a:t>《陈毅市长》</a:t>
            </a:r>
            <a:r>
              <a:rPr sz="2300" dirty="0">
                <a:latin typeface="微软雅黑" panose="020B0503020204020204" charset="-122"/>
                <a:cs typeface="微软雅黑" panose="020B0503020204020204" charset="-122"/>
              </a:rPr>
              <a:t>——“</a:t>
            </a:r>
            <a:r>
              <a:rPr sz="2300" b="1" dirty="0">
                <a:solidFill>
                  <a:srgbClr val="C00000"/>
                </a:solidFill>
                <a:latin typeface="微软雅黑" panose="020B0503020204020204" charset="-122"/>
                <a:cs typeface="微软雅黑" panose="020B0503020204020204" charset="-122"/>
              </a:rPr>
              <a:t>冰</a:t>
            </a:r>
            <a:r>
              <a:rPr sz="2300" b="1" spc="-10" dirty="0">
                <a:solidFill>
                  <a:srgbClr val="C00000"/>
                </a:solidFill>
                <a:latin typeface="微软雅黑" panose="020B0503020204020204" charset="-122"/>
                <a:cs typeface="微软雅黑" panose="020B0503020204020204" charset="-122"/>
              </a:rPr>
              <a:t>糖</a:t>
            </a:r>
            <a:r>
              <a:rPr sz="2300" b="1" dirty="0">
                <a:solidFill>
                  <a:srgbClr val="C00000"/>
                </a:solidFill>
                <a:latin typeface="微软雅黑" panose="020B0503020204020204" charset="-122"/>
                <a:cs typeface="微软雅黑" panose="020B0503020204020204" charset="-122"/>
              </a:rPr>
              <a:t>葫芦</a:t>
            </a:r>
            <a:r>
              <a:rPr sz="2300" b="1" spc="-15" dirty="0">
                <a:solidFill>
                  <a:srgbClr val="C00000"/>
                </a:solidFill>
                <a:latin typeface="微软雅黑" panose="020B0503020204020204" charset="-122"/>
                <a:cs typeface="微软雅黑" panose="020B0503020204020204" charset="-122"/>
              </a:rPr>
              <a:t>式</a:t>
            </a:r>
            <a:r>
              <a:rPr sz="2300" b="1" dirty="0">
                <a:solidFill>
                  <a:srgbClr val="C00000"/>
                </a:solidFill>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a:t>
            </a:r>
            <a:r>
              <a:rPr sz="2300" spc="-15" dirty="0">
                <a:latin typeface="微软雅黑" panose="020B0503020204020204" charset="-122"/>
                <a:cs typeface="微软雅黑" panose="020B0503020204020204" charset="-122"/>
              </a:rPr>
              <a:t>截</a:t>
            </a:r>
            <a:r>
              <a:rPr sz="2300" dirty="0">
                <a:latin typeface="微软雅黑" panose="020B0503020204020204" charset="-122"/>
                <a:cs typeface="微软雅黑" panose="020B0503020204020204" charset="-122"/>
              </a:rPr>
              <a:t>取十</a:t>
            </a:r>
            <a:r>
              <a:rPr sz="2300" spc="-15" dirty="0">
                <a:latin typeface="微软雅黑" panose="020B0503020204020204" charset="-122"/>
                <a:cs typeface="微软雅黑" panose="020B0503020204020204" charset="-122"/>
              </a:rPr>
              <a:t>个</a:t>
            </a:r>
            <a:r>
              <a:rPr sz="2300" dirty="0">
                <a:latin typeface="微软雅黑" panose="020B0503020204020204" charset="-122"/>
                <a:cs typeface="微软雅黑" panose="020B0503020204020204" charset="-122"/>
              </a:rPr>
              <a:t>生活</a:t>
            </a:r>
            <a:r>
              <a:rPr sz="2300" spc="-15" dirty="0">
                <a:latin typeface="微软雅黑" panose="020B0503020204020204" charset="-122"/>
                <a:cs typeface="微软雅黑" panose="020B0503020204020204" charset="-122"/>
              </a:rPr>
              <a:t>断</a:t>
            </a:r>
            <a:r>
              <a:rPr sz="2300" dirty="0">
                <a:latin typeface="微软雅黑" panose="020B0503020204020204" charset="-122"/>
                <a:cs typeface="微软雅黑" panose="020B0503020204020204" charset="-122"/>
              </a:rPr>
              <a:t>面，</a:t>
            </a:r>
            <a:r>
              <a:rPr sz="2300" spc="-15" dirty="0">
                <a:latin typeface="微软雅黑" panose="020B0503020204020204" charset="-122"/>
                <a:cs typeface="微软雅黑" panose="020B0503020204020204" charset="-122"/>
              </a:rPr>
              <a:t>避</a:t>
            </a:r>
            <a:r>
              <a:rPr sz="2300" dirty="0">
                <a:latin typeface="微软雅黑" panose="020B0503020204020204" charset="-122"/>
                <a:cs typeface="微软雅黑" panose="020B0503020204020204" charset="-122"/>
              </a:rPr>
              <a:t>免神</a:t>
            </a:r>
            <a:r>
              <a:rPr sz="2300" spc="-15" dirty="0">
                <a:latin typeface="微软雅黑" panose="020B0503020204020204" charset="-122"/>
                <a:cs typeface="微软雅黑" panose="020B0503020204020204" charset="-122"/>
              </a:rPr>
              <a:t>圣</a:t>
            </a:r>
            <a:r>
              <a:rPr sz="2300" dirty="0">
                <a:latin typeface="微软雅黑" panose="020B0503020204020204" charset="-122"/>
                <a:cs typeface="微软雅黑" panose="020B0503020204020204" charset="-122"/>
              </a:rPr>
              <a:t>化和</a:t>
            </a:r>
            <a:r>
              <a:rPr sz="2300" spc="-15" dirty="0">
                <a:latin typeface="微软雅黑" panose="020B0503020204020204" charset="-122"/>
                <a:cs typeface="微软雅黑" panose="020B0503020204020204" charset="-122"/>
              </a:rPr>
              <a:t>人</a:t>
            </a:r>
            <a:r>
              <a:rPr sz="2300" dirty="0">
                <a:latin typeface="微软雅黑" panose="020B0503020204020204" charset="-122"/>
                <a:cs typeface="微软雅黑" panose="020B0503020204020204" charset="-122"/>
              </a:rPr>
              <a:t>为拔</a:t>
            </a:r>
            <a:r>
              <a:rPr sz="2300" spc="-15" dirty="0">
                <a:latin typeface="微软雅黑" panose="020B0503020204020204" charset="-122"/>
                <a:cs typeface="微软雅黑" panose="020B0503020204020204" charset="-122"/>
              </a:rPr>
              <a:t>高</a:t>
            </a:r>
            <a:r>
              <a:rPr sz="2300" dirty="0">
                <a:latin typeface="微软雅黑" panose="020B0503020204020204" charset="-122"/>
                <a:cs typeface="微软雅黑" panose="020B0503020204020204" charset="-122"/>
              </a:rPr>
              <a:t>倾向</a:t>
            </a:r>
            <a:endParaRPr sz="2300">
              <a:latin typeface="微软雅黑" panose="020B0503020204020204" charset="-122"/>
              <a:cs typeface="微软雅黑" panose="020B0503020204020204" charset="-122"/>
            </a:endParaRPr>
          </a:p>
          <a:p>
            <a:pPr marL="12700" marR="5080">
              <a:lnSpc>
                <a:spcPct val="140000"/>
              </a:lnSpc>
              <a:spcBef>
                <a:spcPts val="550"/>
              </a:spcBef>
              <a:buSzPct val="96000"/>
              <a:buAutoNum type="arabicPlain"/>
              <a:tabLst>
                <a:tab pos="770890" algn="l"/>
              </a:tabLst>
            </a:pPr>
            <a:r>
              <a:rPr sz="2300" dirty="0">
                <a:latin typeface="微软雅黑" panose="020B0503020204020204" charset="-122"/>
                <a:cs typeface="微软雅黑" panose="020B0503020204020204" charset="-122"/>
              </a:rPr>
              <a:t>《寻找男子汉》</a:t>
            </a:r>
            <a:r>
              <a:rPr sz="2300" spc="-5" dirty="0">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现</a:t>
            </a:r>
            <a:r>
              <a:rPr sz="2300" spc="-10" dirty="0">
                <a:latin typeface="微软雅黑" panose="020B0503020204020204" charset="-122"/>
                <a:cs typeface="微软雅黑" panose="020B0503020204020204" charset="-122"/>
              </a:rPr>
              <a:t>代</a:t>
            </a:r>
            <a:r>
              <a:rPr sz="2300" dirty="0">
                <a:latin typeface="微软雅黑" panose="020B0503020204020204" charset="-122"/>
                <a:cs typeface="微软雅黑" panose="020B0503020204020204" charset="-122"/>
              </a:rPr>
              <a:t>女青年舒欢</a:t>
            </a:r>
            <a:r>
              <a:rPr sz="2300" spc="-10" dirty="0">
                <a:latin typeface="微软雅黑" panose="020B0503020204020204" charset="-122"/>
                <a:cs typeface="微软雅黑" panose="020B0503020204020204" charset="-122"/>
              </a:rPr>
              <a:t>寻</a:t>
            </a:r>
            <a:r>
              <a:rPr sz="2300" spc="-15" dirty="0">
                <a:latin typeface="微软雅黑" panose="020B0503020204020204" charset="-122"/>
                <a:cs typeface="微软雅黑" panose="020B0503020204020204" charset="-122"/>
              </a:rPr>
              <a:t>求</a:t>
            </a:r>
            <a:r>
              <a:rPr sz="2300" dirty="0">
                <a:latin typeface="微软雅黑" panose="020B0503020204020204" charset="-122"/>
                <a:cs typeface="微软雅黑" panose="020B0503020204020204" charset="-122"/>
              </a:rPr>
              <a:t>“</a:t>
            </a:r>
            <a:r>
              <a:rPr sz="2300" spc="-15" dirty="0">
                <a:latin typeface="微软雅黑" panose="020B0503020204020204" charset="-122"/>
                <a:cs typeface="微软雅黑" panose="020B0503020204020204" charset="-122"/>
              </a:rPr>
              <a:t>真</a:t>
            </a:r>
            <a:r>
              <a:rPr sz="2300" dirty="0">
                <a:latin typeface="微软雅黑" panose="020B0503020204020204" charset="-122"/>
                <a:cs typeface="微软雅黑" panose="020B0503020204020204" charset="-122"/>
              </a:rPr>
              <a:t>正的</a:t>
            </a:r>
            <a:r>
              <a:rPr sz="2300" spc="-15" dirty="0">
                <a:latin typeface="微软雅黑" panose="020B0503020204020204" charset="-122"/>
                <a:cs typeface="微软雅黑" panose="020B0503020204020204" charset="-122"/>
              </a:rPr>
              <a:t>男</a:t>
            </a:r>
            <a:r>
              <a:rPr sz="2300" dirty="0">
                <a:latin typeface="微软雅黑" panose="020B0503020204020204" charset="-122"/>
                <a:cs typeface="微软雅黑" panose="020B0503020204020204" charset="-122"/>
              </a:rPr>
              <a:t>子</a:t>
            </a:r>
            <a:r>
              <a:rPr sz="2300" spc="-5" dirty="0">
                <a:latin typeface="微软雅黑" panose="020B0503020204020204" charset="-122"/>
                <a:cs typeface="微软雅黑" panose="020B0503020204020204" charset="-122"/>
              </a:rPr>
              <a:t>汉”，</a:t>
            </a:r>
            <a:r>
              <a:rPr sz="2300" dirty="0">
                <a:latin typeface="微软雅黑" panose="020B0503020204020204" charset="-122"/>
                <a:cs typeface="微软雅黑" panose="020B0503020204020204" charset="-122"/>
              </a:rPr>
              <a:t>作者对民</a:t>
            </a:r>
            <a:r>
              <a:rPr sz="2300" spc="-10" dirty="0">
                <a:latin typeface="微软雅黑" panose="020B0503020204020204" charset="-122"/>
                <a:cs typeface="微软雅黑" panose="020B0503020204020204" charset="-122"/>
              </a:rPr>
              <a:t>族</a:t>
            </a:r>
            <a:r>
              <a:rPr sz="2300" dirty="0">
                <a:latin typeface="微软雅黑" panose="020B0503020204020204" charset="-122"/>
                <a:cs typeface="微软雅黑" panose="020B0503020204020204" charset="-122"/>
              </a:rPr>
              <a:t>阳刚之气的呼 唤和张扬</a:t>
            </a:r>
            <a:endParaRPr sz="2300">
              <a:latin typeface="微软雅黑" panose="020B0503020204020204" charset="-122"/>
              <a:cs typeface="微软雅黑" panose="020B0503020204020204" charset="-122"/>
            </a:endParaRPr>
          </a:p>
          <a:p>
            <a:pPr marL="770255" indent="-758190">
              <a:lnSpc>
                <a:spcPct val="100000"/>
              </a:lnSpc>
              <a:spcBef>
                <a:spcPts val="1660"/>
              </a:spcBef>
              <a:buSzPct val="96000"/>
              <a:buAutoNum type="arabicPlain"/>
              <a:tabLst>
                <a:tab pos="770890" algn="l"/>
              </a:tabLst>
            </a:pPr>
            <a:r>
              <a:rPr sz="2300" dirty="0">
                <a:latin typeface="微软雅黑" panose="020B0503020204020204" charset="-122"/>
                <a:cs typeface="微软雅黑" panose="020B0503020204020204" charset="-122"/>
              </a:rPr>
              <a:t>《耶</a:t>
            </a:r>
            <a:r>
              <a:rPr sz="2300" spc="-5" dirty="0">
                <a:latin typeface="微软雅黑" panose="020B0503020204020204" charset="-122"/>
                <a:cs typeface="微软雅黑" panose="020B0503020204020204" charset="-122"/>
              </a:rPr>
              <a:t>稣·</a:t>
            </a:r>
            <a:r>
              <a:rPr sz="2300" dirty="0">
                <a:latin typeface="微软雅黑" panose="020B0503020204020204" charset="-122"/>
                <a:cs typeface="微软雅黑" panose="020B0503020204020204" charset="-122"/>
              </a:rPr>
              <a:t>孔子</a:t>
            </a:r>
            <a:r>
              <a:rPr sz="2300" spc="-5" dirty="0">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披</a:t>
            </a:r>
            <a:r>
              <a:rPr sz="2300" spc="-15" dirty="0">
                <a:latin typeface="微软雅黑" panose="020B0503020204020204" charset="-122"/>
                <a:cs typeface="微软雅黑" panose="020B0503020204020204" charset="-122"/>
              </a:rPr>
              <a:t>头</a:t>
            </a:r>
            <a:r>
              <a:rPr sz="2300" dirty="0">
                <a:latin typeface="微软雅黑" panose="020B0503020204020204" charset="-122"/>
                <a:cs typeface="微软雅黑" panose="020B0503020204020204" charset="-122"/>
              </a:rPr>
              <a:t>士列</a:t>
            </a:r>
            <a:r>
              <a:rPr sz="2300" spc="-10" dirty="0">
                <a:latin typeface="微软雅黑" panose="020B0503020204020204" charset="-122"/>
                <a:cs typeface="微软雅黑" panose="020B0503020204020204" charset="-122"/>
              </a:rPr>
              <a:t>侬</a:t>
            </a:r>
            <a:r>
              <a:rPr sz="2300" dirty="0">
                <a:latin typeface="微软雅黑" panose="020B0503020204020204" charset="-122"/>
                <a:cs typeface="微软雅黑" panose="020B0503020204020204" charset="-122"/>
              </a:rPr>
              <a:t>》</a:t>
            </a:r>
            <a:r>
              <a:rPr sz="2300" spc="-5" dirty="0">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戏剧</a:t>
            </a:r>
            <a:r>
              <a:rPr sz="2300" spc="-15" dirty="0">
                <a:latin typeface="微软雅黑" panose="020B0503020204020204" charset="-122"/>
                <a:cs typeface="微软雅黑" panose="020B0503020204020204" charset="-122"/>
              </a:rPr>
              <a:t>化</a:t>
            </a:r>
            <a:r>
              <a:rPr sz="2300" dirty="0">
                <a:latin typeface="微软雅黑" panose="020B0503020204020204" charset="-122"/>
                <a:cs typeface="微软雅黑" panose="020B0503020204020204" charset="-122"/>
              </a:rPr>
              <a:t>的荒</a:t>
            </a:r>
            <a:r>
              <a:rPr sz="2300" spc="-15" dirty="0">
                <a:latin typeface="微软雅黑" panose="020B0503020204020204" charset="-122"/>
                <a:cs typeface="微软雅黑" panose="020B0503020204020204" charset="-122"/>
              </a:rPr>
              <a:t>诞</a:t>
            </a:r>
            <a:r>
              <a:rPr sz="2300" dirty="0">
                <a:latin typeface="微软雅黑" panose="020B0503020204020204" charset="-122"/>
                <a:cs typeface="微软雅黑" panose="020B0503020204020204" charset="-122"/>
              </a:rPr>
              <a:t>呈现</a:t>
            </a:r>
            <a:r>
              <a:rPr sz="2300" spc="-15" dirty="0">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喜剧</a:t>
            </a:r>
            <a:r>
              <a:rPr sz="2300" spc="-15" dirty="0">
                <a:latin typeface="微软雅黑" panose="020B0503020204020204" charset="-122"/>
                <a:cs typeface="微软雅黑" panose="020B0503020204020204" charset="-122"/>
              </a:rPr>
              <a:t>背</a:t>
            </a:r>
            <a:r>
              <a:rPr sz="2300" dirty="0">
                <a:latin typeface="微软雅黑" panose="020B0503020204020204" charset="-122"/>
                <a:cs typeface="微软雅黑" panose="020B0503020204020204" charset="-122"/>
              </a:rPr>
              <a:t>后的</a:t>
            </a:r>
            <a:r>
              <a:rPr sz="2300" spc="-15" dirty="0">
                <a:latin typeface="微软雅黑" panose="020B0503020204020204" charset="-122"/>
                <a:cs typeface="微软雅黑" panose="020B0503020204020204" charset="-122"/>
              </a:rPr>
              <a:t>对</a:t>
            </a:r>
            <a:r>
              <a:rPr sz="2300" dirty="0">
                <a:latin typeface="微软雅黑" panose="020B0503020204020204" charset="-122"/>
                <a:cs typeface="微软雅黑" panose="020B0503020204020204" charset="-122"/>
              </a:rPr>
              <a:t>人生</a:t>
            </a:r>
            <a:r>
              <a:rPr sz="2300" spc="-15" dirty="0">
                <a:latin typeface="微软雅黑" panose="020B0503020204020204" charset="-122"/>
                <a:cs typeface="微软雅黑" panose="020B0503020204020204" charset="-122"/>
              </a:rPr>
              <a:t>观</a:t>
            </a:r>
            <a:r>
              <a:rPr sz="2300" dirty="0">
                <a:latin typeface="微软雅黑" panose="020B0503020204020204" charset="-122"/>
                <a:cs typeface="微软雅黑" panose="020B0503020204020204" charset="-122"/>
              </a:rPr>
              <a:t>、价</a:t>
            </a:r>
            <a:r>
              <a:rPr sz="2300" spc="-15" dirty="0">
                <a:latin typeface="微软雅黑" panose="020B0503020204020204" charset="-122"/>
                <a:cs typeface="微软雅黑" panose="020B0503020204020204" charset="-122"/>
              </a:rPr>
              <a:t>值</a:t>
            </a:r>
            <a:r>
              <a:rPr sz="2300" dirty="0">
                <a:latin typeface="微软雅黑" panose="020B0503020204020204" charset="-122"/>
                <a:cs typeface="微软雅黑" panose="020B0503020204020204" charset="-122"/>
              </a:rPr>
              <a:t>观的深</a:t>
            </a:r>
            <a:endParaRPr sz="2300">
              <a:latin typeface="微软雅黑" panose="020B0503020204020204" charset="-122"/>
              <a:cs typeface="微软雅黑" panose="020B0503020204020204" charset="-122"/>
            </a:endParaRPr>
          </a:p>
          <a:p>
            <a:pPr marL="12700">
              <a:lnSpc>
                <a:spcPct val="100000"/>
              </a:lnSpc>
              <a:spcBef>
                <a:spcPts val="1100"/>
              </a:spcBef>
            </a:pPr>
            <a:r>
              <a:rPr sz="2300" dirty="0">
                <a:latin typeface="微软雅黑" panose="020B0503020204020204" charset="-122"/>
                <a:cs typeface="微软雅黑" panose="020B0503020204020204" charset="-122"/>
              </a:rPr>
              <a:t>刻思考</a:t>
            </a:r>
            <a:endParaRPr sz="2300">
              <a:latin typeface="微软雅黑" panose="020B0503020204020204" charset="-122"/>
              <a:cs typeface="微软雅黑" panose="020B0503020204020204" charset="-122"/>
            </a:endParaRPr>
          </a:p>
        </p:txBody>
      </p:sp>
      <p:sp>
        <p:nvSpPr>
          <p:cNvPr id="10" name="object 10"/>
          <p:cNvSpPr/>
          <p:nvPr/>
        </p:nvSpPr>
        <p:spPr>
          <a:xfrm>
            <a:off x="9418319" y="32003"/>
            <a:ext cx="2743200" cy="1007363"/>
          </a:xfrm>
          <a:prstGeom prst="rect">
            <a:avLst/>
          </a:prstGeom>
          <a:blipFill>
            <a:blip r:embed="rId3" cstate="print"/>
            <a:stretch>
              <a:fillRect/>
            </a:stretch>
          </a:blipFill>
        </p:spPr>
        <p:txBody>
          <a:bodyPr wrap="square" lIns="0" tIns="0" rIns="0" bIns="0" rtlCol="0"/>
          <a:lstStyle/>
          <a:p/>
        </p:txBody>
      </p:sp>
      <p:sp>
        <p:nvSpPr>
          <p:cNvPr id="11" name="object 11"/>
          <p:cNvSpPr/>
          <p:nvPr/>
        </p:nvSpPr>
        <p:spPr>
          <a:xfrm>
            <a:off x="0" y="0"/>
            <a:ext cx="167640" cy="611505"/>
          </a:xfrm>
          <a:custGeom>
            <a:avLst/>
            <a:gdLst/>
            <a:ahLst/>
            <a:cxnLst/>
            <a:rect l="l" t="t" r="r" b="b"/>
            <a:pathLst>
              <a:path w="167640" h="611505">
                <a:moveTo>
                  <a:pt x="0" y="611124"/>
                </a:moveTo>
                <a:lnTo>
                  <a:pt x="167640" y="611124"/>
                </a:lnTo>
                <a:lnTo>
                  <a:pt x="167640" y="0"/>
                </a:lnTo>
                <a:lnTo>
                  <a:pt x="0" y="0"/>
                </a:lnTo>
                <a:lnTo>
                  <a:pt x="0" y="611124"/>
                </a:lnTo>
                <a:close/>
              </a:path>
            </a:pathLst>
          </a:custGeom>
          <a:solidFill>
            <a:srgbClr val="FFFFFF"/>
          </a:solidFill>
        </p:spPr>
        <p:txBody>
          <a:bodyPr wrap="square" lIns="0" tIns="0" rIns="0" bIns="0" rtlCol="0"/>
          <a:lstStyle/>
          <a:p/>
        </p:txBody>
      </p:sp>
      <p:sp>
        <p:nvSpPr>
          <p:cNvPr id="12" name="object 12"/>
          <p:cNvSpPr/>
          <p:nvPr/>
        </p:nvSpPr>
        <p:spPr>
          <a:xfrm>
            <a:off x="2178557" y="3362705"/>
            <a:ext cx="748665" cy="368935"/>
          </a:xfrm>
          <a:custGeom>
            <a:avLst/>
            <a:gdLst/>
            <a:ahLst/>
            <a:cxnLst/>
            <a:rect l="l" t="t" r="r" b="b"/>
            <a:pathLst>
              <a:path w="748664" h="368935">
                <a:moveTo>
                  <a:pt x="563880" y="0"/>
                </a:moveTo>
                <a:lnTo>
                  <a:pt x="0" y="0"/>
                </a:lnTo>
                <a:lnTo>
                  <a:pt x="0" y="368808"/>
                </a:lnTo>
                <a:lnTo>
                  <a:pt x="563880" y="368808"/>
                </a:lnTo>
                <a:lnTo>
                  <a:pt x="748284" y="184404"/>
                </a:lnTo>
                <a:lnTo>
                  <a:pt x="563880" y="0"/>
                </a:lnTo>
                <a:close/>
              </a:path>
            </a:pathLst>
          </a:custGeom>
          <a:solidFill>
            <a:srgbClr val="006FC0"/>
          </a:solidFill>
        </p:spPr>
        <p:txBody>
          <a:bodyPr wrap="square" lIns="0" tIns="0" rIns="0" bIns="0" rtlCol="0"/>
          <a:lstStyle/>
          <a:p/>
        </p:txBody>
      </p:sp>
      <p:sp>
        <p:nvSpPr>
          <p:cNvPr id="13" name="object 13"/>
          <p:cNvSpPr/>
          <p:nvPr/>
        </p:nvSpPr>
        <p:spPr>
          <a:xfrm>
            <a:off x="2178557" y="3362705"/>
            <a:ext cx="748665" cy="368935"/>
          </a:xfrm>
          <a:custGeom>
            <a:avLst/>
            <a:gdLst/>
            <a:ahLst/>
            <a:cxnLst/>
            <a:rect l="l" t="t" r="r" b="b"/>
            <a:pathLst>
              <a:path w="748664" h="368935">
                <a:moveTo>
                  <a:pt x="0" y="0"/>
                </a:moveTo>
                <a:lnTo>
                  <a:pt x="563880" y="0"/>
                </a:lnTo>
                <a:lnTo>
                  <a:pt x="748284" y="184404"/>
                </a:lnTo>
                <a:lnTo>
                  <a:pt x="563880" y="368808"/>
                </a:lnTo>
                <a:lnTo>
                  <a:pt x="0" y="368808"/>
                </a:lnTo>
                <a:lnTo>
                  <a:pt x="0" y="0"/>
                </a:lnTo>
                <a:close/>
              </a:path>
            </a:pathLst>
          </a:custGeom>
          <a:ln w="28956">
            <a:solidFill>
              <a:srgbClr val="006FC0"/>
            </a:solidFill>
          </a:ln>
        </p:spPr>
        <p:txBody>
          <a:bodyPr wrap="square" lIns="0" tIns="0" rIns="0" bIns="0" rtlCol="0"/>
          <a:lstStyle/>
          <a:p/>
        </p:txBody>
      </p:sp>
      <p:sp>
        <p:nvSpPr>
          <p:cNvPr id="14" name="object 14"/>
          <p:cNvSpPr txBox="1"/>
          <p:nvPr/>
        </p:nvSpPr>
        <p:spPr>
          <a:xfrm>
            <a:off x="2340355" y="3339845"/>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125200" y="393191"/>
            <a:ext cx="815340" cy="283845"/>
          </a:xfrm>
          <a:custGeom>
            <a:avLst/>
            <a:gdLst/>
            <a:ahLst/>
            <a:cxnLst/>
            <a:rect l="l" t="t" r="r" b="b"/>
            <a:pathLst>
              <a:path w="815340" h="283845">
                <a:moveTo>
                  <a:pt x="0" y="283463"/>
                </a:moveTo>
                <a:lnTo>
                  <a:pt x="815340" y="283463"/>
                </a:lnTo>
                <a:lnTo>
                  <a:pt x="815340" y="0"/>
                </a:lnTo>
                <a:lnTo>
                  <a:pt x="0" y="0"/>
                </a:lnTo>
                <a:lnTo>
                  <a:pt x="0" y="283463"/>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642619" y="501218"/>
            <a:ext cx="2586355" cy="483234"/>
          </a:xfrm>
          <a:prstGeom prst="rect">
            <a:avLst/>
          </a:prstGeom>
        </p:spPr>
        <p:txBody>
          <a:bodyPr vert="horz" wrap="square" lIns="0" tIns="12700" rIns="0" bIns="0" rtlCol="0">
            <a:spAutoFit/>
          </a:bodyPr>
          <a:lstStyle/>
          <a:p>
            <a:pPr marL="12700">
              <a:lnSpc>
                <a:spcPct val="100000"/>
              </a:lnSpc>
              <a:spcBef>
                <a:spcPts val="100"/>
              </a:spcBef>
            </a:pPr>
            <a:r>
              <a:rPr sz="3000" spc="-5" dirty="0"/>
              <a:t>5.5.2</a:t>
            </a:r>
            <a:r>
              <a:rPr sz="3000" spc="-65" dirty="0"/>
              <a:t> </a:t>
            </a:r>
            <a:r>
              <a:rPr sz="3000" spc="-5" dirty="0"/>
              <a:t>主要作家</a:t>
            </a:r>
            <a:endParaRPr sz="3000"/>
          </a:p>
        </p:txBody>
      </p:sp>
      <p:sp>
        <p:nvSpPr>
          <p:cNvPr id="7" name="object 7"/>
          <p:cNvSpPr txBox="1"/>
          <p:nvPr/>
        </p:nvSpPr>
        <p:spPr>
          <a:xfrm>
            <a:off x="78739" y="1253109"/>
            <a:ext cx="425386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4</a:t>
            </a:r>
            <a:r>
              <a:rPr sz="2800" b="1" dirty="0">
                <a:latin typeface="微软雅黑" panose="020B0503020204020204" charset="-122"/>
                <a:cs typeface="微软雅黑" panose="020B0503020204020204" charset="-122"/>
              </a:rPr>
              <a:t>.</a:t>
            </a:r>
            <a:r>
              <a:rPr sz="2800" b="1" spc="-5" dirty="0">
                <a:latin typeface="微软雅黑" panose="020B0503020204020204" charset="-122"/>
                <a:cs typeface="微软雅黑" panose="020B0503020204020204" charset="-122"/>
              </a:rPr>
              <a:t>沙叶新剧作的艺术成</a:t>
            </a:r>
            <a:r>
              <a:rPr sz="2800" b="1" dirty="0">
                <a:latin typeface="微软雅黑" panose="020B0503020204020204" charset="-122"/>
                <a:cs typeface="微软雅黑" panose="020B0503020204020204" charset="-122"/>
              </a:rPr>
              <a:t>就</a:t>
            </a:r>
            <a:r>
              <a:rPr sz="2800" b="1"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8" name="object 8"/>
          <p:cNvSpPr txBox="1"/>
          <p:nvPr/>
        </p:nvSpPr>
        <p:spPr>
          <a:xfrm>
            <a:off x="78739" y="1764365"/>
            <a:ext cx="11913870" cy="4518660"/>
          </a:xfrm>
          <a:prstGeom prst="rect">
            <a:avLst/>
          </a:prstGeom>
        </p:spPr>
        <p:txBody>
          <a:bodyPr vert="horz" wrap="square" lIns="0" tIns="12700" rIns="0" bIns="0" rtlCol="0">
            <a:spAutoFit/>
          </a:bodyPr>
          <a:lstStyle/>
          <a:p>
            <a:pPr marL="12700" marR="6985">
              <a:lnSpc>
                <a:spcPct val="150000"/>
              </a:lnSpc>
              <a:spcBef>
                <a:spcPts val="100"/>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沙叶新是一个敢于直面生命真实的作</a:t>
            </a:r>
            <a:r>
              <a:rPr sz="2400" b="1" dirty="0">
                <a:latin typeface="微软雅黑" panose="020B0503020204020204" charset="-122"/>
                <a:ea typeface="微软雅黑" panose="020B0503020204020204" charset="-122"/>
                <a:cs typeface="微软雅黑" panose="020B0503020204020204" charset="-122"/>
              </a:rPr>
              <a:t>家</a:t>
            </a:r>
            <a:r>
              <a:rPr sz="2400" b="1" spc="-5" dirty="0">
                <a:latin typeface="微软雅黑" panose="020B0503020204020204" charset="-122"/>
                <a:ea typeface="微软雅黑" panose="020B0503020204020204" charset="-122"/>
                <a:cs typeface="微软雅黑" panose="020B0503020204020204" charset="-122"/>
              </a:rPr>
              <a:t>，“寄深情于现实</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是他一贯的艺术准则，  </a:t>
            </a:r>
            <a:r>
              <a:rPr sz="2400" b="1" dirty="0">
                <a:latin typeface="微软雅黑" panose="020B0503020204020204" charset="-122"/>
                <a:ea typeface="微软雅黑" panose="020B0503020204020204" charset="-122"/>
                <a:cs typeface="微软雅黑" panose="020B0503020204020204" charset="-122"/>
              </a:rPr>
              <a:t>而选择一个新颖的方式或者角度，表达自己对于生活现实的独特理解，更是沙叶新的话剧 一直具有生命力的原因之所在。</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150000"/>
              </a:lnSpc>
              <a:spcBef>
                <a:spcPts val="58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创作“冰糖葫芦式”的戏剧形</a:t>
            </a:r>
            <a:r>
              <a:rPr sz="2400" b="1" spc="-10" dirty="0">
                <a:latin typeface="微软雅黑" panose="020B0503020204020204" charset="-122"/>
                <a:ea typeface="微软雅黑" panose="020B0503020204020204" charset="-122"/>
                <a:cs typeface="微软雅黑" panose="020B0503020204020204" charset="-122"/>
              </a:rPr>
              <a:t>式</a:t>
            </a:r>
            <a:r>
              <a:rPr sz="2400" b="1" dirty="0">
                <a:latin typeface="微软雅黑" panose="020B0503020204020204" charset="-122"/>
                <a:ea typeface="微软雅黑" panose="020B0503020204020204" charset="-122"/>
                <a:cs typeface="微软雅黑" panose="020B0503020204020204" charset="-122"/>
              </a:rPr>
              <a:t>，避免把伟</a:t>
            </a:r>
            <a:r>
              <a:rPr sz="2400" b="1" spc="-5" dirty="0">
                <a:latin typeface="微软雅黑" panose="020B0503020204020204" charset="-122"/>
                <a:ea typeface="微软雅黑" panose="020B0503020204020204" charset="-122"/>
                <a:cs typeface="微软雅黑" panose="020B0503020204020204" charset="-122"/>
              </a:rPr>
              <a:t>人</a:t>
            </a:r>
            <a:r>
              <a:rPr sz="2400" b="1" dirty="0">
                <a:latin typeface="微软雅黑" panose="020B0503020204020204" charset="-122"/>
                <a:ea typeface="微软雅黑" panose="020B0503020204020204" charset="-122"/>
                <a:cs typeface="微软雅黑" panose="020B0503020204020204" charset="-122"/>
              </a:rPr>
              <a:t>神圣化和某种人为的拔高倾向，而是 把伟人的世俗意味用生活细节作出了传达。这</a:t>
            </a:r>
            <a:r>
              <a:rPr sz="2400" b="1" spc="5" dirty="0">
                <a:latin typeface="微软雅黑" panose="020B0503020204020204" charset="-122"/>
                <a:ea typeface="微软雅黑" panose="020B0503020204020204" charset="-122"/>
                <a:cs typeface="微软雅黑" panose="020B0503020204020204" charset="-122"/>
              </a:rPr>
              <a:t>种</a:t>
            </a:r>
            <a:r>
              <a:rPr sz="2400" b="1" dirty="0">
                <a:latin typeface="微软雅黑" panose="020B0503020204020204" charset="-122"/>
                <a:ea typeface="微软雅黑" panose="020B0503020204020204" charset="-122"/>
                <a:cs typeface="微软雅黑" panose="020B0503020204020204" charset="-122"/>
              </a:rPr>
              <a:t>生活化的表现非但不会抹杀人物的个性。 相反，一个平凡而又伟大</a:t>
            </a:r>
            <a:r>
              <a:rPr sz="2400" b="1" spc="5" dirty="0">
                <a:latin typeface="微软雅黑" panose="020B0503020204020204" charset="-122"/>
                <a:ea typeface="微软雅黑" panose="020B0503020204020204" charset="-122"/>
                <a:cs typeface="微软雅黑" panose="020B0503020204020204" charset="-122"/>
              </a:rPr>
              <a:t>的</a:t>
            </a:r>
            <a:r>
              <a:rPr sz="2400" b="1" dirty="0">
                <a:latin typeface="微软雅黑" panose="020B0503020204020204" charset="-122"/>
                <a:ea typeface="微软雅黑" panose="020B0503020204020204" charset="-122"/>
                <a:cs typeface="微软雅黑" panose="020B0503020204020204" charset="-122"/>
              </a:rPr>
              <a:t>人物因此跃然纸上。</a:t>
            </a:r>
            <a:endParaRPr sz="2400" b="1">
              <a:latin typeface="微软雅黑" panose="020B0503020204020204" charset="-122"/>
              <a:ea typeface="微软雅黑" panose="020B0503020204020204" charset="-122"/>
              <a:cs typeface="微软雅黑" panose="020B0503020204020204" charset="-122"/>
            </a:endParaRPr>
          </a:p>
          <a:p>
            <a:pPr marL="12700" marR="131445">
              <a:lnSpc>
                <a:spcPct val="150000"/>
              </a:lnSpc>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以轻喜剧的方</a:t>
            </a:r>
            <a:r>
              <a:rPr sz="2400" b="1" spc="-5" dirty="0">
                <a:latin typeface="微软雅黑" panose="020B0503020204020204" charset="-122"/>
                <a:ea typeface="微软雅黑" panose="020B0503020204020204" charset="-122"/>
                <a:cs typeface="微软雅黑" panose="020B0503020204020204" charset="-122"/>
              </a:rPr>
              <a:t>式</a:t>
            </a:r>
            <a:r>
              <a:rPr sz="2400" b="1" dirty="0">
                <a:latin typeface="微软雅黑" panose="020B0503020204020204" charset="-122"/>
                <a:ea typeface="微软雅黑" panose="020B0503020204020204" charset="-122"/>
                <a:cs typeface="微软雅黑" panose="020B0503020204020204" charset="-122"/>
              </a:rPr>
              <a:t>，去表现某种关于宏观整体文化的思索，从而在一定程度上兼顾了 </a:t>
            </a:r>
            <a:r>
              <a:rPr sz="2400" b="1" spc="-5" dirty="0">
                <a:latin typeface="微软雅黑" panose="020B0503020204020204" charset="-122"/>
                <a:ea typeface="微软雅黑" panose="020B0503020204020204" charset="-122"/>
                <a:cs typeface="微软雅黑" panose="020B0503020204020204" charset="-122"/>
              </a:rPr>
              <a:t>话剧的通俗意味和哲学深</a:t>
            </a:r>
            <a:r>
              <a:rPr sz="2400" b="1" dirty="0">
                <a:latin typeface="微软雅黑" panose="020B0503020204020204" charset="-122"/>
                <a:ea typeface="微软雅黑" panose="020B0503020204020204" charset="-122"/>
                <a:cs typeface="微软雅黑" panose="020B0503020204020204" charset="-122"/>
              </a:rPr>
              <a:t>度。</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9418319" y="32003"/>
            <a:ext cx="2743200" cy="1007363"/>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0" y="0"/>
            <a:ext cx="167640" cy="611505"/>
          </a:xfrm>
          <a:custGeom>
            <a:avLst/>
            <a:gdLst/>
            <a:ahLst/>
            <a:cxnLst/>
            <a:rect l="l" t="t" r="r" b="b"/>
            <a:pathLst>
              <a:path w="167640" h="611505">
                <a:moveTo>
                  <a:pt x="0" y="611124"/>
                </a:moveTo>
                <a:lnTo>
                  <a:pt x="167640" y="611124"/>
                </a:lnTo>
                <a:lnTo>
                  <a:pt x="167640" y="0"/>
                </a:lnTo>
                <a:lnTo>
                  <a:pt x="0" y="0"/>
                </a:lnTo>
                <a:lnTo>
                  <a:pt x="0" y="611124"/>
                </a:lnTo>
                <a:close/>
              </a:path>
            </a:pathLst>
          </a:custGeom>
          <a:solidFill>
            <a:srgbClr val="FFFFFF"/>
          </a:solidFill>
        </p:spPr>
        <p:txBody>
          <a:bodyPr wrap="square" lIns="0" tIns="0" rIns="0" bIns="0" rtlCol="0"/>
          <a:lstStyle/>
          <a:p/>
        </p:txBody>
      </p:sp>
      <p:sp>
        <p:nvSpPr>
          <p:cNvPr id="11" name="object 11"/>
          <p:cNvSpPr/>
          <p:nvPr/>
        </p:nvSpPr>
        <p:spPr>
          <a:xfrm>
            <a:off x="4470653" y="1229105"/>
            <a:ext cx="748665" cy="368935"/>
          </a:xfrm>
          <a:custGeom>
            <a:avLst/>
            <a:gdLst/>
            <a:ahLst/>
            <a:cxnLst/>
            <a:rect l="l" t="t" r="r" b="b"/>
            <a:pathLst>
              <a:path w="748664" h="368934">
                <a:moveTo>
                  <a:pt x="563880" y="0"/>
                </a:moveTo>
                <a:lnTo>
                  <a:pt x="0" y="0"/>
                </a:lnTo>
                <a:lnTo>
                  <a:pt x="0" y="368808"/>
                </a:lnTo>
                <a:lnTo>
                  <a:pt x="563880" y="368808"/>
                </a:lnTo>
                <a:lnTo>
                  <a:pt x="748284" y="184404"/>
                </a:lnTo>
                <a:lnTo>
                  <a:pt x="563880" y="0"/>
                </a:lnTo>
                <a:close/>
              </a:path>
            </a:pathLst>
          </a:custGeom>
          <a:solidFill>
            <a:srgbClr val="006FC0"/>
          </a:solidFill>
        </p:spPr>
        <p:txBody>
          <a:bodyPr wrap="square" lIns="0" tIns="0" rIns="0" bIns="0" rtlCol="0"/>
          <a:lstStyle/>
          <a:p/>
        </p:txBody>
      </p:sp>
      <p:sp>
        <p:nvSpPr>
          <p:cNvPr id="12" name="object 12"/>
          <p:cNvSpPr/>
          <p:nvPr/>
        </p:nvSpPr>
        <p:spPr>
          <a:xfrm>
            <a:off x="4470653" y="1229105"/>
            <a:ext cx="748665" cy="368935"/>
          </a:xfrm>
          <a:custGeom>
            <a:avLst/>
            <a:gdLst/>
            <a:ahLst/>
            <a:cxnLst/>
            <a:rect l="l" t="t" r="r" b="b"/>
            <a:pathLst>
              <a:path w="748664" h="368934">
                <a:moveTo>
                  <a:pt x="0" y="0"/>
                </a:moveTo>
                <a:lnTo>
                  <a:pt x="563880" y="0"/>
                </a:lnTo>
                <a:lnTo>
                  <a:pt x="748284" y="184404"/>
                </a:lnTo>
                <a:lnTo>
                  <a:pt x="563880" y="368808"/>
                </a:lnTo>
                <a:lnTo>
                  <a:pt x="0" y="368808"/>
                </a:lnTo>
                <a:lnTo>
                  <a:pt x="0" y="0"/>
                </a:lnTo>
                <a:close/>
              </a:path>
            </a:pathLst>
          </a:custGeom>
          <a:ln w="28956">
            <a:solidFill>
              <a:srgbClr val="006FC0"/>
            </a:solidFill>
          </a:ln>
        </p:spPr>
        <p:txBody>
          <a:bodyPr wrap="square" lIns="0" tIns="0" rIns="0" bIns="0" rtlCol="0"/>
          <a:lstStyle/>
          <a:p/>
        </p:txBody>
      </p:sp>
      <p:sp>
        <p:nvSpPr>
          <p:cNvPr id="13" name="object 13"/>
          <p:cNvSpPr txBox="1"/>
          <p:nvPr/>
        </p:nvSpPr>
        <p:spPr>
          <a:xfrm>
            <a:off x="4632705" y="1205306"/>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655116" y="440182"/>
            <a:ext cx="1854200" cy="391160"/>
          </a:xfrm>
          <a:prstGeom prst="rect">
            <a:avLst/>
          </a:prstGeom>
        </p:spPr>
        <p:txBody>
          <a:bodyPr vert="horz" wrap="square" lIns="0" tIns="12700" rIns="0" bIns="0" rtlCol="0">
            <a:spAutoFit/>
          </a:bodyPr>
          <a:lstStyle/>
          <a:p>
            <a:pPr marL="12700">
              <a:lnSpc>
                <a:spcPct val="100000"/>
              </a:lnSpc>
              <a:spcBef>
                <a:spcPts val="100"/>
              </a:spcBef>
            </a:pPr>
            <a:r>
              <a:rPr sz="2400" dirty="0"/>
              <a:t>（二）高行健</a:t>
            </a:r>
            <a:endParaRPr sz="2400"/>
          </a:p>
        </p:txBody>
      </p:sp>
      <p:sp>
        <p:nvSpPr>
          <p:cNvPr id="6" name="object 6"/>
          <p:cNvSpPr txBox="1"/>
          <p:nvPr/>
        </p:nvSpPr>
        <p:spPr>
          <a:xfrm>
            <a:off x="202488" y="1013205"/>
            <a:ext cx="11680825" cy="4549140"/>
          </a:xfrm>
          <a:prstGeom prst="rect">
            <a:avLst/>
          </a:prstGeom>
        </p:spPr>
        <p:txBody>
          <a:bodyPr vert="horz" wrap="square" lIns="0" tIns="12065" rIns="0" bIns="0" rtlCol="0">
            <a:spAutoFit/>
          </a:bodyPr>
          <a:lstStyle/>
          <a:p>
            <a:pPr marL="12700">
              <a:lnSpc>
                <a:spcPct val="100000"/>
              </a:lnSpc>
              <a:spcBef>
                <a:spcPts val="95"/>
              </a:spcBef>
            </a:pPr>
            <a:r>
              <a:rPr sz="2200" b="1" spc="-5" dirty="0">
                <a:latin typeface="微软雅黑" panose="020B0503020204020204" charset="-122"/>
                <a:ea typeface="微软雅黑" panose="020B0503020204020204" charset="-122"/>
                <a:cs typeface="微软雅黑" panose="020B0503020204020204" charset="-122"/>
              </a:rPr>
              <a:t>1、主要作品：</a:t>
            </a:r>
            <a:endParaRPr sz="2200" b="1">
              <a:latin typeface="微软雅黑" panose="020B0503020204020204" charset="-122"/>
              <a:ea typeface="微软雅黑" panose="020B0503020204020204" charset="-122"/>
              <a:cs typeface="微软雅黑" panose="020B0503020204020204" charset="-122"/>
            </a:endParaRPr>
          </a:p>
          <a:p>
            <a:pPr marL="734060" indent="-721995">
              <a:lnSpc>
                <a:spcPct val="100000"/>
              </a:lnSpc>
              <a:spcBef>
                <a:spcPts val="1585"/>
              </a:spcBef>
              <a:buSzPct val="95000"/>
              <a:buAutoNum type="arabicPlain"/>
              <a:tabLst>
                <a:tab pos="734695" algn="l"/>
              </a:tabLst>
            </a:pPr>
            <a:r>
              <a:rPr sz="2200" b="1" spc="-10" dirty="0">
                <a:latin typeface="微软雅黑" panose="020B0503020204020204" charset="-122"/>
                <a:ea typeface="微软雅黑" panose="020B0503020204020204" charset="-122"/>
                <a:cs typeface="微软雅黑" panose="020B0503020204020204" charset="-122"/>
              </a:rPr>
              <a:t>剧作：《绝对信号》、《车</a:t>
            </a:r>
            <a:r>
              <a:rPr sz="2200" b="1" dirty="0">
                <a:latin typeface="微软雅黑" panose="020B0503020204020204" charset="-122"/>
                <a:ea typeface="微软雅黑" panose="020B0503020204020204" charset="-122"/>
                <a:cs typeface="微软雅黑" panose="020B0503020204020204" charset="-122"/>
              </a:rPr>
              <a:t>站</a:t>
            </a:r>
            <a:r>
              <a:rPr sz="2200" b="1" spc="-10" dirty="0">
                <a:latin typeface="微软雅黑" panose="020B0503020204020204" charset="-122"/>
                <a:ea typeface="微软雅黑" panose="020B0503020204020204" charset="-122"/>
                <a:cs typeface="微软雅黑" panose="020B0503020204020204" charset="-122"/>
              </a:rPr>
              <a:t>》、</a:t>
            </a:r>
            <a:r>
              <a:rPr sz="2200" b="1" dirty="0">
                <a:latin typeface="微软雅黑" panose="020B0503020204020204" charset="-122"/>
                <a:ea typeface="微软雅黑" panose="020B0503020204020204" charset="-122"/>
                <a:cs typeface="微软雅黑" panose="020B0503020204020204" charset="-122"/>
              </a:rPr>
              <a:t>《</a:t>
            </a:r>
            <a:r>
              <a:rPr sz="2200" b="1" spc="-10" dirty="0">
                <a:latin typeface="微软雅黑" panose="020B0503020204020204" charset="-122"/>
                <a:ea typeface="微软雅黑" panose="020B0503020204020204" charset="-122"/>
                <a:cs typeface="微软雅黑" panose="020B0503020204020204" charset="-122"/>
              </a:rPr>
              <a:t>野人</a:t>
            </a:r>
            <a:r>
              <a:rPr sz="2200" b="1" dirty="0">
                <a:latin typeface="微软雅黑" panose="020B0503020204020204" charset="-122"/>
                <a:ea typeface="微软雅黑" panose="020B0503020204020204" charset="-122"/>
                <a:cs typeface="微软雅黑" panose="020B0503020204020204" charset="-122"/>
              </a:rPr>
              <a:t>》</a:t>
            </a:r>
            <a:r>
              <a:rPr sz="2200" b="1" spc="-10" dirty="0">
                <a:latin typeface="微软雅黑" panose="020B0503020204020204" charset="-122"/>
                <a:ea typeface="微软雅黑" panose="020B0503020204020204" charset="-122"/>
                <a:cs typeface="微软雅黑" panose="020B0503020204020204" charset="-122"/>
              </a:rPr>
              <a:t>、《</a:t>
            </a:r>
            <a:r>
              <a:rPr sz="2200" b="1" dirty="0">
                <a:latin typeface="微软雅黑" panose="020B0503020204020204" charset="-122"/>
                <a:ea typeface="微软雅黑" panose="020B0503020204020204" charset="-122"/>
                <a:cs typeface="微软雅黑" panose="020B0503020204020204" charset="-122"/>
              </a:rPr>
              <a:t>彼</a:t>
            </a:r>
            <a:r>
              <a:rPr sz="2200" b="1" spc="-10" dirty="0">
                <a:latin typeface="微软雅黑" panose="020B0503020204020204" charset="-122"/>
                <a:ea typeface="微软雅黑" panose="020B0503020204020204" charset="-122"/>
                <a:cs typeface="微软雅黑" panose="020B0503020204020204" charset="-122"/>
              </a:rPr>
              <a:t>岸》</a:t>
            </a:r>
            <a:endParaRPr sz="2200" b="1">
              <a:latin typeface="微软雅黑" panose="020B0503020204020204" charset="-122"/>
              <a:ea typeface="微软雅黑" panose="020B0503020204020204" charset="-122"/>
              <a:cs typeface="微软雅黑" panose="020B0503020204020204" charset="-122"/>
            </a:endParaRPr>
          </a:p>
          <a:p>
            <a:pPr marL="734060" indent="-721995">
              <a:lnSpc>
                <a:spcPct val="100000"/>
              </a:lnSpc>
              <a:spcBef>
                <a:spcPts val="1585"/>
              </a:spcBef>
              <a:buSzPct val="95000"/>
              <a:buAutoNum type="arabicPlain"/>
              <a:tabLst>
                <a:tab pos="734695" algn="l"/>
              </a:tabLst>
            </a:pPr>
            <a:r>
              <a:rPr sz="2200" b="1" spc="-5" dirty="0">
                <a:latin typeface="微软雅黑" panose="020B0503020204020204" charset="-122"/>
                <a:ea typeface="微软雅黑" panose="020B0503020204020204" charset="-122"/>
                <a:cs typeface="微软雅黑" panose="020B0503020204020204" charset="-122"/>
              </a:rPr>
              <a:t>理论：《现代小说技巧初探</a:t>
            </a:r>
            <a:r>
              <a:rPr sz="2200" b="1" dirty="0">
                <a:latin typeface="微软雅黑" panose="020B0503020204020204" charset="-122"/>
                <a:ea typeface="微软雅黑" panose="020B0503020204020204" charset="-122"/>
                <a:cs typeface="微软雅黑" panose="020B0503020204020204" charset="-122"/>
              </a:rPr>
              <a:t>》</a:t>
            </a:r>
            <a:r>
              <a:rPr sz="2200" b="1" spc="-5" dirty="0">
                <a:latin typeface="微软雅黑" panose="020B0503020204020204" charset="-122"/>
                <a:ea typeface="微软雅黑" panose="020B0503020204020204" charset="-122"/>
                <a:cs typeface="微软雅黑" panose="020B0503020204020204" charset="-122"/>
              </a:rPr>
              <a:t>、《</a:t>
            </a:r>
            <a:r>
              <a:rPr sz="2200" b="1" dirty="0">
                <a:latin typeface="微软雅黑" panose="020B0503020204020204" charset="-122"/>
                <a:ea typeface="微软雅黑" panose="020B0503020204020204" charset="-122"/>
                <a:cs typeface="微软雅黑" panose="020B0503020204020204" charset="-122"/>
              </a:rPr>
              <a:t>现</a:t>
            </a:r>
            <a:r>
              <a:rPr sz="2200" b="1" spc="-5" dirty="0">
                <a:latin typeface="微软雅黑" panose="020B0503020204020204" charset="-122"/>
                <a:ea typeface="微软雅黑" panose="020B0503020204020204" charset="-122"/>
                <a:cs typeface="微软雅黑" panose="020B0503020204020204" charset="-122"/>
              </a:rPr>
              <a:t>代戏</a:t>
            </a:r>
            <a:r>
              <a:rPr sz="2200" b="1" dirty="0">
                <a:latin typeface="微软雅黑" panose="020B0503020204020204" charset="-122"/>
                <a:ea typeface="微软雅黑" panose="020B0503020204020204" charset="-122"/>
                <a:cs typeface="微软雅黑" panose="020B0503020204020204" charset="-122"/>
              </a:rPr>
              <a:t>剧</a:t>
            </a:r>
            <a:r>
              <a:rPr sz="2200" b="1" spc="-5" dirty="0">
                <a:latin typeface="微软雅黑" panose="020B0503020204020204" charset="-122"/>
                <a:ea typeface="微软雅黑" panose="020B0503020204020204" charset="-122"/>
                <a:cs typeface="微软雅黑" panose="020B0503020204020204" charset="-122"/>
              </a:rPr>
              <a:t>手段</a:t>
            </a:r>
            <a:r>
              <a:rPr sz="2200" b="1" dirty="0">
                <a:latin typeface="微软雅黑" panose="020B0503020204020204" charset="-122"/>
                <a:ea typeface="微软雅黑" panose="020B0503020204020204" charset="-122"/>
                <a:cs typeface="微软雅黑" panose="020B0503020204020204" charset="-122"/>
              </a:rPr>
              <a:t>初</a:t>
            </a:r>
            <a:r>
              <a:rPr sz="2200" b="1" spc="-5" dirty="0">
                <a:latin typeface="微软雅黑" panose="020B0503020204020204" charset="-122"/>
                <a:ea typeface="微软雅黑" panose="020B0503020204020204" charset="-122"/>
                <a:cs typeface="微软雅黑" panose="020B0503020204020204" charset="-122"/>
              </a:rPr>
              <a:t>探》</a:t>
            </a:r>
            <a:endParaRPr sz="22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585"/>
              </a:spcBef>
            </a:pPr>
            <a:r>
              <a:rPr sz="2200" b="1" spc="-5" dirty="0">
                <a:latin typeface="微软雅黑" panose="020B0503020204020204" charset="-122"/>
                <a:ea typeface="微软雅黑" panose="020B0503020204020204" charset="-122"/>
                <a:cs typeface="微软雅黑" panose="020B0503020204020204" charset="-122"/>
              </a:rPr>
              <a:t>2、主题特色：</a:t>
            </a:r>
            <a:endParaRPr sz="2200" b="1">
              <a:latin typeface="微软雅黑" panose="020B0503020204020204" charset="-122"/>
              <a:ea typeface="微软雅黑" panose="020B0503020204020204" charset="-122"/>
              <a:cs typeface="微软雅黑" panose="020B0503020204020204" charset="-122"/>
            </a:endParaRPr>
          </a:p>
          <a:p>
            <a:pPr marL="12700" marR="5080">
              <a:lnSpc>
                <a:spcPct val="140000"/>
              </a:lnSpc>
              <a:spcBef>
                <a:spcPts val="530"/>
              </a:spcBef>
              <a:buSzPct val="95000"/>
              <a:buFont typeface="΢"/>
              <a:buAutoNum type="arabicPlain"/>
              <a:tabLst>
                <a:tab pos="734695" algn="l"/>
              </a:tabLst>
            </a:pPr>
            <a:r>
              <a:rPr sz="2200" b="1" spc="-5" dirty="0">
                <a:latin typeface="微软雅黑" panose="020B0503020204020204" charset="-122"/>
                <a:ea typeface="微软雅黑" panose="020B0503020204020204" charset="-122"/>
                <a:cs typeface="微软雅黑" panose="020B0503020204020204" charset="-122"/>
              </a:rPr>
              <a:t>《绝对信号</a:t>
            </a:r>
            <a:r>
              <a:rPr sz="2200" b="1" spc="-10" dirty="0">
                <a:latin typeface="微软雅黑" panose="020B0503020204020204" charset="-122"/>
                <a:ea typeface="微软雅黑" panose="020B0503020204020204" charset="-122"/>
                <a:cs typeface="微软雅黑" panose="020B0503020204020204" charset="-122"/>
              </a:rPr>
              <a:t>》</a:t>
            </a:r>
            <a:r>
              <a:rPr sz="2200" b="1" dirty="0">
                <a:latin typeface="微软雅黑" panose="020B0503020204020204" charset="-122"/>
                <a:ea typeface="微软雅黑" panose="020B0503020204020204" charset="-122"/>
                <a:cs typeface="微软雅黑" panose="020B0503020204020204" charset="-122"/>
              </a:rPr>
              <a:t>—</a:t>
            </a:r>
            <a:r>
              <a:rPr sz="2200" b="1" spc="-5" dirty="0">
                <a:latin typeface="微软雅黑" panose="020B0503020204020204" charset="-122"/>
                <a:ea typeface="微软雅黑" panose="020B0503020204020204" charset="-122"/>
                <a:cs typeface="微软雅黑" panose="020B0503020204020204" charset="-122"/>
              </a:rPr>
              <a:t>—打破传统戏剧的</a:t>
            </a:r>
            <a:r>
              <a:rPr sz="2200" b="1" dirty="0">
                <a:latin typeface="微软雅黑" panose="020B0503020204020204" charset="-122"/>
                <a:ea typeface="微软雅黑" panose="020B0503020204020204" charset="-122"/>
                <a:cs typeface="微软雅黑" panose="020B0503020204020204" charset="-122"/>
              </a:rPr>
              <a:t>线</a:t>
            </a:r>
            <a:r>
              <a:rPr sz="2200" b="1" spc="-5" dirty="0">
                <a:latin typeface="微软雅黑" panose="020B0503020204020204" charset="-122"/>
                <a:ea typeface="微软雅黑" panose="020B0503020204020204" charset="-122"/>
                <a:cs typeface="微软雅黑" panose="020B0503020204020204" charset="-122"/>
              </a:rPr>
              <a:t>性结</a:t>
            </a:r>
            <a:r>
              <a:rPr sz="2200" b="1" dirty="0">
                <a:latin typeface="微软雅黑" panose="020B0503020204020204" charset="-122"/>
                <a:ea typeface="微软雅黑" panose="020B0503020204020204" charset="-122"/>
                <a:cs typeface="微软雅黑" panose="020B0503020204020204" charset="-122"/>
              </a:rPr>
              <a:t>构</a:t>
            </a:r>
            <a:r>
              <a:rPr sz="2200" b="1" spc="-5" dirty="0">
                <a:latin typeface="微软雅黑" panose="020B0503020204020204" charset="-122"/>
                <a:ea typeface="微软雅黑" panose="020B0503020204020204" charset="-122"/>
                <a:cs typeface="微软雅黑" panose="020B0503020204020204" charset="-122"/>
              </a:rPr>
              <a:t>；使</a:t>
            </a:r>
            <a:r>
              <a:rPr sz="2200" b="1" spc="15" dirty="0">
                <a:latin typeface="微软雅黑" panose="020B0503020204020204" charset="-122"/>
                <a:ea typeface="微软雅黑" panose="020B0503020204020204" charset="-122"/>
                <a:cs typeface="微软雅黑" panose="020B0503020204020204" charset="-122"/>
              </a:rPr>
              <a:t>用</a:t>
            </a:r>
            <a:r>
              <a:rPr sz="2200" b="1" spc="-5" dirty="0">
                <a:latin typeface="微软雅黑" panose="020B0503020204020204" charset="-122"/>
                <a:ea typeface="微软雅黑" panose="020B0503020204020204" charset="-122"/>
                <a:cs typeface="微软雅黑" panose="020B0503020204020204" charset="-122"/>
              </a:rPr>
              <a:t>“小</a:t>
            </a:r>
            <a:r>
              <a:rPr sz="2200" b="1" dirty="0">
                <a:latin typeface="微软雅黑" panose="020B0503020204020204" charset="-122"/>
                <a:ea typeface="微软雅黑" panose="020B0503020204020204" charset="-122"/>
                <a:cs typeface="微软雅黑" panose="020B0503020204020204" charset="-122"/>
              </a:rPr>
              <a:t>剧场</a:t>
            </a:r>
            <a:r>
              <a:rPr sz="2200" b="1" spc="-5" dirty="0">
                <a:latin typeface="微软雅黑" panose="020B0503020204020204" charset="-122"/>
                <a:ea typeface="微软雅黑" panose="020B0503020204020204" charset="-122"/>
                <a:cs typeface="微软雅黑" panose="020B0503020204020204" charset="-122"/>
              </a:rPr>
              <a:t>”</a:t>
            </a:r>
            <a:r>
              <a:rPr sz="2200" b="1" dirty="0">
                <a:latin typeface="微软雅黑" panose="020B0503020204020204" charset="-122"/>
                <a:ea typeface="微软雅黑" panose="020B0503020204020204" charset="-122"/>
                <a:cs typeface="微软雅黑" panose="020B0503020204020204" charset="-122"/>
              </a:rPr>
              <a:t>演</a:t>
            </a:r>
            <a:r>
              <a:rPr sz="2200" b="1" spc="-5" dirty="0">
                <a:latin typeface="微软雅黑" panose="020B0503020204020204" charset="-122"/>
                <a:ea typeface="微软雅黑" panose="020B0503020204020204" charset="-122"/>
                <a:cs typeface="微软雅黑" panose="020B0503020204020204" charset="-122"/>
              </a:rPr>
              <a:t>出方</a:t>
            </a:r>
            <a:r>
              <a:rPr sz="2200" b="1" dirty="0">
                <a:latin typeface="微软雅黑" panose="020B0503020204020204" charset="-122"/>
                <a:ea typeface="微软雅黑" panose="020B0503020204020204" charset="-122"/>
                <a:cs typeface="微软雅黑" panose="020B0503020204020204" charset="-122"/>
              </a:rPr>
              <a:t>式</a:t>
            </a:r>
            <a:r>
              <a:rPr sz="2200" b="1" spc="-5" dirty="0">
                <a:latin typeface="微软雅黑" panose="020B0503020204020204" charset="-122"/>
                <a:ea typeface="微软雅黑" panose="020B0503020204020204" charset="-122"/>
                <a:cs typeface="微软雅黑" panose="020B0503020204020204" charset="-122"/>
              </a:rPr>
              <a:t>，一</a:t>
            </a:r>
            <a:r>
              <a:rPr sz="2200" b="1" dirty="0">
                <a:latin typeface="微软雅黑" panose="020B0503020204020204" charset="-122"/>
                <a:ea typeface="微软雅黑" panose="020B0503020204020204" charset="-122"/>
                <a:cs typeface="微软雅黑" panose="020B0503020204020204" charset="-122"/>
              </a:rPr>
              <a:t>定</a:t>
            </a:r>
            <a:r>
              <a:rPr sz="2200" b="1" spc="-5" dirty="0">
                <a:latin typeface="微软雅黑" panose="020B0503020204020204" charset="-122"/>
                <a:ea typeface="微软雅黑" panose="020B0503020204020204" charset="-122"/>
                <a:cs typeface="微软雅黑" panose="020B0503020204020204" charset="-122"/>
              </a:rPr>
              <a:t>程度</a:t>
            </a:r>
            <a:r>
              <a:rPr sz="2200" b="1" dirty="0">
                <a:latin typeface="微软雅黑" panose="020B0503020204020204" charset="-122"/>
                <a:ea typeface="微软雅黑" panose="020B0503020204020204" charset="-122"/>
                <a:cs typeface="微软雅黑" panose="020B0503020204020204" charset="-122"/>
              </a:rPr>
              <a:t>上</a:t>
            </a:r>
            <a:r>
              <a:rPr sz="2200" b="1" spc="-5" dirty="0">
                <a:latin typeface="微软雅黑" panose="020B0503020204020204" charset="-122"/>
                <a:ea typeface="微软雅黑" panose="020B0503020204020204" charset="-122"/>
                <a:cs typeface="微软雅黑" panose="020B0503020204020204" charset="-122"/>
              </a:rPr>
              <a:t>打破  “第四堵</a:t>
            </a:r>
            <a:r>
              <a:rPr sz="2200" b="1" spc="-10" dirty="0">
                <a:latin typeface="微软雅黑" panose="020B0503020204020204" charset="-122"/>
                <a:ea typeface="微软雅黑" panose="020B0503020204020204" charset="-122"/>
                <a:cs typeface="微软雅黑" panose="020B0503020204020204" charset="-122"/>
              </a:rPr>
              <a:t>墙</a:t>
            </a:r>
            <a:r>
              <a:rPr sz="2200" b="1" spc="-5" dirty="0">
                <a:latin typeface="微软雅黑" panose="020B0503020204020204" charset="-122"/>
                <a:ea typeface="微软雅黑" panose="020B0503020204020204" charset="-122"/>
                <a:cs typeface="微软雅黑" panose="020B0503020204020204" charset="-122"/>
              </a:rPr>
              <a:t>”</a:t>
            </a:r>
            <a:endParaRPr sz="2200" b="1">
              <a:latin typeface="微软雅黑" panose="020B0503020204020204" charset="-122"/>
              <a:ea typeface="微软雅黑" panose="020B0503020204020204" charset="-122"/>
              <a:cs typeface="微软雅黑" panose="020B0503020204020204" charset="-122"/>
            </a:endParaRPr>
          </a:p>
          <a:p>
            <a:pPr marL="734060" indent="-721995">
              <a:lnSpc>
                <a:spcPct val="100000"/>
              </a:lnSpc>
              <a:spcBef>
                <a:spcPts val="1585"/>
              </a:spcBef>
              <a:buSzPct val="95000"/>
              <a:buFont typeface="΢"/>
              <a:buAutoNum type="arabicPlain"/>
              <a:tabLst>
                <a:tab pos="734695" algn="l"/>
              </a:tabLst>
            </a:pPr>
            <a:r>
              <a:rPr sz="2200" b="1" spc="-10" dirty="0">
                <a:latin typeface="微软雅黑" panose="020B0503020204020204" charset="-122"/>
                <a:ea typeface="微软雅黑" panose="020B0503020204020204" charset="-122"/>
                <a:cs typeface="微软雅黑" panose="020B0503020204020204" charset="-122"/>
              </a:rPr>
              <a:t>《车站》</a:t>
            </a:r>
            <a:r>
              <a:rPr sz="2200" b="1" spc="-5" dirty="0">
                <a:latin typeface="微软雅黑" panose="020B0503020204020204" charset="-122"/>
                <a:ea typeface="微软雅黑" panose="020B0503020204020204" charset="-122"/>
                <a:cs typeface="微软雅黑" panose="020B0503020204020204" charset="-122"/>
              </a:rPr>
              <a:t>——</a:t>
            </a:r>
            <a:r>
              <a:rPr sz="2200" b="1" spc="-10" dirty="0">
                <a:latin typeface="微软雅黑" panose="020B0503020204020204" charset="-122"/>
                <a:ea typeface="微软雅黑" panose="020B0503020204020204" charset="-122"/>
                <a:cs typeface="微软雅黑" panose="020B0503020204020204" charset="-122"/>
              </a:rPr>
              <a:t>情节更为淡化，人物</a:t>
            </a:r>
            <a:r>
              <a:rPr sz="2200" b="1" dirty="0">
                <a:latin typeface="微软雅黑" panose="020B0503020204020204" charset="-122"/>
                <a:ea typeface="微软雅黑" panose="020B0503020204020204" charset="-122"/>
                <a:cs typeface="微软雅黑" panose="020B0503020204020204" charset="-122"/>
              </a:rPr>
              <a:t>性</a:t>
            </a:r>
            <a:r>
              <a:rPr sz="2200" b="1" spc="-10" dirty="0">
                <a:latin typeface="微软雅黑" panose="020B0503020204020204" charset="-122"/>
                <a:ea typeface="微软雅黑" panose="020B0503020204020204" charset="-122"/>
                <a:cs typeface="微软雅黑" panose="020B0503020204020204" charset="-122"/>
              </a:rPr>
              <a:t>格刻</a:t>
            </a:r>
            <a:r>
              <a:rPr sz="2200" b="1" dirty="0">
                <a:latin typeface="微软雅黑" panose="020B0503020204020204" charset="-122"/>
                <a:ea typeface="微软雅黑" panose="020B0503020204020204" charset="-122"/>
                <a:cs typeface="微软雅黑" panose="020B0503020204020204" charset="-122"/>
              </a:rPr>
              <a:t>画</a:t>
            </a:r>
            <a:r>
              <a:rPr sz="2200" b="1" spc="-10" dirty="0">
                <a:latin typeface="微软雅黑" panose="020B0503020204020204" charset="-122"/>
                <a:ea typeface="微软雅黑" panose="020B0503020204020204" charset="-122"/>
                <a:cs typeface="微软雅黑" panose="020B0503020204020204" charset="-122"/>
              </a:rPr>
              <a:t>不再</a:t>
            </a:r>
            <a:r>
              <a:rPr sz="2200" b="1" dirty="0">
                <a:latin typeface="微软雅黑" panose="020B0503020204020204" charset="-122"/>
                <a:ea typeface="微软雅黑" panose="020B0503020204020204" charset="-122"/>
                <a:cs typeface="微软雅黑" panose="020B0503020204020204" charset="-122"/>
              </a:rPr>
              <a:t>是</a:t>
            </a:r>
            <a:r>
              <a:rPr sz="2200" b="1" spc="-10" dirty="0">
                <a:latin typeface="微软雅黑" panose="020B0503020204020204" charset="-122"/>
                <a:ea typeface="微软雅黑" panose="020B0503020204020204" charset="-122"/>
                <a:cs typeface="微软雅黑" panose="020B0503020204020204" charset="-122"/>
              </a:rPr>
              <a:t>表现</a:t>
            </a:r>
            <a:r>
              <a:rPr sz="2200" b="1" dirty="0">
                <a:latin typeface="微软雅黑" panose="020B0503020204020204" charset="-122"/>
                <a:ea typeface="微软雅黑" panose="020B0503020204020204" charset="-122"/>
                <a:cs typeface="微软雅黑" panose="020B0503020204020204" charset="-122"/>
              </a:rPr>
              <a:t>的</a:t>
            </a:r>
            <a:r>
              <a:rPr sz="2200" b="1" spc="-10" dirty="0">
                <a:latin typeface="微软雅黑" panose="020B0503020204020204" charset="-122"/>
                <a:ea typeface="微软雅黑" panose="020B0503020204020204" charset="-122"/>
                <a:cs typeface="微软雅黑" panose="020B0503020204020204" charset="-122"/>
              </a:rPr>
              <a:t>主要</a:t>
            </a:r>
            <a:r>
              <a:rPr sz="2200" b="1" dirty="0">
                <a:latin typeface="微软雅黑" panose="020B0503020204020204" charset="-122"/>
                <a:ea typeface="微软雅黑" panose="020B0503020204020204" charset="-122"/>
                <a:cs typeface="微软雅黑" panose="020B0503020204020204" charset="-122"/>
              </a:rPr>
              <a:t>任</a:t>
            </a:r>
            <a:r>
              <a:rPr sz="2200" b="1" spc="-5" dirty="0">
                <a:latin typeface="微软雅黑" panose="020B0503020204020204" charset="-122"/>
                <a:ea typeface="微软雅黑" panose="020B0503020204020204" charset="-122"/>
                <a:cs typeface="微软雅黑" panose="020B0503020204020204" charset="-122"/>
              </a:rPr>
              <a:t>务</a:t>
            </a:r>
            <a:endParaRPr sz="2200" b="1">
              <a:latin typeface="微软雅黑" panose="020B0503020204020204" charset="-122"/>
              <a:ea typeface="微软雅黑" panose="020B0503020204020204" charset="-122"/>
              <a:cs typeface="微软雅黑" panose="020B0503020204020204" charset="-122"/>
            </a:endParaRPr>
          </a:p>
          <a:p>
            <a:pPr marL="12700" marR="5080">
              <a:lnSpc>
                <a:spcPct val="140000"/>
              </a:lnSpc>
              <a:spcBef>
                <a:spcPts val="530"/>
              </a:spcBef>
              <a:buSzPct val="95000"/>
              <a:buFont typeface="΢"/>
              <a:buAutoNum type="arabicPlain"/>
              <a:tabLst>
                <a:tab pos="734695" algn="l"/>
              </a:tabLst>
            </a:pPr>
            <a:r>
              <a:rPr sz="2200" b="1" spc="-5" dirty="0">
                <a:latin typeface="微软雅黑" panose="020B0503020204020204" charset="-122"/>
                <a:ea typeface="微软雅黑" panose="020B0503020204020204" charset="-122"/>
                <a:cs typeface="微软雅黑" panose="020B0503020204020204" charset="-122"/>
              </a:rPr>
              <a:t>《野人</a:t>
            </a:r>
            <a:r>
              <a:rPr sz="2200" b="1" spc="-10" dirty="0">
                <a:latin typeface="微软雅黑" panose="020B0503020204020204" charset="-122"/>
                <a:ea typeface="微软雅黑" panose="020B0503020204020204" charset="-122"/>
                <a:cs typeface="微软雅黑" panose="020B0503020204020204" charset="-122"/>
              </a:rPr>
              <a:t>》</a:t>
            </a:r>
            <a:r>
              <a:rPr sz="2200" b="1" spc="-5" dirty="0">
                <a:latin typeface="微软雅黑" panose="020B0503020204020204" charset="-122"/>
                <a:ea typeface="微软雅黑" panose="020B0503020204020204" charset="-122"/>
                <a:cs typeface="微软雅黑" panose="020B0503020204020204" charset="-122"/>
              </a:rPr>
              <a:t>—</a:t>
            </a:r>
            <a:r>
              <a:rPr sz="2200" b="1" dirty="0">
                <a:latin typeface="微软雅黑" panose="020B0503020204020204" charset="-122"/>
                <a:ea typeface="微软雅黑" panose="020B0503020204020204" charset="-122"/>
                <a:cs typeface="微软雅黑" panose="020B0503020204020204" charset="-122"/>
              </a:rPr>
              <a:t>—</a:t>
            </a:r>
            <a:r>
              <a:rPr sz="2200" b="1" spc="-5" dirty="0">
                <a:latin typeface="微软雅黑" panose="020B0503020204020204" charset="-122"/>
                <a:ea typeface="微软雅黑" panose="020B0503020204020204" charset="-122"/>
                <a:cs typeface="微软雅黑" panose="020B0503020204020204" charset="-122"/>
              </a:rPr>
              <a:t>高行健戏剧作品中最</a:t>
            </a:r>
            <a:r>
              <a:rPr sz="2200" b="1" dirty="0">
                <a:latin typeface="微软雅黑" panose="020B0503020204020204" charset="-122"/>
                <a:ea typeface="微软雅黑" panose="020B0503020204020204" charset="-122"/>
                <a:cs typeface="微软雅黑" panose="020B0503020204020204" charset="-122"/>
              </a:rPr>
              <a:t>成</a:t>
            </a:r>
            <a:r>
              <a:rPr sz="2200" b="1" spc="-5" dirty="0">
                <a:latin typeface="微软雅黑" panose="020B0503020204020204" charset="-122"/>
                <a:ea typeface="微软雅黑" panose="020B0503020204020204" charset="-122"/>
                <a:cs typeface="微软雅黑" panose="020B0503020204020204" charset="-122"/>
              </a:rPr>
              <a:t>熟的</a:t>
            </a:r>
            <a:r>
              <a:rPr sz="2200" b="1" dirty="0">
                <a:latin typeface="微软雅黑" panose="020B0503020204020204" charset="-122"/>
                <a:ea typeface="微软雅黑" panose="020B0503020204020204" charset="-122"/>
                <a:cs typeface="微软雅黑" panose="020B0503020204020204" charset="-122"/>
              </a:rPr>
              <a:t>一部</a:t>
            </a:r>
            <a:r>
              <a:rPr sz="2200" b="1" spc="-5" dirty="0">
                <a:latin typeface="微软雅黑" panose="020B0503020204020204" charset="-122"/>
                <a:ea typeface="微软雅黑" panose="020B0503020204020204" charset="-122"/>
                <a:cs typeface="微软雅黑" panose="020B0503020204020204" charset="-122"/>
              </a:rPr>
              <a:t>“</a:t>
            </a:r>
            <a:r>
              <a:rPr sz="2200" b="1" dirty="0">
                <a:latin typeface="微软雅黑" panose="020B0503020204020204" charset="-122"/>
                <a:ea typeface="微软雅黑" panose="020B0503020204020204" charset="-122"/>
                <a:cs typeface="微软雅黑" panose="020B0503020204020204" charset="-122"/>
              </a:rPr>
              <a:t>多</a:t>
            </a:r>
            <a:r>
              <a:rPr sz="2200" b="1" spc="-5" dirty="0">
                <a:latin typeface="微软雅黑" panose="020B0503020204020204" charset="-122"/>
                <a:ea typeface="微软雅黑" panose="020B0503020204020204" charset="-122"/>
                <a:cs typeface="微软雅黑" panose="020B0503020204020204" charset="-122"/>
              </a:rPr>
              <a:t>声</a:t>
            </a:r>
            <a:r>
              <a:rPr sz="2200" b="1" dirty="0">
                <a:latin typeface="微软雅黑" panose="020B0503020204020204" charset="-122"/>
                <a:ea typeface="微软雅黑" panose="020B0503020204020204" charset="-122"/>
                <a:cs typeface="微软雅黑" panose="020B0503020204020204" charset="-122"/>
              </a:rPr>
              <a:t>部</a:t>
            </a:r>
            <a:r>
              <a:rPr sz="2200" b="1" spc="5" dirty="0">
                <a:latin typeface="微软雅黑" panose="020B0503020204020204" charset="-122"/>
                <a:ea typeface="微软雅黑" panose="020B0503020204020204" charset="-122"/>
                <a:cs typeface="微软雅黑" panose="020B0503020204020204" charset="-122"/>
              </a:rPr>
              <a:t>”</a:t>
            </a:r>
            <a:r>
              <a:rPr sz="2200" b="1" spc="-5" dirty="0">
                <a:latin typeface="微软雅黑" panose="020B0503020204020204" charset="-122"/>
                <a:ea typeface="微软雅黑" panose="020B0503020204020204" charset="-122"/>
                <a:cs typeface="微软雅黑" panose="020B0503020204020204" charset="-122"/>
              </a:rPr>
              <a:t>，即</a:t>
            </a:r>
            <a:r>
              <a:rPr sz="2200" b="1" dirty="0">
                <a:latin typeface="微软雅黑" panose="020B0503020204020204" charset="-122"/>
                <a:ea typeface="微软雅黑" panose="020B0503020204020204" charset="-122"/>
                <a:cs typeface="微软雅黑" panose="020B0503020204020204" charset="-122"/>
              </a:rPr>
              <a:t>多</a:t>
            </a:r>
            <a:r>
              <a:rPr sz="2200" b="1" spc="-5" dirty="0">
                <a:latin typeface="微软雅黑" panose="020B0503020204020204" charset="-122"/>
                <a:ea typeface="微软雅黑" panose="020B0503020204020204" charset="-122"/>
                <a:cs typeface="微软雅黑" panose="020B0503020204020204" charset="-122"/>
              </a:rPr>
              <a:t>层主</a:t>
            </a:r>
            <a:r>
              <a:rPr sz="2200" b="1" dirty="0">
                <a:latin typeface="微软雅黑" panose="020B0503020204020204" charset="-122"/>
                <a:ea typeface="微软雅黑" panose="020B0503020204020204" charset="-122"/>
                <a:cs typeface="微软雅黑" panose="020B0503020204020204" charset="-122"/>
              </a:rPr>
              <a:t>题</a:t>
            </a:r>
            <a:r>
              <a:rPr sz="2200" b="1" spc="-5" dirty="0">
                <a:latin typeface="微软雅黑" panose="020B0503020204020204" charset="-122"/>
                <a:ea typeface="微软雅黑" panose="020B0503020204020204" charset="-122"/>
                <a:cs typeface="微软雅黑" panose="020B0503020204020204" charset="-122"/>
              </a:rPr>
              <a:t>；生</a:t>
            </a:r>
            <a:r>
              <a:rPr sz="2200" b="1" dirty="0">
                <a:latin typeface="微软雅黑" panose="020B0503020204020204" charset="-122"/>
                <a:ea typeface="微软雅黑" panose="020B0503020204020204" charset="-122"/>
                <a:cs typeface="微软雅黑" panose="020B0503020204020204" charset="-122"/>
              </a:rPr>
              <a:t>态</a:t>
            </a:r>
            <a:r>
              <a:rPr sz="2200" b="1" spc="-5" dirty="0">
                <a:latin typeface="微软雅黑" panose="020B0503020204020204" charset="-122"/>
                <a:ea typeface="微软雅黑" panose="020B0503020204020204" charset="-122"/>
                <a:cs typeface="微软雅黑" panose="020B0503020204020204" charset="-122"/>
              </a:rPr>
              <a:t>保护</a:t>
            </a:r>
            <a:r>
              <a:rPr sz="2200" b="1" dirty="0">
                <a:latin typeface="微软雅黑" panose="020B0503020204020204" charset="-122"/>
                <a:ea typeface="微软雅黑" panose="020B0503020204020204" charset="-122"/>
                <a:cs typeface="微软雅黑" panose="020B0503020204020204" charset="-122"/>
              </a:rPr>
              <a:t>和</a:t>
            </a:r>
            <a:r>
              <a:rPr sz="2200" b="1" spc="-5" dirty="0">
                <a:latin typeface="微软雅黑" panose="020B0503020204020204" charset="-122"/>
                <a:ea typeface="微软雅黑" panose="020B0503020204020204" charset="-122"/>
                <a:cs typeface="微软雅黑" panose="020B0503020204020204" charset="-122"/>
              </a:rPr>
              <a:t>维护 生态平衡</a:t>
            </a:r>
            <a:endParaRPr sz="22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9604723" y="143351"/>
            <a:ext cx="2538381" cy="757713"/>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125200" y="393191"/>
            <a:ext cx="815340" cy="283845"/>
          </a:xfrm>
          <a:custGeom>
            <a:avLst/>
            <a:gdLst/>
            <a:ahLst/>
            <a:cxnLst/>
            <a:rect l="l" t="t" r="r" b="b"/>
            <a:pathLst>
              <a:path w="815340" h="283845">
                <a:moveTo>
                  <a:pt x="0" y="283463"/>
                </a:moveTo>
                <a:lnTo>
                  <a:pt x="815340" y="283463"/>
                </a:lnTo>
                <a:lnTo>
                  <a:pt x="815340" y="0"/>
                </a:lnTo>
                <a:lnTo>
                  <a:pt x="0" y="0"/>
                </a:lnTo>
                <a:lnTo>
                  <a:pt x="0" y="283463"/>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642619" y="501218"/>
            <a:ext cx="2586355" cy="483234"/>
          </a:xfrm>
          <a:prstGeom prst="rect">
            <a:avLst/>
          </a:prstGeom>
        </p:spPr>
        <p:txBody>
          <a:bodyPr vert="horz" wrap="square" lIns="0" tIns="12700" rIns="0" bIns="0" rtlCol="0">
            <a:spAutoFit/>
          </a:bodyPr>
          <a:lstStyle/>
          <a:p>
            <a:pPr marL="12700">
              <a:lnSpc>
                <a:spcPct val="100000"/>
              </a:lnSpc>
              <a:spcBef>
                <a:spcPts val="100"/>
              </a:spcBef>
            </a:pPr>
            <a:r>
              <a:rPr sz="3000" spc="-5" dirty="0"/>
              <a:t>5.5.2</a:t>
            </a:r>
            <a:r>
              <a:rPr sz="3000" spc="-65" dirty="0"/>
              <a:t> </a:t>
            </a:r>
            <a:r>
              <a:rPr sz="3000" spc="-5" dirty="0"/>
              <a:t>主要作家</a:t>
            </a:r>
            <a:endParaRPr sz="3000"/>
          </a:p>
        </p:txBody>
      </p:sp>
      <p:sp>
        <p:nvSpPr>
          <p:cNvPr id="7" name="object 7"/>
          <p:cNvSpPr txBox="1"/>
          <p:nvPr/>
        </p:nvSpPr>
        <p:spPr>
          <a:xfrm>
            <a:off x="78739" y="1189100"/>
            <a:ext cx="63842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3</a:t>
            </a:r>
            <a:r>
              <a:rPr sz="2800" b="1" dirty="0">
                <a:latin typeface="微软雅黑" panose="020B0503020204020204" charset="-122"/>
                <a:cs typeface="微软雅黑" panose="020B0503020204020204" charset="-122"/>
              </a:rPr>
              <a:t>.</a:t>
            </a:r>
            <a:r>
              <a:rPr sz="2800" b="1" spc="-5" dirty="0">
                <a:latin typeface="微软雅黑" panose="020B0503020204020204" charset="-122"/>
                <a:cs typeface="微软雅黑" panose="020B0503020204020204" charset="-122"/>
              </a:rPr>
              <a:t>高行健在戏剧艺术探索上的主要成</a:t>
            </a:r>
            <a:r>
              <a:rPr sz="2800" b="1" dirty="0">
                <a:latin typeface="微软雅黑" panose="020B0503020204020204" charset="-122"/>
                <a:cs typeface="微软雅黑" panose="020B0503020204020204" charset="-122"/>
              </a:rPr>
              <a:t>就</a:t>
            </a:r>
            <a:r>
              <a:rPr sz="2800" b="1"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8" name="object 8"/>
          <p:cNvSpPr txBox="1"/>
          <p:nvPr/>
        </p:nvSpPr>
        <p:spPr>
          <a:xfrm>
            <a:off x="78739" y="1679021"/>
            <a:ext cx="12218670" cy="3964305"/>
          </a:xfrm>
          <a:prstGeom prst="rect">
            <a:avLst/>
          </a:prstGeom>
        </p:spPr>
        <p:txBody>
          <a:bodyPr vert="horz" wrap="square" lIns="0" tIns="196215" rIns="0" bIns="0" rtlCol="0">
            <a:spAutoFit/>
          </a:bodyPr>
          <a:lstStyle/>
          <a:p>
            <a:pPr marL="801370" indent="-789305">
              <a:lnSpc>
                <a:spcPct val="100000"/>
              </a:lnSpc>
              <a:spcBef>
                <a:spcPts val="1545"/>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在新时期戏剧的艺术探索过程中，高行健是一</a:t>
            </a:r>
            <a:r>
              <a:rPr sz="2400" b="1" dirty="0">
                <a:latin typeface="微软雅黑" panose="020B0503020204020204" charset="-122"/>
                <a:ea typeface="微软雅黑" panose="020B0503020204020204" charset="-122"/>
                <a:cs typeface="微软雅黑" panose="020B0503020204020204" charset="-122"/>
              </a:rPr>
              <a:t>个</a:t>
            </a:r>
            <a:r>
              <a:rPr sz="2400" b="1" spc="-5" dirty="0">
                <a:latin typeface="微软雅黑" panose="020B0503020204020204" charset="-122"/>
                <a:ea typeface="微软雅黑" panose="020B0503020204020204" charset="-122"/>
                <a:cs typeface="微软雅黑" panose="020B0503020204020204" charset="-122"/>
              </a:rPr>
              <a:t>坚持时间最长，并且兼具了理论与</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5"/>
              </a:spcBef>
            </a:pPr>
            <a:r>
              <a:rPr sz="2400" b="1" dirty="0">
                <a:latin typeface="微软雅黑" panose="020B0503020204020204" charset="-122"/>
                <a:ea typeface="微软雅黑" panose="020B0503020204020204" charset="-122"/>
                <a:cs typeface="微软雅黑" panose="020B0503020204020204" charset="-122"/>
              </a:rPr>
              <a:t>创作实践双重能力的作家。</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1440"/>
              </a:spcBef>
              <a:buSzPct val="96000"/>
              <a:buAutoNum type="arabicPlain" startAt="2"/>
              <a:tabLst>
                <a:tab pos="801370" algn="l"/>
              </a:tabLst>
            </a:pPr>
            <a:r>
              <a:rPr sz="2400" b="1" dirty="0">
                <a:latin typeface="微软雅黑" panose="020B0503020204020204" charset="-122"/>
                <a:ea typeface="微软雅黑" panose="020B0503020204020204" charset="-122"/>
                <a:cs typeface="微软雅黑" panose="020B0503020204020204" charset="-122"/>
              </a:rPr>
              <a:t>在话剧写作领</a:t>
            </a:r>
            <a:r>
              <a:rPr sz="2400" b="1" spc="-5" dirty="0">
                <a:latin typeface="微软雅黑" panose="020B0503020204020204" charset="-122"/>
                <a:ea typeface="微软雅黑" panose="020B0503020204020204" charset="-122"/>
                <a:cs typeface="微软雅黑" panose="020B0503020204020204" charset="-122"/>
              </a:rPr>
              <a:t>域</a:t>
            </a:r>
            <a:r>
              <a:rPr sz="2400" b="1" dirty="0">
                <a:latin typeface="微软雅黑" panose="020B0503020204020204" charset="-122"/>
                <a:ea typeface="微软雅黑" panose="020B0503020204020204" charset="-122"/>
                <a:cs typeface="微软雅黑" panose="020B0503020204020204" charset="-122"/>
              </a:rPr>
              <a:t>，高行健以《绝对信号》、《车站》、《野人》、《彼岸》等作品</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奠定了他在探索戏剧中不可替代的位置。同时</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在理论方面，他的《现代小说技巧初探》、</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《现代戏剧手段初探》也显示了不俗的眼光。</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15"/>
              </a:spcBef>
              <a:buSzPct val="96000"/>
              <a:buAutoNum type="arabicPlain" startAt="3"/>
              <a:tabLst>
                <a:tab pos="802005" algn="l"/>
              </a:tabLst>
            </a:pPr>
            <a:r>
              <a:rPr sz="2400" b="1" spc="-5" dirty="0">
                <a:latin typeface="微软雅黑" panose="020B0503020204020204" charset="-122"/>
                <a:ea typeface="微软雅黑" panose="020B0503020204020204" charset="-122"/>
                <a:cs typeface="微软雅黑" panose="020B0503020204020204" charset="-122"/>
              </a:rPr>
              <a:t>他的每部剧作从创作方法</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表现形式到戏剧格式上都有所不同，变化和变化中的创</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5"/>
              </a:spcBef>
            </a:pPr>
            <a:r>
              <a:rPr sz="2400" b="1" dirty="0">
                <a:latin typeface="微软雅黑" panose="020B0503020204020204" charset="-122"/>
                <a:ea typeface="微软雅黑" panose="020B0503020204020204" charset="-122"/>
                <a:cs typeface="微软雅黑" panose="020B0503020204020204" charset="-122"/>
              </a:rPr>
              <a:t>造是高行健话剧写作的一个准则。</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9418319" y="32003"/>
            <a:ext cx="2743200" cy="1007363"/>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0" y="0"/>
            <a:ext cx="167640" cy="611505"/>
          </a:xfrm>
          <a:custGeom>
            <a:avLst/>
            <a:gdLst/>
            <a:ahLst/>
            <a:cxnLst/>
            <a:rect l="l" t="t" r="r" b="b"/>
            <a:pathLst>
              <a:path w="167640" h="611505">
                <a:moveTo>
                  <a:pt x="0" y="611124"/>
                </a:moveTo>
                <a:lnTo>
                  <a:pt x="167640" y="611124"/>
                </a:lnTo>
                <a:lnTo>
                  <a:pt x="167640" y="0"/>
                </a:lnTo>
                <a:lnTo>
                  <a:pt x="0" y="0"/>
                </a:lnTo>
                <a:lnTo>
                  <a:pt x="0" y="611124"/>
                </a:lnTo>
                <a:close/>
              </a:path>
            </a:pathLst>
          </a:custGeom>
          <a:solidFill>
            <a:srgbClr val="FFFFFF"/>
          </a:solidFill>
        </p:spPr>
        <p:txBody>
          <a:bodyPr wrap="square" lIns="0" tIns="0" rIns="0" bIns="0" rtlCol="0"/>
          <a:lstStyle/>
          <a:p/>
        </p:txBody>
      </p:sp>
      <p:sp>
        <p:nvSpPr>
          <p:cNvPr id="11" name="object 11"/>
          <p:cNvSpPr/>
          <p:nvPr/>
        </p:nvSpPr>
        <p:spPr>
          <a:xfrm>
            <a:off x="6579869" y="1040130"/>
            <a:ext cx="858519" cy="486409"/>
          </a:xfrm>
          <a:custGeom>
            <a:avLst/>
            <a:gdLst/>
            <a:ahLst/>
            <a:cxnLst/>
            <a:rect l="l" t="t" r="r" b="b"/>
            <a:pathLst>
              <a:path w="858520" h="486409">
                <a:moveTo>
                  <a:pt x="614933" y="0"/>
                </a:moveTo>
                <a:lnTo>
                  <a:pt x="0" y="0"/>
                </a:lnTo>
                <a:lnTo>
                  <a:pt x="0" y="486156"/>
                </a:lnTo>
                <a:lnTo>
                  <a:pt x="614933" y="486156"/>
                </a:lnTo>
                <a:lnTo>
                  <a:pt x="858011" y="243078"/>
                </a:lnTo>
                <a:lnTo>
                  <a:pt x="614933" y="0"/>
                </a:lnTo>
                <a:close/>
              </a:path>
            </a:pathLst>
          </a:custGeom>
          <a:solidFill>
            <a:srgbClr val="006FC0"/>
          </a:solidFill>
        </p:spPr>
        <p:txBody>
          <a:bodyPr wrap="square" lIns="0" tIns="0" rIns="0" bIns="0" rtlCol="0"/>
          <a:lstStyle/>
          <a:p/>
        </p:txBody>
      </p:sp>
      <p:sp>
        <p:nvSpPr>
          <p:cNvPr id="12" name="object 12"/>
          <p:cNvSpPr/>
          <p:nvPr/>
        </p:nvSpPr>
        <p:spPr>
          <a:xfrm>
            <a:off x="6579869" y="1040130"/>
            <a:ext cx="858519" cy="486409"/>
          </a:xfrm>
          <a:custGeom>
            <a:avLst/>
            <a:gdLst/>
            <a:ahLst/>
            <a:cxnLst/>
            <a:rect l="l" t="t" r="r" b="b"/>
            <a:pathLst>
              <a:path w="858520" h="486409">
                <a:moveTo>
                  <a:pt x="0" y="0"/>
                </a:moveTo>
                <a:lnTo>
                  <a:pt x="614933" y="0"/>
                </a:lnTo>
                <a:lnTo>
                  <a:pt x="858011" y="243078"/>
                </a:lnTo>
                <a:lnTo>
                  <a:pt x="614933" y="486156"/>
                </a:lnTo>
                <a:lnTo>
                  <a:pt x="0" y="486156"/>
                </a:lnTo>
                <a:lnTo>
                  <a:pt x="0" y="0"/>
                </a:lnTo>
                <a:close/>
              </a:path>
            </a:pathLst>
          </a:custGeom>
          <a:ln w="28956">
            <a:solidFill>
              <a:srgbClr val="006FC0"/>
            </a:solidFill>
          </a:ln>
        </p:spPr>
        <p:txBody>
          <a:bodyPr wrap="square" lIns="0" tIns="0" rIns="0" bIns="0" rtlCol="0"/>
          <a:lstStyle/>
          <a:p/>
        </p:txBody>
      </p:sp>
      <p:sp>
        <p:nvSpPr>
          <p:cNvPr id="13" name="object 13"/>
          <p:cNvSpPr txBox="1"/>
          <p:nvPr/>
        </p:nvSpPr>
        <p:spPr>
          <a:xfrm>
            <a:off x="6782816" y="1075182"/>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021020" y="1159612"/>
            <a:ext cx="3483199" cy="305948"/>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4955811" y="1182444"/>
            <a:ext cx="95899" cy="283116"/>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887850" y="2188284"/>
            <a:ext cx="268777" cy="237452"/>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973836" y="2042160"/>
            <a:ext cx="2042922" cy="621029"/>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710183" y="2545079"/>
            <a:ext cx="611885" cy="62102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952500" y="2545079"/>
            <a:ext cx="2042922" cy="621029"/>
          </a:xfrm>
          <a:prstGeom prst="rect">
            <a:avLst/>
          </a:prstGeom>
          <a:blipFill>
            <a:blip r:embed="rId8" cstate="print"/>
            <a:stretch>
              <a:fillRect/>
            </a:stretch>
          </a:blipFill>
        </p:spPr>
        <p:txBody>
          <a:bodyPr wrap="square" lIns="0" tIns="0" rIns="0" bIns="0" rtlCol="0"/>
          <a:lstStyle/>
          <a:p/>
        </p:txBody>
      </p:sp>
      <p:sp>
        <p:nvSpPr>
          <p:cNvPr id="11" name="object 11"/>
          <p:cNvSpPr/>
          <p:nvPr/>
        </p:nvSpPr>
        <p:spPr>
          <a:xfrm>
            <a:off x="710183" y="3048000"/>
            <a:ext cx="622554" cy="621030"/>
          </a:xfrm>
          <a:prstGeom prst="rect">
            <a:avLst/>
          </a:prstGeom>
          <a:blipFill>
            <a:blip r:embed="rId9" cstate="print"/>
            <a:stretch>
              <a:fillRect/>
            </a:stretch>
          </a:blipFill>
        </p:spPr>
        <p:txBody>
          <a:bodyPr wrap="square" lIns="0" tIns="0" rIns="0" bIns="0" rtlCol="0"/>
          <a:lstStyle/>
          <a:p/>
        </p:txBody>
      </p:sp>
      <p:sp>
        <p:nvSpPr>
          <p:cNvPr id="12" name="object 12"/>
          <p:cNvSpPr/>
          <p:nvPr/>
        </p:nvSpPr>
        <p:spPr>
          <a:xfrm>
            <a:off x="963167" y="3048000"/>
            <a:ext cx="1485138" cy="621030"/>
          </a:xfrm>
          <a:prstGeom prst="rect">
            <a:avLst/>
          </a:prstGeom>
          <a:blipFill>
            <a:blip r:embed="rId10" cstate="print"/>
            <a:stretch>
              <a:fillRect/>
            </a:stretch>
          </a:blipFill>
        </p:spPr>
        <p:txBody>
          <a:bodyPr wrap="square" lIns="0" tIns="0" rIns="0" bIns="0" rtlCol="0"/>
          <a:lstStyle/>
          <a:p/>
        </p:txBody>
      </p:sp>
      <p:sp>
        <p:nvSpPr>
          <p:cNvPr id="13" name="object 13"/>
          <p:cNvSpPr/>
          <p:nvPr/>
        </p:nvSpPr>
        <p:spPr>
          <a:xfrm>
            <a:off x="710183" y="3550920"/>
            <a:ext cx="648462" cy="621029"/>
          </a:xfrm>
          <a:prstGeom prst="rect">
            <a:avLst/>
          </a:prstGeom>
          <a:blipFill>
            <a:blip r:embed="rId11" cstate="print"/>
            <a:stretch>
              <a:fillRect/>
            </a:stretch>
          </a:blipFill>
        </p:spPr>
        <p:txBody>
          <a:bodyPr wrap="square" lIns="0" tIns="0" rIns="0" bIns="0" rtlCol="0"/>
          <a:lstStyle/>
          <a:p/>
        </p:txBody>
      </p:sp>
      <p:sp>
        <p:nvSpPr>
          <p:cNvPr id="14" name="object 14"/>
          <p:cNvSpPr/>
          <p:nvPr/>
        </p:nvSpPr>
        <p:spPr>
          <a:xfrm>
            <a:off x="989075" y="3550920"/>
            <a:ext cx="2042922" cy="621029"/>
          </a:xfrm>
          <a:prstGeom prst="rect">
            <a:avLst/>
          </a:prstGeom>
          <a:blipFill>
            <a:blip r:embed="rId12" cstate="print"/>
            <a:stretch>
              <a:fillRect/>
            </a:stretch>
          </a:blipFill>
        </p:spPr>
        <p:txBody>
          <a:bodyPr wrap="square" lIns="0" tIns="0" rIns="0" bIns="0" rtlCol="0"/>
          <a:lstStyle/>
          <a:p/>
        </p:txBody>
      </p:sp>
      <p:sp>
        <p:nvSpPr>
          <p:cNvPr id="15" name="object 15"/>
          <p:cNvSpPr txBox="1"/>
          <p:nvPr/>
        </p:nvSpPr>
        <p:spPr>
          <a:xfrm>
            <a:off x="877620" y="1108963"/>
            <a:ext cx="4349750" cy="2875915"/>
          </a:xfrm>
          <a:prstGeom prst="rect">
            <a:avLst/>
          </a:prstGeom>
        </p:spPr>
        <p:txBody>
          <a:bodyPr vert="horz" wrap="square" lIns="0" tIns="12065" rIns="0" bIns="0" rtlCol="0">
            <a:spAutoFit/>
          </a:bodyPr>
          <a:lstStyle/>
          <a:p>
            <a:pPr marL="12700">
              <a:lnSpc>
                <a:spcPct val="100000"/>
              </a:lnSpc>
              <a:spcBef>
                <a:spcPts val="95"/>
              </a:spcBef>
              <a:tabLst>
                <a:tab pos="4057650" algn="l"/>
              </a:tabLst>
            </a:pPr>
            <a:r>
              <a:rPr sz="2200" spc="-5" dirty="0">
                <a:latin typeface="微软雅黑" panose="020B0503020204020204" charset="-122"/>
                <a:cs typeface="微软雅黑" panose="020B0503020204020204" charset="-122"/>
              </a:rPr>
              <a:t>《陈毅市长》反映的时代是（</a:t>
            </a:r>
            <a:r>
              <a:rPr sz="2200" spc="-5" dirty="0">
                <a:latin typeface="微软雅黑" panose="020B0503020204020204" charset="-122"/>
                <a:cs typeface="微软雅黑" panose="020B0503020204020204" charset="-122"/>
              </a:rPr>
              <a:t>	</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a:lnSpc>
                <a:spcPct val="100000"/>
              </a:lnSpc>
              <a:spcBef>
                <a:spcPts val="50"/>
              </a:spcBef>
            </a:pPr>
            <a:endParaRPr sz="3400">
              <a:latin typeface="Times New Roman" panose="02020603050405020304"/>
              <a:cs typeface="Times New Roman" panose="02020603050405020304"/>
            </a:endParaRPr>
          </a:p>
          <a:p>
            <a:pPr marL="12700" marR="2392045" algn="just">
              <a:lnSpc>
                <a:spcPct val="150000"/>
              </a:lnSpc>
            </a:pPr>
            <a:r>
              <a:rPr sz="2200" spc="-5" dirty="0">
                <a:latin typeface="微软雅黑" panose="020B0503020204020204" charset="-122"/>
                <a:cs typeface="微软雅黑" panose="020B0503020204020204" charset="-122"/>
              </a:rPr>
              <a:t>A</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改革开放初期  </a:t>
            </a:r>
            <a:r>
              <a:rPr sz="2200" spc="-5" dirty="0">
                <a:latin typeface="微软雅黑" panose="020B0503020204020204" charset="-122"/>
                <a:cs typeface="微软雅黑" panose="020B0503020204020204" charset="-122"/>
              </a:rPr>
              <a:t>B:“</a:t>
            </a:r>
            <a:r>
              <a:rPr sz="2200" spc="-10" dirty="0">
                <a:latin typeface="微软雅黑" panose="020B0503020204020204" charset="-122"/>
                <a:cs typeface="微软雅黑" panose="020B0503020204020204" charset="-122"/>
              </a:rPr>
              <a:t>文革”初期 C:</a:t>
            </a:r>
            <a:r>
              <a:rPr sz="2200" spc="-5" dirty="0">
                <a:latin typeface="微软雅黑" panose="020B0503020204020204" charset="-122"/>
                <a:cs typeface="微软雅黑" panose="020B0503020204020204" charset="-122"/>
              </a:rPr>
              <a:t>解放初期</a:t>
            </a:r>
            <a:endParaRPr sz="2200">
              <a:latin typeface="微软雅黑" panose="020B0503020204020204" charset="-122"/>
              <a:cs typeface="微软雅黑" panose="020B0503020204020204" charset="-122"/>
            </a:endParaRPr>
          </a:p>
          <a:p>
            <a:pPr marL="12700">
              <a:lnSpc>
                <a:spcPct val="100000"/>
              </a:lnSpc>
              <a:spcBef>
                <a:spcPts val="1320"/>
              </a:spcBef>
            </a:pPr>
            <a:r>
              <a:rPr sz="2200" spc="-10" dirty="0">
                <a:latin typeface="微软雅黑" panose="020B0503020204020204" charset="-122"/>
                <a:cs typeface="微软雅黑" panose="020B0503020204020204" charset="-122"/>
              </a:rPr>
              <a:t>D:</a:t>
            </a:r>
            <a:r>
              <a:rPr sz="2200" spc="-5" dirty="0">
                <a:latin typeface="微软雅黑" panose="020B0503020204020204" charset="-122"/>
                <a:cs typeface="微软雅黑" panose="020B0503020204020204" charset="-122"/>
              </a:rPr>
              <a:t>抗日战争初期</a:t>
            </a:r>
            <a:endParaRPr sz="2200">
              <a:latin typeface="微软雅黑" panose="020B0503020204020204" charset="-122"/>
              <a:cs typeface="微软雅黑" panose="020B0503020204020204" charset="-122"/>
            </a:endParaRPr>
          </a:p>
        </p:txBody>
      </p:sp>
      <p:sp>
        <p:nvSpPr>
          <p:cNvPr id="16" name="object 16"/>
          <p:cNvSpPr/>
          <p:nvPr/>
        </p:nvSpPr>
        <p:spPr>
          <a:xfrm>
            <a:off x="798576" y="417576"/>
            <a:ext cx="1946275" cy="375285"/>
          </a:xfrm>
          <a:custGeom>
            <a:avLst/>
            <a:gdLst/>
            <a:ahLst/>
            <a:cxnLst/>
            <a:rect l="l" t="t" r="r" b="b"/>
            <a:pathLst>
              <a:path w="1946275" h="375284">
                <a:moveTo>
                  <a:pt x="1758696" y="0"/>
                </a:moveTo>
                <a:lnTo>
                  <a:pt x="0" y="0"/>
                </a:lnTo>
                <a:lnTo>
                  <a:pt x="0" y="374903"/>
                </a:lnTo>
                <a:lnTo>
                  <a:pt x="1758696" y="374903"/>
                </a:lnTo>
                <a:lnTo>
                  <a:pt x="1946148" y="187451"/>
                </a:lnTo>
                <a:lnTo>
                  <a:pt x="1758696" y="0"/>
                </a:lnTo>
                <a:close/>
              </a:path>
            </a:pathLst>
          </a:custGeom>
          <a:solidFill>
            <a:srgbClr val="666666"/>
          </a:solidFill>
        </p:spPr>
        <p:txBody>
          <a:bodyPr wrap="square" lIns="0" tIns="0" rIns="0" bIns="0" rtlCol="0"/>
          <a:lstStyle/>
          <a:p/>
        </p:txBody>
      </p:sp>
      <p:sp>
        <p:nvSpPr>
          <p:cNvPr id="17" name="object 17"/>
          <p:cNvSpPr txBox="1">
            <a:spLocks noGrp="1"/>
          </p:cNvSpPr>
          <p:nvPr>
            <p:ph type="title"/>
          </p:nvPr>
        </p:nvSpPr>
        <p:spPr>
          <a:xfrm>
            <a:off x="1102258" y="397255"/>
            <a:ext cx="124460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78739" y="1124458"/>
            <a:ext cx="12188190" cy="437007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、主要作品：</a:t>
            </a:r>
            <a:endParaRPr sz="2400" b="1">
              <a:latin typeface="微软雅黑" panose="020B0503020204020204" charset="-122"/>
              <a:ea typeface="微软雅黑" panose="020B0503020204020204" charset="-122"/>
              <a:cs typeface="微软雅黑" panose="020B0503020204020204" charset="-122"/>
            </a:endParaRPr>
          </a:p>
          <a:p>
            <a:pPr marL="281940" indent="2540">
              <a:lnSpc>
                <a:spcPct val="100000"/>
              </a:lnSpc>
              <a:spcBef>
                <a:spcPts val="2300"/>
              </a:spcBef>
            </a:pPr>
            <a:r>
              <a:rPr sz="2400" b="1" dirty="0">
                <a:latin typeface="微软雅黑" panose="020B0503020204020204" charset="-122"/>
                <a:ea typeface="微软雅黑" panose="020B0503020204020204" charset="-122"/>
                <a:cs typeface="微软雅黑" panose="020B0503020204020204" charset="-122"/>
              </a:rPr>
              <a:t>短篇小</a:t>
            </a:r>
            <a:r>
              <a:rPr sz="2400" b="1" spc="-10" dirty="0">
                <a:latin typeface="微软雅黑" panose="020B0503020204020204" charset="-122"/>
                <a:ea typeface="微软雅黑" panose="020B0503020204020204" charset="-122"/>
                <a:cs typeface="微软雅黑" panose="020B0503020204020204" charset="-122"/>
              </a:rPr>
              <a:t>说</a:t>
            </a:r>
            <a:r>
              <a:rPr sz="2400" b="1" dirty="0">
                <a:latin typeface="微软雅黑" panose="020B0503020204020204" charset="-122"/>
                <a:ea typeface="微软雅黑" panose="020B0503020204020204" charset="-122"/>
                <a:cs typeface="微软雅黑" panose="020B0503020204020204" charset="-122"/>
              </a:rPr>
              <a:t>《死亡叙述》《爱情故事》《往事不惩罚》《鲜血梅花》《我没有自己的名字》</a:t>
            </a:r>
            <a:endParaRPr sz="2400" b="1">
              <a:latin typeface="微软雅黑" panose="020B0503020204020204" charset="-122"/>
              <a:ea typeface="微软雅黑" panose="020B0503020204020204" charset="-122"/>
              <a:cs typeface="微软雅黑" panose="020B0503020204020204" charset="-122"/>
            </a:endParaRPr>
          </a:p>
          <a:p>
            <a:pPr marL="283845" marR="5080" indent="-1905">
              <a:lnSpc>
                <a:spcPct val="180000"/>
              </a:lnSpc>
              <a:spcBef>
                <a:spcPts val="5"/>
              </a:spcBef>
            </a:pPr>
            <a:r>
              <a:rPr sz="2400" b="1" dirty="0">
                <a:latin typeface="微软雅黑" panose="020B0503020204020204" charset="-122"/>
                <a:ea typeface="微软雅黑" panose="020B0503020204020204" charset="-122"/>
                <a:cs typeface="微软雅黑" panose="020B0503020204020204" charset="-122"/>
              </a:rPr>
              <a:t>中篇小</a:t>
            </a:r>
            <a:r>
              <a:rPr sz="2400" b="1" spc="10" dirty="0">
                <a:latin typeface="微软雅黑" panose="020B0503020204020204" charset="-122"/>
                <a:ea typeface="微软雅黑" panose="020B0503020204020204" charset="-122"/>
                <a:cs typeface="微软雅黑" panose="020B0503020204020204" charset="-122"/>
              </a:rPr>
              <a:t>说</a:t>
            </a:r>
            <a:r>
              <a:rPr sz="2400" b="1" dirty="0">
                <a:latin typeface="微软雅黑" panose="020B0503020204020204" charset="-122"/>
                <a:ea typeface="微软雅黑" panose="020B0503020204020204" charset="-122"/>
                <a:cs typeface="微软雅黑" panose="020B0503020204020204" charset="-122"/>
              </a:rPr>
              <a:t>《四月三日事件》、《现实一种》（山岗、山峰）、《难逃劫数》《古典爱情》 长篇小说</a:t>
            </a:r>
            <a:r>
              <a:rPr sz="2400" b="1" dirty="0">
                <a:solidFill>
                  <a:srgbClr val="0D0D0D"/>
                </a:solidFill>
                <a:latin typeface="微软雅黑" panose="020B0503020204020204" charset="-122"/>
                <a:ea typeface="微软雅黑" panose="020B0503020204020204" charset="-122"/>
                <a:cs typeface="微软雅黑" panose="020B0503020204020204" charset="-122"/>
              </a:rPr>
              <a:t>《在细雨中呼喊》、《活着》、《许三观卖血记》（</a:t>
            </a:r>
            <a:r>
              <a:rPr sz="2400" b="1" dirty="0">
                <a:latin typeface="微软雅黑" panose="020B0503020204020204" charset="-122"/>
                <a:ea typeface="微软雅黑" panose="020B0503020204020204" charset="-122"/>
                <a:cs typeface="微软雅黑" panose="020B0503020204020204" charset="-122"/>
              </a:rPr>
              <a:t>父性”</a:t>
            </a:r>
            <a:r>
              <a:rPr sz="2400" b="1" spc="-25" dirty="0">
                <a:latin typeface="微软雅黑" panose="020B0503020204020204" charset="-122"/>
                <a:ea typeface="微软雅黑" panose="020B0503020204020204" charset="-122"/>
                <a:cs typeface="微软雅黑" panose="020B0503020204020204" charset="-122"/>
              </a:rPr>
              <a:t> </a:t>
            </a:r>
            <a:r>
              <a:rPr sz="2400" b="1" dirty="0">
                <a:latin typeface="微软雅黑" panose="020B0503020204020204" charset="-122"/>
                <a:ea typeface="微软雅黑" panose="020B0503020204020204" charset="-122"/>
                <a:cs typeface="微软雅黑" panose="020B0503020204020204" charset="-122"/>
              </a:rPr>
              <a:t>，许三观、一乐</a:t>
            </a:r>
            <a:r>
              <a:rPr sz="2400" b="1" dirty="0">
                <a:solidFill>
                  <a:srgbClr val="0D0D0D"/>
                </a:solidFill>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05"/>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、《许三观卖血记》</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艺术特色</a:t>
            </a:r>
            <a:r>
              <a:rPr sz="2400" b="1" spc="-5" dirty="0">
                <a:latin typeface="微软雅黑" panose="020B0503020204020204" charset="-122"/>
                <a:ea typeface="微软雅黑" panose="020B0503020204020204" charset="-122"/>
                <a:cs typeface="微软雅黑" panose="020B0503020204020204" charset="-122"/>
              </a:rPr>
              <a:t>——</a:t>
            </a:r>
            <a:r>
              <a:rPr sz="2400" b="1" dirty="0">
                <a:solidFill>
                  <a:srgbClr val="0D0D0D"/>
                </a:solidFill>
                <a:latin typeface="微软雅黑" panose="020B0503020204020204" charset="-122"/>
                <a:ea typeface="微软雅黑" panose="020B0503020204020204" charset="-122"/>
                <a:cs typeface="微软雅黑" panose="020B0503020204020204" charset="-122"/>
              </a:rPr>
              <a:t>先锋性</a:t>
            </a:r>
            <a:r>
              <a:rPr sz="2400" b="1" dirty="0">
                <a:solidFill>
                  <a:srgbClr val="404040"/>
                </a:solidFill>
                <a:latin typeface="微软雅黑" panose="020B0503020204020204" charset="-122"/>
                <a:ea typeface="微软雅黑" panose="020B0503020204020204" charset="-122"/>
                <a:cs typeface="微软雅黑" panose="020B0503020204020204" charset="-122"/>
              </a:rPr>
              <a:t>的体现</a:t>
            </a:r>
            <a:endParaRPr sz="2400" b="1">
              <a:latin typeface="微软雅黑" panose="020B0503020204020204" charset="-122"/>
              <a:ea typeface="微软雅黑" panose="020B0503020204020204" charset="-122"/>
              <a:cs typeface="微软雅黑" panose="020B0503020204020204" charset="-122"/>
            </a:endParaRPr>
          </a:p>
          <a:p>
            <a:pPr marL="890905" indent="-789305">
              <a:lnSpc>
                <a:spcPct val="100000"/>
              </a:lnSpc>
              <a:spcBef>
                <a:spcPts val="2305"/>
              </a:spcBef>
              <a:buSzPct val="96000"/>
              <a:buAutoNum type="arabicPlain"/>
              <a:tabLst>
                <a:tab pos="891540" algn="l"/>
              </a:tabLst>
            </a:pPr>
            <a:r>
              <a:rPr sz="2400" b="1" dirty="0">
                <a:latin typeface="微软雅黑" panose="020B0503020204020204" charset="-122"/>
                <a:ea typeface="微软雅黑" panose="020B0503020204020204" charset="-122"/>
                <a:cs typeface="微软雅黑" panose="020B0503020204020204" charset="-122"/>
              </a:rPr>
              <a:t>“冷漠叙述” ：近乎执着地迷恋于暴力、灾难、死亡</a:t>
            </a:r>
            <a:endParaRPr sz="2400" b="1">
              <a:latin typeface="微软雅黑" panose="020B0503020204020204" charset="-122"/>
              <a:ea typeface="微软雅黑" panose="020B0503020204020204" charset="-122"/>
              <a:cs typeface="微软雅黑" panose="020B0503020204020204" charset="-122"/>
            </a:endParaRPr>
          </a:p>
          <a:p>
            <a:pPr marL="890905" indent="-789305">
              <a:lnSpc>
                <a:spcPct val="100000"/>
              </a:lnSpc>
              <a:spcBef>
                <a:spcPts val="2305"/>
              </a:spcBef>
              <a:buSzPct val="96000"/>
              <a:buFont typeface="΢"/>
              <a:buAutoNum type="arabicPlain"/>
              <a:tabLst>
                <a:tab pos="891540" algn="l"/>
                <a:tab pos="3693160" algn="l"/>
              </a:tabLst>
            </a:pPr>
            <a:r>
              <a:rPr sz="2400" b="1" dirty="0">
                <a:latin typeface="微软雅黑" panose="020B0503020204020204" charset="-122"/>
                <a:ea typeface="微软雅黑" panose="020B0503020204020204" charset="-122"/>
                <a:cs typeface="微软雅黑" panose="020B0503020204020204" charset="-122"/>
              </a:rPr>
              <a:t>对常见文体的颠覆	：“文类颠覆的目的依然是价值观的颠</a:t>
            </a:r>
            <a:r>
              <a:rPr sz="2400" b="1" spc="5" dirty="0">
                <a:latin typeface="微软雅黑" panose="020B0503020204020204" charset="-122"/>
                <a:ea typeface="微软雅黑" panose="020B0503020204020204" charset="-122"/>
                <a:cs typeface="微软雅黑" panose="020B0503020204020204" charset="-122"/>
              </a:rPr>
              <a:t>覆</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p:txBody>
      </p:sp>
      <p:sp>
        <p:nvSpPr>
          <p:cNvPr id="6" name="object 6"/>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title"/>
          </p:nvPr>
        </p:nvSpPr>
        <p:spPr>
          <a:xfrm>
            <a:off x="651763" y="375285"/>
            <a:ext cx="5685155" cy="452120"/>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A6A6A6"/>
                </a:solidFill>
              </a:rPr>
              <a:t>莫言</a:t>
            </a:r>
            <a:r>
              <a:rPr spc="10" dirty="0">
                <a:solidFill>
                  <a:srgbClr val="A6A6A6"/>
                </a:solidFill>
              </a:rPr>
              <a:t> </a:t>
            </a:r>
            <a:r>
              <a:rPr spc="-5" dirty="0">
                <a:solidFill>
                  <a:srgbClr val="A6A6A6"/>
                </a:solidFill>
              </a:rPr>
              <a:t>张炜 马原</a:t>
            </a:r>
            <a:r>
              <a:rPr spc="-10" dirty="0">
                <a:solidFill>
                  <a:srgbClr val="A6A6A6"/>
                </a:solidFill>
              </a:rPr>
              <a:t> </a:t>
            </a:r>
            <a:r>
              <a:rPr spc="-5" dirty="0">
                <a:solidFill>
                  <a:srgbClr val="A6A6A6"/>
                </a:solidFill>
              </a:rPr>
              <a:t>苏童</a:t>
            </a:r>
            <a:r>
              <a:rPr dirty="0">
                <a:solidFill>
                  <a:srgbClr val="A6A6A6"/>
                </a:solidFill>
              </a:rPr>
              <a:t> </a:t>
            </a:r>
            <a:r>
              <a:rPr spc="-5" dirty="0">
                <a:solidFill>
                  <a:srgbClr val="C00000"/>
                </a:solidFill>
              </a:rPr>
              <a:t>余华</a:t>
            </a:r>
            <a:endParaRPr spc="-5" dirty="0">
              <a:solidFill>
                <a:srgbClr val="C00000"/>
              </a:solidFill>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8" name="object 8"/>
          <p:cNvSpPr txBox="1"/>
          <p:nvPr/>
        </p:nvSpPr>
        <p:spPr>
          <a:xfrm>
            <a:off x="222605"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021020" y="1159612"/>
            <a:ext cx="3483199" cy="305948"/>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4507991" y="1036319"/>
            <a:ext cx="555498" cy="62102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4860035" y="1036319"/>
            <a:ext cx="648462" cy="621029"/>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887850" y="2188284"/>
            <a:ext cx="268777" cy="237452"/>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973836" y="2042160"/>
            <a:ext cx="2042922" cy="62102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710183" y="2545079"/>
            <a:ext cx="611885" cy="621029"/>
          </a:xfrm>
          <a:prstGeom prst="rect">
            <a:avLst/>
          </a:prstGeom>
          <a:blipFill>
            <a:blip r:embed="rId8" cstate="print"/>
            <a:stretch>
              <a:fillRect/>
            </a:stretch>
          </a:blipFill>
        </p:spPr>
        <p:txBody>
          <a:bodyPr wrap="square" lIns="0" tIns="0" rIns="0" bIns="0" rtlCol="0"/>
          <a:lstStyle/>
          <a:p/>
        </p:txBody>
      </p:sp>
      <p:sp>
        <p:nvSpPr>
          <p:cNvPr id="11" name="object 11"/>
          <p:cNvSpPr/>
          <p:nvPr/>
        </p:nvSpPr>
        <p:spPr>
          <a:xfrm>
            <a:off x="952500" y="2545079"/>
            <a:ext cx="2042922" cy="621029"/>
          </a:xfrm>
          <a:prstGeom prst="rect">
            <a:avLst/>
          </a:prstGeom>
          <a:blipFill>
            <a:blip r:embed="rId9" cstate="print"/>
            <a:stretch>
              <a:fillRect/>
            </a:stretch>
          </a:blipFill>
        </p:spPr>
        <p:txBody>
          <a:bodyPr wrap="square" lIns="0" tIns="0" rIns="0" bIns="0" rtlCol="0"/>
          <a:lstStyle/>
          <a:p/>
        </p:txBody>
      </p:sp>
      <p:sp>
        <p:nvSpPr>
          <p:cNvPr id="12" name="object 12"/>
          <p:cNvSpPr/>
          <p:nvPr/>
        </p:nvSpPr>
        <p:spPr>
          <a:xfrm>
            <a:off x="710183" y="3048000"/>
            <a:ext cx="622554" cy="621030"/>
          </a:xfrm>
          <a:prstGeom prst="rect">
            <a:avLst/>
          </a:prstGeom>
          <a:blipFill>
            <a:blip r:embed="rId10" cstate="print"/>
            <a:stretch>
              <a:fillRect/>
            </a:stretch>
          </a:blipFill>
        </p:spPr>
        <p:txBody>
          <a:bodyPr wrap="square" lIns="0" tIns="0" rIns="0" bIns="0" rtlCol="0"/>
          <a:lstStyle/>
          <a:p/>
        </p:txBody>
      </p:sp>
      <p:sp>
        <p:nvSpPr>
          <p:cNvPr id="13" name="object 13"/>
          <p:cNvSpPr/>
          <p:nvPr/>
        </p:nvSpPr>
        <p:spPr>
          <a:xfrm>
            <a:off x="963167" y="3048000"/>
            <a:ext cx="1485138" cy="621030"/>
          </a:xfrm>
          <a:prstGeom prst="rect">
            <a:avLst/>
          </a:prstGeom>
          <a:blipFill>
            <a:blip r:embed="rId11" cstate="print"/>
            <a:stretch>
              <a:fillRect/>
            </a:stretch>
          </a:blipFill>
        </p:spPr>
        <p:txBody>
          <a:bodyPr wrap="square" lIns="0" tIns="0" rIns="0" bIns="0" rtlCol="0"/>
          <a:lstStyle/>
          <a:p/>
        </p:txBody>
      </p:sp>
      <p:sp>
        <p:nvSpPr>
          <p:cNvPr id="14" name="object 14"/>
          <p:cNvSpPr/>
          <p:nvPr/>
        </p:nvSpPr>
        <p:spPr>
          <a:xfrm>
            <a:off x="710183" y="3550920"/>
            <a:ext cx="648462" cy="621029"/>
          </a:xfrm>
          <a:prstGeom prst="rect">
            <a:avLst/>
          </a:prstGeom>
          <a:blipFill>
            <a:blip r:embed="rId12" cstate="print"/>
            <a:stretch>
              <a:fillRect/>
            </a:stretch>
          </a:blipFill>
        </p:spPr>
        <p:txBody>
          <a:bodyPr wrap="square" lIns="0" tIns="0" rIns="0" bIns="0" rtlCol="0"/>
          <a:lstStyle/>
          <a:p/>
        </p:txBody>
      </p:sp>
      <p:sp>
        <p:nvSpPr>
          <p:cNvPr id="15" name="object 15"/>
          <p:cNvSpPr/>
          <p:nvPr/>
        </p:nvSpPr>
        <p:spPr>
          <a:xfrm>
            <a:off x="989075" y="3550920"/>
            <a:ext cx="2042922" cy="621029"/>
          </a:xfrm>
          <a:prstGeom prst="rect">
            <a:avLst/>
          </a:prstGeom>
          <a:blipFill>
            <a:blip r:embed="rId13" cstate="print"/>
            <a:stretch>
              <a:fillRect/>
            </a:stretch>
          </a:blipFill>
        </p:spPr>
        <p:txBody>
          <a:bodyPr wrap="square" lIns="0" tIns="0" rIns="0" bIns="0" rtlCol="0"/>
          <a:lstStyle/>
          <a:p/>
        </p:txBody>
      </p:sp>
      <p:sp>
        <p:nvSpPr>
          <p:cNvPr id="16" name="object 16"/>
          <p:cNvSpPr txBox="1"/>
          <p:nvPr/>
        </p:nvSpPr>
        <p:spPr>
          <a:xfrm>
            <a:off x="877620" y="1108963"/>
            <a:ext cx="4455160" cy="2875915"/>
          </a:xfrm>
          <a:prstGeom prst="rect">
            <a:avLst/>
          </a:prstGeom>
        </p:spPr>
        <p:txBody>
          <a:bodyPr vert="horz" wrap="square" lIns="0" tIns="12065" rIns="0" bIns="0" rtlCol="0">
            <a:spAutoFit/>
          </a:bodyPr>
          <a:lstStyle/>
          <a:p>
            <a:pPr marL="12700">
              <a:lnSpc>
                <a:spcPct val="100000"/>
              </a:lnSpc>
              <a:spcBef>
                <a:spcPts val="95"/>
              </a:spcBef>
              <a:tabLst>
                <a:tab pos="3810635" algn="l"/>
                <a:tab pos="4163060" algn="l"/>
              </a:tabLst>
            </a:pPr>
            <a:r>
              <a:rPr sz="2200" spc="-5" dirty="0">
                <a:latin typeface="微软雅黑" panose="020B0503020204020204" charset="-122"/>
                <a:cs typeface="微软雅黑" panose="020B0503020204020204" charset="-122"/>
              </a:rPr>
              <a:t>《陈毅市长》反映的时代是（</a:t>
            </a:r>
            <a:r>
              <a:rPr sz="2200" spc="-5" dirty="0">
                <a:latin typeface="微软雅黑" panose="020B0503020204020204" charset="-122"/>
                <a:cs typeface="微软雅黑" panose="020B0503020204020204" charset="-122"/>
              </a:rPr>
              <a:t>	</a:t>
            </a:r>
            <a:r>
              <a:rPr sz="2200" spc="-5" dirty="0">
                <a:solidFill>
                  <a:srgbClr val="C00000"/>
                </a:solidFill>
                <a:latin typeface="微软雅黑" panose="020B0503020204020204" charset="-122"/>
                <a:cs typeface="微软雅黑" panose="020B0503020204020204" charset="-122"/>
              </a:rPr>
              <a:t>C</a:t>
            </a:r>
            <a:r>
              <a:rPr sz="2200" spc="-5" dirty="0">
                <a:solidFill>
                  <a:srgbClr val="C00000"/>
                </a:solidFill>
                <a:latin typeface="微软雅黑" panose="020B0503020204020204" charset="-122"/>
                <a:cs typeface="微软雅黑" panose="020B0503020204020204" charset="-122"/>
              </a:rPr>
              <a:t>	</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a:lnSpc>
                <a:spcPct val="100000"/>
              </a:lnSpc>
              <a:spcBef>
                <a:spcPts val="50"/>
              </a:spcBef>
            </a:pPr>
            <a:endParaRPr sz="3400">
              <a:latin typeface="Times New Roman" panose="02020603050405020304"/>
              <a:cs typeface="Times New Roman" panose="02020603050405020304"/>
            </a:endParaRPr>
          </a:p>
          <a:p>
            <a:pPr marL="12700" marR="2496820" algn="just">
              <a:lnSpc>
                <a:spcPct val="150000"/>
              </a:lnSpc>
            </a:pPr>
            <a:r>
              <a:rPr sz="2200" spc="-5" dirty="0">
                <a:latin typeface="微软雅黑" panose="020B0503020204020204" charset="-122"/>
                <a:cs typeface="微软雅黑" panose="020B0503020204020204" charset="-122"/>
              </a:rPr>
              <a:t>A</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改革开放初期  </a:t>
            </a:r>
            <a:r>
              <a:rPr sz="2200" spc="-5" dirty="0">
                <a:latin typeface="微软雅黑" panose="020B0503020204020204" charset="-122"/>
                <a:cs typeface="微软雅黑" panose="020B0503020204020204" charset="-122"/>
              </a:rPr>
              <a:t>B:“</a:t>
            </a:r>
            <a:r>
              <a:rPr sz="2200" spc="-10" dirty="0">
                <a:latin typeface="微软雅黑" panose="020B0503020204020204" charset="-122"/>
                <a:cs typeface="微软雅黑" panose="020B0503020204020204" charset="-122"/>
              </a:rPr>
              <a:t>文革”初期 </a:t>
            </a:r>
            <a:r>
              <a:rPr sz="2200" spc="-10" dirty="0">
                <a:solidFill>
                  <a:srgbClr val="C00000"/>
                </a:solidFill>
                <a:latin typeface="微软雅黑" panose="020B0503020204020204" charset="-122"/>
                <a:cs typeface="微软雅黑" panose="020B0503020204020204" charset="-122"/>
              </a:rPr>
              <a:t>C:</a:t>
            </a:r>
            <a:r>
              <a:rPr sz="2200" spc="-5" dirty="0">
                <a:solidFill>
                  <a:srgbClr val="C00000"/>
                </a:solidFill>
                <a:latin typeface="微软雅黑" panose="020B0503020204020204" charset="-122"/>
                <a:cs typeface="微软雅黑" panose="020B0503020204020204" charset="-122"/>
              </a:rPr>
              <a:t>解放初期</a:t>
            </a:r>
            <a:endParaRPr sz="2200">
              <a:latin typeface="微软雅黑" panose="020B0503020204020204" charset="-122"/>
              <a:cs typeface="微软雅黑" panose="020B0503020204020204" charset="-122"/>
            </a:endParaRPr>
          </a:p>
          <a:p>
            <a:pPr marL="12700">
              <a:lnSpc>
                <a:spcPct val="100000"/>
              </a:lnSpc>
              <a:spcBef>
                <a:spcPts val="1320"/>
              </a:spcBef>
            </a:pPr>
            <a:r>
              <a:rPr sz="2200" spc="-10" dirty="0">
                <a:latin typeface="微软雅黑" panose="020B0503020204020204" charset="-122"/>
                <a:cs typeface="微软雅黑" panose="020B0503020204020204" charset="-122"/>
              </a:rPr>
              <a:t>D:</a:t>
            </a:r>
            <a:r>
              <a:rPr sz="2200" spc="-5" dirty="0">
                <a:latin typeface="微软雅黑" panose="020B0503020204020204" charset="-122"/>
                <a:cs typeface="微软雅黑" panose="020B0503020204020204" charset="-122"/>
              </a:rPr>
              <a:t>抗日战争初期</a:t>
            </a:r>
            <a:endParaRPr sz="2200">
              <a:latin typeface="微软雅黑" panose="020B0503020204020204" charset="-122"/>
              <a:cs typeface="微软雅黑" panose="020B0503020204020204" charset="-122"/>
            </a:endParaRPr>
          </a:p>
        </p:txBody>
      </p:sp>
      <p:sp>
        <p:nvSpPr>
          <p:cNvPr id="17" name="object 17"/>
          <p:cNvSpPr/>
          <p:nvPr/>
        </p:nvSpPr>
        <p:spPr>
          <a:xfrm>
            <a:off x="798576" y="391668"/>
            <a:ext cx="1946275" cy="376555"/>
          </a:xfrm>
          <a:custGeom>
            <a:avLst/>
            <a:gdLst/>
            <a:ahLst/>
            <a:cxnLst/>
            <a:rect l="l" t="t" r="r" b="b"/>
            <a:pathLst>
              <a:path w="1946275" h="376555">
                <a:moveTo>
                  <a:pt x="1757934" y="0"/>
                </a:moveTo>
                <a:lnTo>
                  <a:pt x="0" y="0"/>
                </a:lnTo>
                <a:lnTo>
                  <a:pt x="0" y="376428"/>
                </a:lnTo>
                <a:lnTo>
                  <a:pt x="1757934" y="376428"/>
                </a:lnTo>
                <a:lnTo>
                  <a:pt x="1946148" y="188214"/>
                </a:lnTo>
                <a:lnTo>
                  <a:pt x="1757934" y="0"/>
                </a:lnTo>
                <a:close/>
              </a:path>
            </a:pathLst>
          </a:custGeom>
          <a:solidFill>
            <a:srgbClr val="666666"/>
          </a:solidFill>
        </p:spPr>
        <p:txBody>
          <a:bodyPr wrap="square" lIns="0" tIns="0" rIns="0" bIns="0" rtlCol="0"/>
          <a:lstStyle/>
          <a:p/>
        </p:txBody>
      </p:sp>
      <p:sp>
        <p:nvSpPr>
          <p:cNvPr id="18" name="object 18"/>
          <p:cNvSpPr txBox="1">
            <a:spLocks noGrp="1"/>
          </p:cNvSpPr>
          <p:nvPr>
            <p:ph type="title"/>
          </p:nvPr>
        </p:nvSpPr>
        <p:spPr>
          <a:xfrm>
            <a:off x="1102258" y="372617"/>
            <a:ext cx="124460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970767" y="1159612"/>
            <a:ext cx="6409224" cy="305948"/>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7833124" y="1182444"/>
            <a:ext cx="95899" cy="283116"/>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887850" y="2188284"/>
            <a:ext cx="268777" cy="237452"/>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973836" y="2042160"/>
            <a:ext cx="2600706" cy="621029"/>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710183" y="2545079"/>
            <a:ext cx="611885" cy="62102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952500" y="2545079"/>
            <a:ext cx="2321814" cy="621029"/>
          </a:xfrm>
          <a:prstGeom prst="rect">
            <a:avLst/>
          </a:prstGeom>
          <a:blipFill>
            <a:blip r:embed="rId8" cstate="print"/>
            <a:stretch>
              <a:fillRect/>
            </a:stretch>
          </a:blipFill>
        </p:spPr>
        <p:txBody>
          <a:bodyPr wrap="square" lIns="0" tIns="0" rIns="0" bIns="0" rtlCol="0"/>
          <a:lstStyle/>
          <a:p/>
        </p:txBody>
      </p:sp>
      <p:sp>
        <p:nvSpPr>
          <p:cNvPr id="11" name="object 11"/>
          <p:cNvSpPr/>
          <p:nvPr/>
        </p:nvSpPr>
        <p:spPr>
          <a:xfrm>
            <a:off x="710183" y="3048000"/>
            <a:ext cx="622554" cy="621030"/>
          </a:xfrm>
          <a:prstGeom prst="rect">
            <a:avLst/>
          </a:prstGeom>
          <a:blipFill>
            <a:blip r:embed="rId9" cstate="print"/>
            <a:stretch>
              <a:fillRect/>
            </a:stretch>
          </a:blipFill>
        </p:spPr>
        <p:txBody>
          <a:bodyPr wrap="square" lIns="0" tIns="0" rIns="0" bIns="0" rtlCol="0"/>
          <a:lstStyle/>
          <a:p/>
        </p:txBody>
      </p:sp>
      <p:sp>
        <p:nvSpPr>
          <p:cNvPr id="12" name="object 12"/>
          <p:cNvSpPr/>
          <p:nvPr/>
        </p:nvSpPr>
        <p:spPr>
          <a:xfrm>
            <a:off x="963167" y="3048000"/>
            <a:ext cx="2321813" cy="621030"/>
          </a:xfrm>
          <a:prstGeom prst="rect">
            <a:avLst/>
          </a:prstGeom>
          <a:blipFill>
            <a:blip r:embed="rId10" cstate="print"/>
            <a:stretch>
              <a:fillRect/>
            </a:stretch>
          </a:blipFill>
        </p:spPr>
        <p:txBody>
          <a:bodyPr wrap="square" lIns="0" tIns="0" rIns="0" bIns="0" rtlCol="0"/>
          <a:lstStyle/>
          <a:p/>
        </p:txBody>
      </p:sp>
      <p:sp>
        <p:nvSpPr>
          <p:cNvPr id="13" name="object 13"/>
          <p:cNvSpPr/>
          <p:nvPr/>
        </p:nvSpPr>
        <p:spPr>
          <a:xfrm>
            <a:off x="710183" y="3550920"/>
            <a:ext cx="648462" cy="621029"/>
          </a:xfrm>
          <a:prstGeom prst="rect">
            <a:avLst/>
          </a:prstGeom>
          <a:blipFill>
            <a:blip r:embed="rId11" cstate="print"/>
            <a:stretch>
              <a:fillRect/>
            </a:stretch>
          </a:blipFill>
        </p:spPr>
        <p:txBody>
          <a:bodyPr wrap="square" lIns="0" tIns="0" rIns="0" bIns="0" rtlCol="0"/>
          <a:lstStyle/>
          <a:p/>
        </p:txBody>
      </p:sp>
      <p:sp>
        <p:nvSpPr>
          <p:cNvPr id="14" name="object 14"/>
          <p:cNvSpPr/>
          <p:nvPr/>
        </p:nvSpPr>
        <p:spPr>
          <a:xfrm>
            <a:off x="1059180" y="3550920"/>
            <a:ext cx="648462" cy="621029"/>
          </a:xfrm>
          <a:prstGeom prst="rect">
            <a:avLst/>
          </a:prstGeom>
          <a:blipFill>
            <a:blip r:embed="rId12" cstate="print"/>
            <a:stretch>
              <a:fillRect/>
            </a:stretch>
          </a:blipFill>
        </p:spPr>
        <p:txBody>
          <a:bodyPr wrap="square" lIns="0" tIns="0" rIns="0" bIns="0" rtlCol="0"/>
          <a:lstStyle/>
          <a:p/>
        </p:txBody>
      </p:sp>
      <p:sp>
        <p:nvSpPr>
          <p:cNvPr id="15" name="object 15"/>
          <p:cNvSpPr/>
          <p:nvPr/>
        </p:nvSpPr>
        <p:spPr>
          <a:xfrm>
            <a:off x="1338072" y="3550920"/>
            <a:ext cx="927354" cy="621029"/>
          </a:xfrm>
          <a:prstGeom prst="rect">
            <a:avLst/>
          </a:prstGeom>
          <a:blipFill>
            <a:blip r:embed="rId13" cstate="print"/>
            <a:stretch>
              <a:fillRect/>
            </a:stretch>
          </a:blipFill>
        </p:spPr>
        <p:txBody>
          <a:bodyPr wrap="square" lIns="0" tIns="0" rIns="0" bIns="0" rtlCol="0"/>
          <a:lstStyle/>
          <a:p/>
        </p:txBody>
      </p:sp>
      <p:sp>
        <p:nvSpPr>
          <p:cNvPr id="16" name="object 16"/>
          <p:cNvSpPr/>
          <p:nvPr/>
        </p:nvSpPr>
        <p:spPr>
          <a:xfrm>
            <a:off x="1895855" y="3550920"/>
            <a:ext cx="436625" cy="621029"/>
          </a:xfrm>
          <a:prstGeom prst="rect">
            <a:avLst/>
          </a:prstGeom>
          <a:blipFill>
            <a:blip r:embed="rId14" cstate="print"/>
            <a:stretch>
              <a:fillRect/>
            </a:stretch>
          </a:blipFill>
        </p:spPr>
        <p:txBody>
          <a:bodyPr wrap="square" lIns="0" tIns="0" rIns="0" bIns="0" rtlCol="0"/>
          <a:lstStyle/>
          <a:p/>
        </p:txBody>
      </p:sp>
      <p:sp>
        <p:nvSpPr>
          <p:cNvPr id="17" name="object 17"/>
          <p:cNvSpPr/>
          <p:nvPr/>
        </p:nvSpPr>
        <p:spPr>
          <a:xfrm>
            <a:off x="1962911" y="3550920"/>
            <a:ext cx="927353" cy="621029"/>
          </a:xfrm>
          <a:prstGeom prst="rect">
            <a:avLst/>
          </a:prstGeom>
          <a:blipFill>
            <a:blip r:embed="rId15" cstate="print"/>
            <a:stretch>
              <a:fillRect/>
            </a:stretch>
          </a:blipFill>
        </p:spPr>
        <p:txBody>
          <a:bodyPr wrap="square" lIns="0" tIns="0" rIns="0" bIns="0" rtlCol="0"/>
          <a:lstStyle/>
          <a:p/>
        </p:txBody>
      </p:sp>
      <p:sp>
        <p:nvSpPr>
          <p:cNvPr id="18" name="object 18"/>
          <p:cNvSpPr/>
          <p:nvPr/>
        </p:nvSpPr>
        <p:spPr>
          <a:xfrm>
            <a:off x="2520695" y="3550920"/>
            <a:ext cx="436625" cy="621029"/>
          </a:xfrm>
          <a:prstGeom prst="rect">
            <a:avLst/>
          </a:prstGeom>
          <a:blipFill>
            <a:blip r:embed="rId14" cstate="print"/>
            <a:stretch>
              <a:fillRect/>
            </a:stretch>
          </a:blipFill>
        </p:spPr>
        <p:txBody>
          <a:bodyPr wrap="square" lIns="0" tIns="0" rIns="0" bIns="0" rtlCol="0"/>
          <a:lstStyle/>
          <a:p/>
        </p:txBody>
      </p:sp>
      <p:sp>
        <p:nvSpPr>
          <p:cNvPr id="19" name="object 19"/>
          <p:cNvSpPr/>
          <p:nvPr/>
        </p:nvSpPr>
        <p:spPr>
          <a:xfrm>
            <a:off x="2587751" y="3550920"/>
            <a:ext cx="1764029" cy="621029"/>
          </a:xfrm>
          <a:prstGeom prst="rect">
            <a:avLst/>
          </a:prstGeom>
          <a:blipFill>
            <a:blip r:embed="rId16" cstate="print"/>
            <a:stretch>
              <a:fillRect/>
            </a:stretch>
          </a:blipFill>
        </p:spPr>
        <p:txBody>
          <a:bodyPr wrap="square" lIns="0" tIns="0" rIns="0" bIns="0" rtlCol="0"/>
          <a:lstStyle/>
          <a:p/>
        </p:txBody>
      </p:sp>
      <p:sp>
        <p:nvSpPr>
          <p:cNvPr id="20" name="object 20"/>
          <p:cNvSpPr/>
          <p:nvPr/>
        </p:nvSpPr>
        <p:spPr>
          <a:xfrm>
            <a:off x="3982211" y="3550920"/>
            <a:ext cx="648462" cy="621029"/>
          </a:xfrm>
          <a:prstGeom prst="rect">
            <a:avLst/>
          </a:prstGeom>
          <a:blipFill>
            <a:blip r:embed="rId17" cstate="print"/>
            <a:stretch>
              <a:fillRect/>
            </a:stretch>
          </a:blipFill>
        </p:spPr>
        <p:txBody>
          <a:bodyPr wrap="square" lIns="0" tIns="0" rIns="0" bIns="0" rtlCol="0"/>
          <a:lstStyle/>
          <a:p/>
        </p:txBody>
      </p:sp>
      <p:sp>
        <p:nvSpPr>
          <p:cNvPr id="21" name="object 21"/>
          <p:cNvSpPr txBox="1"/>
          <p:nvPr/>
        </p:nvSpPr>
        <p:spPr>
          <a:xfrm>
            <a:off x="877620" y="1108963"/>
            <a:ext cx="7227570" cy="2875915"/>
          </a:xfrm>
          <a:prstGeom prst="rect">
            <a:avLst/>
          </a:prstGeom>
        </p:spPr>
        <p:txBody>
          <a:bodyPr vert="horz" wrap="square" lIns="0" tIns="12065" rIns="0" bIns="0" rtlCol="0">
            <a:spAutoFit/>
          </a:bodyPr>
          <a:lstStyle/>
          <a:p>
            <a:pPr marL="94615">
              <a:lnSpc>
                <a:spcPct val="100000"/>
              </a:lnSpc>
              <a:spcBef>
                <a:spcPts val="95"/>
              </a:spcBef>
              <a:tabLst>
                <a:tab pos="6935470" algn="l"/>
              </a:tabLst>
            </a:pPr>
            <a:r>
              <a:rPr sz="2200" spc="-5" dirty="0">
                <a:latin typeface="微软雅黑" panose="020B0503020204020204" charset="-122"/>
                <a:cs typeface="微软雅黑" panose="020B0503020204020204" charset="-122"/>
              </a:rPr>
              <a:t>体现沙叶新对民族阳刚之气的呼</a:t>
            </a:r>
            <a:r>
              <a:rPr sz="2200" dirty="0">
                <a:latin typeface="微软雅黑" panose="020B0503020204020204" charset="-122"/>
                <a:cs typeface="微软雅黑" panose="020B0503020204020204" charset="-122"/>
              </a:rPr>
              <a:t>唤</a:t>
            </a:r>
            <a:r>
              <a:rPr sz="2200" spc="-5" dirty="0">
                <a:latin typeface="微软雅黑" panose="020B0503020204020204" charset="-122"/>
                <a:cs typeface="微软雅黑" panose="020B0503020204020204" charset="-122"/>
              </a:rPr>
              <a:t>与张</a:t>
            </a:r>
            <a:r>
              <a:rPr sz="2200" dirty="0">
                <a:latin typeface="微软雅黑" panose="020B0503020204020204" charset="-122"/>
                <a:cs typeface="微软雅黑" panose="020B0503020204020204" charset="-122"/>
              </a:rPr>
              <a:t>扬</a:t>
            </a:r>
            <a:r>
              <a:rPr sz="2200" spc="-5" dirty="0">
                <a:latin typeface="微软雅黑" panose="020B0503020204020204" charset="-122"/>
                <a:cs typeface="微软雅黑" panose="020B0503020204020204" charset="-122"/>
              </a:rPr>
              <a:t>的剧</a:t>
            </a:r>
            <a:r>
              <a:rPr sz="2200" dirty="0">
                <a:latin typeface="微软雅黑" panose="020B0503020204020204" charset="-122"/>
                <a:cs typeface="微软雅黑" panose="020B0503020204020204" charset="-122"/>
              </a:rPr>
              <a:t>作</a:t>
            </a:r>
            <a:r>
              <a:rPr sz="2200" spc="-5" dirty="0">
                <a:latin typeface="微软雅黑" panose="020B0503020204020204" charset="-122"/>
                <a:cs typeface="微软雅黑" panose="020B0503020204020204" charset="-122"/>
              </a:rPr>
              <a:t>是（</a:t>
            </a:r>
            <a:r>
              <a:rPr sz="2200" dirty="0">
                <a:latin typeface="微软雅黑" panose="020B0503020204020204" charset="-122"/>
                <a:cs typeface="微软雅黑" panose="020B0503020204020204" charset="-122"/>
              </a:rPr>
              <a:t>	</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a:lnSpc>
                <a:spcPct val="100000"/>
              </a:lnSpc>
              <a:spcBef>
                <a:spcPts val="50"/>
              </a:spcBef>
            </a:pPr>
            <a:endParaRPr sz="3400">
              <a:latin typeface="Times New Roman" panose="02020603050405020304"/>
              <a:cs typeface="Times New Roman" panose="02020603050405020304"/>
            </a:endParaRPr>
          </a:p>
          <a:p>
            <a:pPr marL="12700" marR="4711700">
              <a:lnSpc>
                <a:spcPct val="150000"/>
              </a:lnSpc>
            </a:pPr>
            <a:r>
              <a:rPr sz="2200" spc="-5" dirty="0">
                <a:latin typeface="微软雅黑" panose="020B0503020204020204" charset="-122"/>
                <a:cs typeface="微软雅黑" panose="020B0503020204020204" charset="-122"/>
              </a:rPr>
              <a:t>A</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《假如我是真的》  </a:t>
            </a:r>
            <a:r>
              <a:rPr sz="2200" spc="-5" dirty="0">
                <a:latin typeface="微软雅黑" panose="020B0503020204020204" charset="-122"/>
                <a:cs typeface="微软雅黑" panose="020B0503020204020204" charset="-122"/>
              </a:rPr>
              <a:t>B:</a:t>
            </a:r>
            <a:r>
              <a:rPr sz="2200" spc="-10" dirty="0">
                <a:latin typeface="微软雅黑" panose="020B0503020204020204" charset="-122"/>
                <a:cs typeface="微软雅黑" panose="020B0503020204020204" charset="-122"/>
              </a:rPr>
              <a:t>《马克思秘史》 C:</a:t>
            </a:r>
            <a:r>
              <a:rPr sz="2200" spc="-5" dirty="0">
                <a:latin typeface="微软雅黑" panose="020B0503020204020204" charset="-122"/>
                <a:cs typeface="微软雅黑" panose="020B0503020204020204" charset="-122"/>
              </a:rPr>
              <a:t>《寻找男子汉》</a:t>
            </a:r>
            <a:endParaRPr sz="2200">
              <a:latin typeface="微软雅黑" panose="020B0503020204020204" charset="-122"/>
              <a:cs typeface="微软雅黑" panose="020B0503020204020204" charset="-122"/>
            </a:endParaRPr>
          </a:p>
          <a:p>
            <a:pPr marL="12700">
              <a:lnSpc>
                <a:spcPct val="100000"/>
              </a:lnSpc>
              <a:spcBef>
                <a:spcPts val="1320"/>
              </a:spcBef>
            </a:pPr>
            <a:r>
              <a:rPr sz="2200" spc="-5" dirty="0">
                <a:latin typeface="微软雅黑" panose="020B0503020204020204" charset="-122"/>
                <a:cs typeface="微软雅黑" panose="020B0503020204020204" charset="-122"/>
              </a:rPr>
              <a:t>D:</a:t>
            </a:r>
            <a:r>
              <a:rPr sz="2200" spc="-105" dirty="0">
                <a:latin typeface="微软雅黑" panose="020B0503020204020204" charset="-122"/>
                <a:cs typeface="微软雅黑" panose="020B0503020204020204" charset="-122"/>
              </a:rPr>
              <a:t> </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耶稣</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孔子</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披头士列侬》</a:t>
            </a:r>
            <a:endParaRPr sz="2200">
              <a:latin typeface="微软雅黑" panose="020B0503020204020204" charset="-122"/>
              <a:cs typeface="微软雅黑" panose="020B0503020204020204" charset="-122"/>
            </a:endParaRPr>
          </a:p>
        </p:txBody>
      </p:sp>
      <p:sp>
        <p:nvSpPr>
          <p:cNvPr id="22" name="object 22"/>
          <p:cNvSpPr/>
          <p:nvPr/>
        </p:nvSpPr>
        <p:spPr>
          <a:xfrm>
            <a:off x="798576" y="429768"/>
            <a:ext cx="1946275" cy="375285"/>
          </a:xfrm>
          <a:custGeom>
            <a:avLst/>
            <a:gdLst/>
            <a:ahLst/>
            <a:cxnLst/>
            <a:rect l="l" t="t" r="r" b="b"/>
            <a:pathLst>
              <a:path w="1946275" h="375284">
                <a:moveTo>
                  <a:pt x="1758696" y="0"/>
                </a:moveTo>
                <a:lnTo>
                  <a:pt x="0" y="0"/>
                </a:lnTo>
                <a:lnTo>
                  <a:pt x="0" y="374904"/>
                </a:lnTo>
                <a:lnTo>
                  <a:pt x="1758696" y="374904"/>
                </a:lnTo>
                <a:lnTo>
                  <a:pt x="1946148" y="187452"/>
                </a:lnTo>
                <a:lnTo>
                  <a:pt x="1758696" y="0"/>
                </a:lnTo>
                <a:close/>
              </a:path>
            </a:pathLst>
          </a:custGeom>
          <a:solidFill>
            <a:srgbClr val="666666"/>
          </a:solidFill>
        </p:spPr>
        <p:txBody>
          <a:bodyPr wrap="square" lIns="0" tIns="0" rIns="0" bIns="0" rtlCol="0"/>
          <a:lstStyle/>
          <a:p/>
        </p:txBody>
      </p:sp>
      <p:sp>
        <p:nvSpPr>
          <p:cNvPr id="23" name="object 23"/>
          <p:cNvSpPr txBox="1">
            <a:spLocks noGrp="1"/>
          </p:cNvSpPr>
          <p:nvPr>
            <p:ph type="title"/>
          </p:nvPr>
        </p:nvSpPr>
        <p:spPr>
          <a:xfrm>
            <a:off x="1102258" y="409447"/>
            <a:ext cx="124460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p:txBody>
      </p:sp>
      <p:sp>
        <p:nvSpPr>
          <p:cNvPr id="24" name="object 24"/>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970767" y="1159612"/>
            <a:ext cx="6409224" cy="305948"/>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7383780" y="1036319"/>
            <a:ext cx="555498" cy="62102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7735823" y="1036319"/>
            <a:ext cx="648462" cy="621029"/>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887850" y="2188284"/>
            <a:ext cx="268777" cy="237452"/>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973836" y="2042160"/>
            <a:ext cx="2600706" cy="62102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710183" y="2545079"/>
            <a:ext cx="611885" cy="621029"/>
          </a:xfrm>
          <a:prstGeom prst="rect">
            <a:avLst/>
          </a:prstGeom>
          <a:blipFill>
            <a:blip r:embed="rId8" cstate="print"/>
            <a:stretch>
              <a:fillRect/>
            </a:stretch>
          </a:blipFill>
        </p:spPr>
        <p:txBody>
          <a:bodyPr wrap="square" lIns="0" tIns="0" rIns="0" bIns="0" rtlCol="0"/>
          <a:lstStyle/>
          <a:p/>
        </p:txBody>
      </p:sp>
      <p:sp>
        <p:nvSpPr>
          <p:cNvPr id="11" name="object 11"/>
          <p:cNvSpPr/>
          <p:nvPr/>
        </p:nvSpPr>
        <p:spPr>
          <a:xfrm>
            <a:off x="952500" y="2545079"/>
            <a:ext cx="2321814" cy="621029"/>
          </a:xfrm>
          <a:prstGeom prst="rect">
            <a:avLst/>
          </a:prstGeom>
          <a:blipFill>
            <a:blip r:embed="rId9" cstate="print"/>
            <a:stretch>
              <a:fillRect/>
            </a:stretch>
          </a:blipFill>
        </p:spPr>
        <p:txBody>
          <a:bodyPr wrap="square" lIns="0" tIns="0" rIns="0" bIns="0" rtlCol="0"/>
          <a:lstStyle/>
          <a:p/>
        </p:txBody>
      </p:sp>
      <p:sp>
        <p:nvSpPr>
          <p:cNvPr id="12" name="object 12"/>
          <p:cNvSpPr/>
          <p:nvPr/>
        </p:nvSpPr>
        <p:spPr>
          <a:xfrm>
            <a:off x="710183" y="3048000"/>
            <a:ext cx="636270" cy="621030"/>
          </a:xfrm>
          <a:prstGeom prst="rect">
            <a:avLst/>
          </a:prstGeom>
          <a:blipFill>
            <a:blip r:embed="rId10" cstate="print"/>
            <a:stretch>
              <a:fillRect/>
            </a:stretch>
          </a:blipFill>
        </p:spPr>
        <p:txBody>
          <a:bodyPr wrap="square" lIns="0" tIns="0" rIns="0" bIns="0" rtlCol="0"/>
          <a:lstStyle/>
          <a:p/>
        </p:txBody>
      </p:sp>
      <p:sp>
        <p:nvSpPr>
          <p:cNvPr id="13" name="object 13"/>
          <p:cNvSpPr/>
          <p:nvPr/>
        </p:nvSpPr>
        <p:spPr>
          <a:xfrm>
            <a:off x="976883" y="3048000"/>
            <a:ext cx="2321814" cy="621030"/>
          </a:xfrm>
          <a:prstGeom prst="rect">
            <a:avLst/>
          </a:prstGeom>
          <a:blipFill>
            <a:blip r:embed="rId11" cstate="print"/>
            <a:stretch>
              <a:fillRect/>
            </a:stretch>
          </a:blipFill>
        </p:spPr>
        <p:txBody>
          <a:bodyPr wrap="square" lIns="0" tIns="0" rIns="0" bIns="0" rtlCol="0"/>
          <a:lstStyle/>
          <a:p/>
        </p:txBody>
      </p:sp>
      <p:sp>
        <p:nvSpPr>
          <p:cNvPr id="14" name="object 14"/>
          <p:cNvSpPr/>
          <p:nvPr/>
        </p:nvSpPr>
        <p:spPr>
          <a:xfrm>
            <a:off x="710183" y="3550920"/>
            <a:ext cx="648462" cy="621029"/>
          </a:xfrm>
          <a:prstGeom prst="rect">
            <a:avLst/>
          </a:prstGeom>
          <a:blipFill>
            <a:blip r:embed="rId12" cstate="print"/>
            <a:stretch>
              <a:fillRect/>
            </a:stretch>
          </a:blipFill>
        </p:spPr>
        <p:txBody>
          <a:bodyPr wrap="square" lIns="0" tIns="0" rIns="0" bIns="0" rtlCol="0"/>
          <a:lstStyle/>
          <a:p/>
        </p:txBody>
      </p:sp>
      <p:sp>
        <p:nvSpPr>
          <p:cNvPr id="15" name="object 15"/>
          <p:cNvSpPr/>
          <p:nvPr/>
        </p:nvSpPr>
        <p:spPr>
          <a:xfrm>
            <a:off x="1071372" y="3550920"/>
            <a:ext cx="648462" cy="621029"/>
          </a:xfrm>
          <a:prstGeom prst="rect">
            <a:avLst/>
          </a:prstGeom>
          <a:blipFill>
            <a:blip r:embed="rId13" cstate="print"/>
            <a:stretch>
              <a:fillRect/>
            </a:stretch>
          </a:blipFill>
        </p:spPr>
        <p:txBody>
          <a:bodyPr wrap="square" lIns="0" tIns="0" rIns="0" bIns="0" rtlCol="0"/>
          <a:lstStyle/>
          <a:p/>
        </p:txBody>
      </p:sp>
      <p:sp>
        <p:nvSpPr>
          <p:cNvPr id="16" name="object 16"/>
          <p:cNvSpPr/>
          <p:nvPr/>
        </p:nvSpPr>
        <p:spPr>
          <a:xfrm>
            <a:off x="1350263" y="3550920"/>
            <a:ext cx="927353" cy="621029"/>
          </a:xfrm>
          <a:prstGeom prst="rect">
            <a:avLst/>
          </a:prstGeom>
          <a:blipFill>
            <a:blip r:embed="rId14" cstate="print"/>
            <a:stretch>
              <a:fillRect/>
            </a:stretch>
          </a:blipFill>
        </p:spPr>
        <p:txBody>
          <a:bodyPr wrap="square" lIns="0" tIns="0" rIns="0" bIns="0" rtlCol="0"/>
          <a:lstStyle/>
          <a:p/>
        </p:txBody>
      </p:sp>
      <p:sp>
        <p:nvSpPr>
          <p:cNvPr id="17" name="object 17"/>
          <p:cNvSpPr/>
          <p:nvPr/>
        </p:nvSpPr>
        <p:spPr>
          <a:xfrm>
            <a:off x="1908048" y="3550920"/>
            <a:ext cx="436625" cy="621029"/>
          </a:xfrm>
          <a:prstGeom prst="rect">
            <a:avLst/>
          </a:prstGeom>
          <a:blipFill>
            <a:blip r:embed="rId15" cstate="print"/>
            <a:stretch>
              <a:fillRect/>
            </a:stretch>
          </a:blipFill>
        </p:spPr>
        <p:txBody>
          <a:bodyPr wrap="square" lIns="0" tIns="0" rIns="0" bIns="0" rtlCol="0"/>
          <a:lstStyle/>
          <a:p/>
        </p:txBody>
      </p:sp>
      <p:sp>
        <p:nvSpPr>
          <p:cNvPr id="18" name="object 18"/>
          <p:cNvSpPr/>
          <p:nvPr/>
        </p:nvSpPr>
        <p:spPr>
          <a:xfrm>
            <a:off x="1975104" y="3550920"/>
            <a:ext cx="927354" cy="621029"/>
          </a:xfrm>
          <a:prstGeom prst="rect">
            <a:avLst/>
          </a:prstGeom>
          <a:blipFill>
            <a:blip r:embed="rId16" cstate="print"/>
            <a:stretch>
              <a:fillRect/>
            </a:stretch>
          </a:blipFill>
        </p:spPr>
        <p:txBody>
          <a:bodyPr wrap="square" lIns="0" tIns="0" rIns="0" bIns="0" rtlCol="0"/>
          <a:lstStyle/>
          <a:p/>
        </p:txBody>
      </p:sp>
      <p:sp>
        <p:nvSpPr>
          <p:cNvPr id="19" name="object 19"/>
          <p:cNvSpPr/>
          <p:nvPr/>
        </p:nvSpPr>
        <p:spPr>
          <a:xfrm>
            <a:off x="2532888" y="3550920"/>
            <a:ext cx="436625" cy="621029"/>
          </a:xfrm>
          <a:prstGeom prst="rect">
            <a:avLst/>
          </a:prstGeom>
          <a:blipFill>
            <a:blip r:embed="rId15" cstate="print"/>
            <a:stretch>
              <a:fillRect/>
            </a:stretch>
          </a:blipFill>
        </p:spPr>
        <p:txBody>
          <a:bodyPr wrap="square" lIns="0" tIns="0" rIns="0" bIns="0" rtlCol="0"/>
          <a:lstStyle/>
          <a:p/>
        </p:txBody>
      </p:sp>
      <p:sp>
        <p:nvSpPr>
          <p:cNvPr id="20" name="object 20"/>
          <p:cNvSpPr/>
          <p:nvPr/>
        </p:nvSpPr>
        <p:spPr>
          <a:xfrm>
            <a:off x="2599944" y="3550920"/>
            <a:ext cx="1764030" cy="621029"/>
          </a:xfrm>
          <a:prstGeom prst="rect">
            <a:avLst/>
          </a:prstGeom>
          <a:blipFill>
            <a:blip r:embed="rId17" cstate="print"/>
            <a:stretch>
              <a:fillRect/>
            </a:stretch>
          </a:blipFill>
        </p:spPr>
        <p:txBody>
          <a:bodyPr wrap="square" lIns="0" tIns="0" rIns="0" bIns="0" rtlCol="0"/>
          <a:lstStyle/>
          <a:p/>
        </p:txBody>
      </p:sp>
      <p:sp>
        <p:nvSpPr>
          <p:cNvPr id="21" name="object 21"/>
          <p:cNvSpPr/>
          <p:nvPr/>
        </p:nvSpPr>
        <p:spPr>
          <a:xfrm>
            <a:off x="3994403" y="3550920"/>
            <a:ext cx="648462" cy="621029"/>
          </a:xfrm>
          <a:prstGeom prst="rect">
            <a:avLst/>
          </a:prstGeom>
          <a:blipFill>
            <a:blip r:embed="rId18" cstate="print"/>
            <a:stretch>
              <a:fillRect/>
            </a:stretch>
          </a:blipFill>
        </p:spPr>
        <p:txBody>
          <a:bodyPr wrap="square" lIns="0" tIns="0" rIns="0" bIns="0" rtlCol="0"/>
          <a:lstStyle/>
          <a:p/>
        </p:txBody>
      </p:sp>
      <p:sp>
        <p:nvSpPr>
          <p:cNvPr id="22" name="object 22"/>
          <p:cNvSpPr txBox="1"/>
          <p:nvPr/>
        </p:nvSpPr>
        <p:spPr>
          <a:xfrm>
            <a:off x="877620" y="1108963"/>
            <a:ext cx="7331075" cy="2875915"/>
          </a:xfrm>
          <a:prstGeom prst="rect">
            <a:avLst/>
          </a:prstGeom>
        </p:spPr>
        <p:txBody>
          <a:bodyPr vert="horz" wrap="square" lIns="0" tIns="12065" rIns="0" bIns="0" rtlCol="0">
            <a:spAutoFit/>
          </a:bodyPr>
          <a:lstStyle/>
          <a:p>
            <a:pPr marL="94615">
              <a:lnSpc>
                <a:spcPct val="100000"/>
              </a:lnSpc>
              <a:spcBef>
                <a:spcPts val="95"/>
              </a:spcBef>
              <a:tabLst>
                <a:tab pos="6686550" algn="l"/>
                <a:tab pos="7038975" algn="l"/>
              </a:tabLst>
            </a:pPr>
            <a:r>
              <a:rPr sz="2200" spc="-5" dirty="0">
                <a:latin typeface="微软雅黑" panose="020B0503020204020204" charset="-122"/>
                <a:cs typeface="微软雅黑" panose="020B0503020204020204" charset="-122"/>
              </a:rPr>
              <a:t>体现沙叶新对民族阳刚之气的呼</a:t>
            </a:r>
            <a:r>
              <a:rPr sz="2200" dirty="0">
                <a:latin typeface="微软雅黑" panose="020B0503020204020204" charset="-122"/>
                <a:cs typeface="微软雅黑" panose="020B0503020204020204" charset="-122"/>
              </a:rPr>
              <a:t>唤</a:t>
            </a:r>
            <a:r>
              <a:rPr sz="2200" spc="-5" dirty="0">
                <a:latin typeface="微软雅黑" panose="020B0503020204020204" charset="-122"/>
                <a:cs typeface="微软雅黑" panose="020B0503020204020204" charset="-122"/>
              </a:rPr>
              <a:t>与张</a:t>
            </a:r>
            <a:r>
              <a:rPr sz="2200" dirty="0">
                <a:latin typeface="微软雅黑" panose="020B0503020204020204" charset="-122"/>
                <a:cs typeface="微软雅黑" panose="020B0503020204020204" charset="-122"/>
              </a:rPr>
              <a:t>扬</a:t>
            </a:r>
            <a:r>
              <a:rPr sz="2200" spc="-5" dirty="0">
                <a:latin typeface="微软雅黑" panose="020B0503020204020204" charset="-122"/>
                <a:cs typeface="微软雅黑" panose="020B0503020204020204" charset="-122"/>
              </a:rPr>
              <a:t>的剧</a:t>
            </a:r>
            <a:r>
              <a:rPr sz="2200" dirty="0">
                <a:latin typeface="微软雅黑" panose="020B0503020204020204" charset="-122"/>
                <a:cs typeface="微软雅黑" panose="020B0503020204020204" charset="-122"/>
              </a:rPr>
              <a:t>作</a:t>
            </a:r>
            <a:r>
              <a:rPr sz="2200" spc="-5" dirty="0">
                <a:latin typeface="微软雅黑" panose="020B0503020204020204" charset="-122"/>
                <a:cs typeface="微软雅黑" panose="020B0503020204020204" charset="-122"/>
              </a:rPr>
              <a:t>是（</a:t>
            </a:r>
            <a:r>
              <a:rPr sz="2200" dirty="0">
                <a:latin typeface="微软雅黑" panose="020B0503020204020204" charset="-122"/>
                <a:cs typeface="微软雅黑" panose="020B0503020204020204" charset="-122"/>
              </a:rPr>
              <a:t>	</a:t>
            </a:r>
            <a:r>
              <a:rPr sz="2200" spc="-5" dirty="0">
                <a:solidFill>
                  <a:srgbClr val="C00000"/>
                </a:solidFill>
                <a:latin typeface="微软雅黑" panose="020B0503020204020204" charset="-122"/>
                <a:cs typeface="微软雅黑" panose="020B0503020204020204" charset="-122"/>
              </a:rPr>
              <a:t>C</a:t>
            </a:r>
            <a:r>
              <a:rPr sz="2200" dirty="0">
                <a:solidFill>
                  <a:srgbClr val="C00000"/>
                </a:solidFill>
                <a:latin typeface="微软雅黑" panose="020B0503020204020204" charset="-122"/>
                <a:cs typeface="微软雅黑" panose="020B0503020204020204" charset="-122"/>
              </a:rPr>
              <a:t>	</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a:lnSpc>
                <a:spcPct val="100000"/>
              </a:lnSpc>
              <a:spcBef>
                <a:spcPts val="50"/>
              </a:spcBef>
            </a:pPr>
            <a:endParaRPr sz="3400">
              <a:latin typeface="Times New Roman" panose="02020603050405020304"/>
              <a:cs typeface="Times New Roman" panose="02020603050405020304"/>
            </a:endParaRPr>
          </a:p>
          <a:p>
            <a:pPr marL="12700" marR="4815205">
              <a:lnSpc>
                <a:spcPct val="150000"/>
              </a:lnSpc>
            </a:pPr>
            <a:r>
              <a:rPr sz="2200" spc="-5" dirty="0">
                <a:latin typeface="微软雅黑" panose="020B0503020204020204" charset="-122"/>
                <a:cs typeface="微软雅黑" panose="020B0503020204020204" charset="-122"/>
              </a:rPr>
              <a:t>A</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《假如我是真的》  </a:t>
            </a:r>
            <a:r>
              <a:rPr sz="2200" spc="-5" dirty="0">
                <a:latin typeface="微软雅黑" panose="020B0503020204020204" charset="-122"/>
                <a:cs typeface="微软雅黑" panose="020B0503020204020204" charset="-122"/>
              </a:rPr>
              <a:t>B:</a:t>
            </a:r>
            <a:r>
              <a:rPr sz="2200" spc="-10" dirty="0">
                <a:latin typeface="微软雅黑" panose="020B0503020204020204" charset="-122"/>
                <a:cs typeface="微软雅黑" panose="020B0503020204020204" charset="-122"/>
              </a:rPr>
              <a:t>《马克思秘史》 </a:t>
            </a:r>
            <a:r>
              <a:rPr sz="2200" b="1" spc="-10" dirty="0">
                <a:solidFill>
                  <a:srgbClr val="C00000"/>
                </a:solidFill>
                <a:latin typeface="微软雅黑" panose="020B0503020204020204" charset="-122"/>
                <a:cs typeface="微软雅黑" panose="020B0503020204020204" charset="-122"/>
              </a:rPr>
              <a:t>C:</a:t>
            </a:r>
            <a:r>
              <a:rPr sz="2200" b="1" spc="-5" dirty="0">
                <a:solidFill>
                  <a:srgbClr val="C00000"/>
                </a:solidFill>
                <a:latin typeface="微软雅黑" panose="020B0503020204020204" charset="-122"/>
                <a:cs typeface="微软雅黑" panose="020B0503020204020204" charset="-122"/>
              </a:rPr>
              <a:t>《寻找男子汉》</a:t>
            </a:r>
            <a:endParaRPr sz="2200">
              <a:latin typeface="微软雅黑" panose="020B0503020204020204" charset="-122"/>
              <a:cs typeface="微软雅黑" panose="020B0503020204020204" charset="-122"/>
            </a:endParaRPr>
          </a:p>
          <a:p>
            <a:pPr marL="12700">
              <a:lnSpc>
                <a:spcPct val="100000"/>
              </a:lnSpc>
              <a:spcBef>
                <a:spcPts val="1320"/>
              </a:spcBef>
            </a:pPr>
            <a:r>
              <a:rPr sz="2200" spc="-5" dirty="0">
                <a:latin typeface="微软雅黑" panose="020B0503020204020204" charset="-122"/>
                <a:cs typeface="微软雅黑" panose="020B0503020204020204" charset="-122"/>
              </a:rPr>
              <a:t>D:</a:t>
            </a:r>
            <a:r>
              <a:rPr sz="2200" spc="-10" dirty="0">
                <a:latin typeface="微软雅黑" panose="020B0503020204020204" charset="-122"/>
                <a:cs typeface="微软雅黑" panose="020B0503020204020204" charset="-122"/>
              </a:rPr>
              <a:t> 《</a:t>
            </a:r>
            <a:r>
              <a:rPr sz="2200" spc="-5" dirty="0">
                <a:latin typeface="微软雅黑" panose="020B0503020204020204" charset="-122"/>
                <a:cs typeface="微软雅黑" panose="020B0503020204020204" charset="-122"/>
              </a:rPr>
              <a:t>耶稣</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孔子</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披头士列侬》</a:t>
            </a:r>
            <a:endParaRPr sz="2200">
              <a:latin typeface="微软雅黑" panose="020B0503020204020204" charset="-122"/>
              <a:cs typeface="微软雅黑" panose="020B0503020204020204" charset="-122"/>
            </a:endParaRPr>
          </a:p>
        </p:txBody>
      </p:sp>
      <p:sp>
        <p:nvSpPr>
          <p:cNvPr id="23" name="object 23"/>
          <p:cNvSpPr/>
          <p:nvPr/>
        </p:nvSpPr>
        <p:spPr>
          <a:xfrm>
            <a:off x="441959" y="432816"/>
            <a:ext cx="1946275" cy="375285"/>
          </a:xfrm>
          <a:custGeom>
            <a:avLst/>
            <a:gdLst/>
            <a:ahLst/>
            <a:cxnLst/>
            <a:rect l="l" t="t" r="r" b="b"/>
            <a:pathLst>
              <a:path w="1946275" h="375284">
                <a:moveTo>
                  <a:pt x="1758696" y="0"/>
                </a:moveTo>
                <a:lnTo>
                  <a:pt x="0" y="0"/>
                </a:lnTo>
                <a:lnTo>
                  <a:pt x="0" y="374904"/>
                </a:lnTo>
                <a:lnTo>
                  <a:pt x="1758696" y="374904"/>
                </a:lnTo>
                <a:lnTo>
                  <a:pt x="1946148" y="187451"/>
                </a:lnTo>
                <a:lnTo>
                  <a:pt x="1758696" y="0"/>
                </a:lnTo>
                <a:close/>
              </a:path>
            </a:pathLst>
          </a:custGeom>
          <a:solidFill>
            <a:srgbClr val="666666"/>
          </a:solidFill>
        </p:spPr>
        <p:txBody>
          <a:bodyPr wrap="square" lIns="0" tIns="0" rIns="0" bIns="0" rtlCol="0"/>
          <a:lstStyle/>
          <a:p/>
        </p:txBody>
      </p:sp>
      <p:sp>
        <p:nvSpPr>
          <p:cNvPr id="24" name="object 24"/>
          <p:cNvSpPr txBox="1">
            <a:spLocks noGrp="1"/>
          </p:cNvSpPr>
          <p:nvPr>
            <p:ph type="title"/>
          </p:nvPr>
        </p:nvSpPr>
        <p:spPr>
          <a:xfrm>
            <a:off x="744727" y="412496"/>
            <a:ext cx="124460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p:txBody>
      </p:sp>
      <p:sp>
        <p:nvSpPr>
          <p:cNvPr id="25" name="object 25"/>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441959" y="432816"/>
            <a:ext cx="1946275" cy="375285"/>
          </a:xfrm>
          <a:custGeom>
            <a:avLst/>
            <a:gdLst/>
            <a:ahLst/>
            <a:cxnLst/>
            <a:rect l="l" t="t" r="r" b="b"/>
            <a:pathLst>
              <a:path w="1946275" h="375284">
                <a:moveTo>
                  <a:pt x="1758696" y="0"/>
                </a:moveTo>
                <a:lnTo>
                  <a:pt x="0" y="0"/>
                </a:lnTo>
                <a:lnTo>
                  <a:pt x="0" y="374904"/>
                </a:lnTo>
                <a:lnTo>
                  <a:pt x="1758696" y="374904"/>
                </a:lnTo>
                <a:lnTo>
                  <a:pt x="1946148" y="187451"/>
                </a:lnTo>
                <a:lnTo>
                  <a:pt x="1758696" y="0"/>
                </a:lnTo>
                <a:close/>
              </a:path>
            </a:pathLst>
          </a:custGeom>
          <a:solidFill>
            <a:srgbClr val="666666"/>
          </a:solidFill>
        </p:spPr>
        <p:txBody>
          <a:bodyPr wrap="square" lIns="0" tIns="0" rIns="0" bIns="0" rtlCol="0"/>
          <a:lstStyle/>
          <a:p/>
        </p:txBody>
      </p:sp>
      <p:sp>
        <p:nvSpPr>
          <p:cNvPr id="6" name="object 6"/>
          <p:cNvSpPr txBox="1"/>
          <p:nvPr/>
        </p:nvSpPr>
        <p:spPr>
          <a:xfrm>
            <a:off x="744727" y="412496"/>
            <a:ext cx="6948805" cy="329057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a:p>
            <a:pPr>
              <a:lnSpc>
                <a:spcPct val="100000"/>
              </a:lnSpc>
              <a:spcBef>
                <a:spcPts val="50"/>
              </a:spcBef>
            </a:pPr>
            <a:endParaRPr sz="2500">
              <a:latin typeface="Times New Roman" panose="02020603050405020304"/>
              <a:cs typeface="Times New Roman" panose="02020603050405020304"/>
            </a:endParaRPr>
          </a:p>
          <a:p>
            <a:pPr marL="145415">
              <a:lnSpc>
                <a:spcPct val="100000"/>
              </a:lnSpc>
            </a:pPr>
            <a:r>
              <a:rPr sz="2400" i="1" dirty="0">
                <a:latin typeface="宋体" panose="02010600030101010101" pitchFamily="2" charset="-122"/>
                <a:cs typeface="宋体" panose="02010600030101010101" pitchFamily="2" charset="-122"/>
              </a:rPr>
              <a:t>沙叶新采用“冰糖葫芦式”戏剧结构的作品是（</a:t>
            </a:r>
            <a:r>
              <a:rPr sz="2400" i="1" spc="-6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45415">
              <a:lnSpc>
                <a:spcPct val="100000"/>
              </a:lnSpc>
              <a:spcBef>
                <a:spcPts val="1180"/>
              </a:spcBef>
            </a:pPr>
            <a:r>
              <a:rPr sz="2400" spc="-5" dirty="0">
                <a:latin typeface="Arial" panose="020B0604020202020204"/>
                <a:cs typeface="Arial" panose="020B0604020202020204"/>
              </a:rPr>
              <a:t>A:</a:t>
            </a:r>
            <a:r>
              <a:rPr sz="2400" i="1" spc="-5" dirty="0">
                <a:latin typeface="宋体" panose="02010600030101010101" pitchFamily="2" charset="-122"/>
                <a:cs typeface="宋体" panose="02010600030101010101" pitchFamily="2" charset="-122"/>
              </a:rPr>
              <a:t>《</a:t>
            </a:r>
            <a:r>
              <a:rPr sz="2400" i="1" dirty="0">
                <a:latin typeface="宋体" panose="02010600030101010101" pitchFamily="2" charset="-122"/>
                <a:cs typeface="宋体" panose="02010600030101010101" pitchFamily="2" charset="-122"/>
              </a:rPr>
              <a:t>陈毅市</a:t>
            </a:r>
            <a:r>
              <a:rPr sz="2400" i="1" spc="-5" dirty="0">
                <a:latin typeface="宋体" panose="02010600030101010101" pitchFamily="2" charset="-122"/>
                <a:cs typeface="宋体" panose="02010600030101010101" pitchFamily="2" charset="-122"/>
              </a:rPr>
              <a:t>长</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45415" marR="4068445">
              <a:lnSpc>
                <a:spcPct val="150000"/>
              </a:lnSpc>
            </a:pPr>
            <a:r>
              <a:rPr sz="2400" spc="-5" dirty="0">
                <a:latin typeface="Arial" panose="020B0604020202020204"/>
                <a:cs typeface="Arial" panose="020B0604020202020204"/>
              </a:rPr>
              <a:t>B</a:t>
            </a:r>
            <a:r>
              <a:rPr sz="2400" dirty="0">
                <a:latin typeface="Arial" panose="020B0604020202020204"/>
                <a:cs typeface="Arial" panose="020B0604020202020204"/>
              </a:rPr>
              <a:t>:</a:t>
            </a:r>
            <a:r>
              <a:rPr sz="2400" i="1" spc="-5" dirty="0">
                <a:latin typeface="宋体" panose="02010600030101010101" pitchFamily="2" charset="-122"/>
                <a:cs typeface="宋体" panose="02010600030101010101" pitchFamily="2" charset="-122"/>
              </a:rPr>
              <a:t>《</a:t>
            </a:r>
            <a:r>
              <a:rPr sz="2400" i="1" dirty="0">
                <a:latin typeface="宋体" panose="02010600030101010101" pitchFamily="2" charset="-122"/>
                <a:cs typeface="宋体" panose="02010600030101010101" pitchFamily="2" charset="-122"/>
              </a:rPr>
              <a:t>假如我是真</a:t>
            </a:r>
            <a:r>
              <a:rPr sz="2400" i="1" spc="-10" dirty="0">
                <a:latin typeface="宋体" panose="02010600030101010101" pitchFamily="2" charset="-122"/>
                <a:cs typeface="宋体" panose="02010600030101010101" pitchFamily="2" charset="-122"/>
              </a:rPr>
              <a:t>的</a:t>
            </a:r>
            <a:r>
              <a:rPr sz="2400" i="1" dirty="0">
                <a:latin typeface="宋体" panose="02010600030101010101" pitchFamily="2" charset="-122"/>
                <a:cs typeface="宋体" panose="02010600030101010101" pitchFamily="2" charset="-122"/>
              </a:rPr>
              <a:t>》  </a:t>
            </a:r>
            <a:r>
              <a:rPr sz="2400" spc="-5" dirty="0">
                <a:latin typeface="Arial" panose="020B0604020202020204"/>
                <a:cs typeface="Arial" panose="020B0604020202020204"/>
              </a:rPr>
              <a:t>C:</a:t>
            </a:r>
            <a:r>
              <a:rPr sz="2400" i="1" spc="-5" dirty="0">
                <a:latin typeface="宋体" panose="02010600030101010101" pitchFamily="2" charset="-122"/>
                <a:cs typeface="宋体" panose="02010600030101010101" pitchFamily="2" charset="-122"/>
              </a:rPr>
              <a:t>《</a:t>
            </a:r>
            <a:r>
              <a:rPr sz="2400" i="1" dirty="0">
                <a:latin typeface="宋体" panose="02010600030101010101" pitchFamily="2" charset="-122"/>
                <a:cs typeface="宋体" panose="02010600030101010101" pitchFamily="2" charset="-122"/>
              </a:rPr>
              <a:t>寻找男子</a:t>
            </a:r>
            <a:r>
              <a:rPr sz="2400" i="1" spc="-10" dirty="0">
                <a:latin typeface="宋体" panose="02010600030101010101" pitchFamily="2" charset="-122"/>
                <a:cs typeface="宋体" panose="02010600030101010101" pitchFamily="2" charset="-122"/>
              </a:rPr>
              <a:t>汉</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45415">
              <a:lnSpc>
                <a:spcPct val="100000"/>
              </a:lnSpc>
              <a:spcBef>
                <a:spcPts val="1445"/>
              </a:spcBef>
            </a:pPr>
            <a:r>
              <a:rPr sz="2400" spc="-5" dirty="0">
                <a:latin typeface="Arial" panose="020B0604020202020204"/>
                <a:cs typeface="Arial" panose="020B0604020202020204"/>
              </a:rPr>
              <a:t>D</a:t>
            </a:r>
            <a:r>
              <a:rPr sz="2400" dirty="0">
                <a:latin typeface="Arial" panose="020B0604020202020204"/>
                <a:cs typeface="Arial" panose="020B0604020202020204"/>
              </a:rPr>
              <a:t>:</a:t>
            </a:r>
            <a:r>
              <a:rPr sz="2400" i="1" spc="-5" dirty="0">
                <a:latin typeface="宋体" panose="02010600030101010101" pitchFamily="2" charset="-122"/>
                <a:cs typeface="宋体" panose="02010600030101010101" pitchFamily="2" charset="-122"/>
              </a:rPr>
              <a:t>《</a:t>
            </a:r>
            <a:r>
              <a:rPr sz="2400" i="1" dirty="0">
                <a:latin typeface="宋体" panose="02010600030101010101" pitchFamily="2" charset="-122"/>
                <a:cs typeface="宋体" panose="02010600030101010101" pitchFamily="2" charset="-122"/>
              </a:rPr>
              <a:t>马克思秘</a:t>
            </a:r>
            <a:r>
              <a:rPr sz="2400" i="1" spc="-10" dirty="0">
                <a:latin typeface="宋体" panose="02010600030101010101" pitchFamily="2" charset="-122"/>
                <a:cs typeface="宋体" panose="02010600030101010101" pitchFamily="2" charset="-122"/>
              </a:rPr>
              <a:t>史</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441959" y="432816"/>
            <a:ext cx="1946275" cy="375285"/>
          </a:xfrm>
          <a:custGeom>
            <a:avLst/>
            <a:gdLst/>
            <a:ahLst/>
            <a:cxnLst/>
            <a:rect l="l" t="t" r="r" b="b"/>
            <a:pathLst>
              <a:path w="1946275" h="375284">
                <a:moveTo>
                  <a:pt x="1758696" y="0"/>
                </a:moveTo>
                <a:lnTo>
                  <a:pt x="0" y="0"/>
                </a:lnTo>
                <a:lnTo>
                  <a:pt x="0" y="374904"/>
                </a:lnTo>
                <a:lnTo>
                  <a:pt x="1758696" y="374904"/>
                </a:lnTo>
                <a:lnTo>
                  <a:pt x="1946148" y="187451"/>
                </a:lnTo>
                <a:lnTo>
                  <a:pt x="1758696" y="0"/>
                </a:lnTo>
                <a:close/>
              </a:path>
            </a:pathLst>
          </a:custGeom>
          <a:solidFill>
            <a:srgbClr val="666666"/>
          </a:solidFill>
        </p:spPr>
        <p:txBody>
          <a:bodyPr wrap="square" lIns="0" tIns="0" rIns="0" bIns="0" rtlCol="0"/>
          <a:lstStyle/>
          <a:p/>
        </p:txBody>
      </p:sp>
      <p:sp>
        <p:nvSpPr>
          <p:cNvPr id="6" name="object 6"/>
          <p:cNvSpPr txBox="1"/>
          <p:nvPr/>
        </p:nvSpPr>
        <p:spPr>
          <a:xfrm>
            <a:off x="744727" y="412496"/>
            <a:ext cx="6948805" cy="329057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a:p>
            <a:pPr>
              <a:lnSpc>
                <a:spcPct val="100000"/>
              </a:lnSpc>
              <a:spcBef>
                <a:spcPts val="50"/>
              </a:spcBef>
            </a:pPr>
            <a:endParaRPr sz="2500">
              <a:latin typeface="Times New Roman" panose="02020603050405020304"/>
              <a:cs typeface="Times New Roman" panose="02020603050405020304"/>
            </a:endParaRPr>
          </a:p>
          <a:p>
            <a:pPr marL="145415">
              <a:lnSpc>
                <a:spcPct val="100000"/>
              </a:lnSpc>
            </a:pPr>
            <a:r>
              <a:rPr sz="2400" i="1" dirty="0">
                <a:latin typeface="宋体" panose="02010600030101010101" pitchFamily="2" charset="-122"/>
                <a:cs typeface="宋体" panose="02010600030101010101" pitchFamily="2" charset="-122"/>
              </a:rPr>
              <a:t>沙叶新采用“冰糖葫芦式”戏剧结构的作品是（</a:t>
            </a:r>
            <a:r>
              <a:rPr sz="2400" i="1" spc="-6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45415">
              <a:lnSpc>
                <a:spcPct val="100000"/>
              </a:lnSpc>
              <a:spcBef>
                <a:spcPts val="1180"/>
              </a:spcBef>
            </a:pPr>
            <a:r>
              <a:rPr sz="2400" b="1" spc="-5" dirty="0">
                <a:solidFill>
                  <a:srgbClr val="C00000"/>
                </a:solidFill>
                <a:latin typeface="Arial" panose="020B0604020202020204"/>
                <a:cs typeface="Arial" panose="020B0604020202020204"/>
              </a:rPr>
              <a:t>A:</a:t>
            </a:r>
            <a:r>
              <a:rPr sz="2400" b="1" dirty="0">
                <a:solidFill>
                  <a:srgbClr val="C00000"/>
                </a:solidFill>
                <a:latin typeface="宋体" panose="02010600030101010101" pitchFamily="2" charset="-122"/>
                <a:cs typeface="宋体" panose="02010600030101010101" pitchFamily="2" charset="-122"/>
              </a:rPr>
              <a:t>《陈毅市</a:t>
            </a:r>
            <a:r>
              <a:rPr sz="2400" b="1" spc="-5" dirty="0">
                <a:solidFill>
                  <a:srgbClr val="C00000"/>
                </a:solidFill>
                <a:latin typeface="宋体" panose="02010600030101010101" pitchFamily="2" charset="-122"/>
                <a:cs typeface="宋体" panose="02010600030101010101" pitchFamily="2" charset="-122"/>
              </a:rPr>
              <a:t>长</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45415" marR="4068445">
              <a:lnSpc>
                <a:spcPct val="150000"/>
              </a:lnSpc>
            </a:pPr>
            <a:r>
              <a:rPr sz="2400" spc="-5" dirty="0">
                <a:latin typeface="Arial" panose="020B0604020202020204"/>
                <a:cs typeface="Arial" panose="020B0604020202020204"/>
              </a:rPr>
              <a:t>B</a:t>
            </a:r>
            <a:r>
              <a:rPr sz="2400" dirty="0">
                <a:latin typeface="Arial" panose="020B0604020202020204"/>
                <a:cs typeface="Arial" panose="020B0604020202020204"/>
              </a:rPr>
              <a:t>:</a:t>
            </a:r>
            <a:r>
              <a:rPr sz="2400" i="1" spc="-5" dirty="0">
                <a:latin typeface="宋体" panose="02010600030101010101" pitchFamily="2" charset="-122"/>
                <a:cs typeface="宋体" panose="02010600030101010101" pitchFamily="2" charset="-122"/>
              </a:rPr>
              <a:t>《</a:t>
            </a:r>
            <a:r>
              <a:rPr sz="2400" i="1" dirty="0">
                <a:latin typeface="宋体" panose="02010600030101010101" pitchFamily="2" charset="-122"/>
                <a:cs typeface="宋体" panose="02010600030101010101" pitchFamily="2" charset="-122"/>
              </a:rPr>
              <a:t>假如我是真</a:t>
            </a:r>
            <a:r>
              <a:rPr sz="2400" i="1" spc="-10" dirty="0">
                <a:latin typeface="宋体" panose="02010600030101010101" pitchFamily="2" charset="-122"/>
                <a:cs typeface="宋体" panose="02010600030101010101" pitchFamily="2" charset="-122"/>
              </a:rPr>
              <a:t>的</a:t>
            </a:r>
            <a:r>
              <a:rPr sz="2400" i="1" dirty="0">
                <a:latin typeface="宋体" panose="02010600030101010101" pitchFamily="2" charset="-122"/>
                <a:cs typeface="宋体" panose="02010600030101010101" pitchFamily="2" charset="-122"/>
              </a:rPr>
              <a:t>》  </a:t>
            </a:r>
            <a:r>
              <a:rPr sz="2400" spc="-5" dirty="0">
                <a:latin typeface="Arial" panose="020B0604020202020204"/>
                <a:cs typeface="Arial" panose="020B0604020202020204"/>
              </a:rPr>
              <a:t>C:</a:t>
            </a:r>
            <a:r>
              <a:rPr sz="2400" i="1" spc="-5" dirty="0">
                <a:latin typeface="宋体" panose="02010600030101010101" pitchFamily="2" charset="-122"/>
                <a:cs typeface="宋体" panose="02010600030101010101" pitchFamily="2" charset="-122"/>
              </a:rPr>
              <a:t>《</a:t>
            </a:r>
            <a:r>
              <a:rPr sz="2400" i="1" dirty="0">
                <a:latin typeface="宋体" panose="02010600030101010101" pitchFamily="2" charset="-122"/>
                <a:cs typeface="宋体" panose="02010600030101010101" pitchFamily="2" charset="-122"/>
              </a:rPr>
              <a:t>寻找男子</a:t>
            </a:r>
            <a:r>
              <a:rPr sz="2400" i="1" spc="-10" dirty="0">
                <a:latin typeface="宋体" panose="02010600030101010101" pitchFamily="2" charset="-122"/>
                <a:cs typeface="宋体" panose="02010600030101010101" pitchFamily="2" charset="-122"/>
              </a:rPr>
              <a:t>汉</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45415">
              <a:lnSpc>
                <a:spcPct val="100000"/>
              </a:lnSpc>
              <a:spcBef>
                <a:spcPts val="1445"/>
              </a:spcBef>
            </a:pPr>
            <a:r>
              <a:rPr sz="2400" spc="-5" dirty="0">
                <a:latin typeface="Arial" panose="020B0604020202020204"/>
                <a:cs typeface="Arial" panose="020B0604020202020204"/>
              </a:rPr>
              <a:t>D</a:t>
            </a:r>
            <a:r>
              <a:rPr sz="2400" dirty="0">
                <a:latin typeface="Arial" panose="020B0604020202020204"/>
                <a:cs typeface="Arial" panose="020B0604020202020204"/>
              </a:rPr>
              <a:t>:</a:t>
            </a:r>
            <a:r>
              <a:rPr sz="2400" i="1" spc="-5" dirty="0">
                <a:latin typeface="宋体" panose="02010600030101010101" pitchFamily="2" charset="-122"/>
                <a:cs typeface="宋体" panose="02010600030101010101" pitchFamily="2" charset="-122"/>
              </a:rPr>
              <a:t>《</a:t>
            </a:r>
            <a:r>
              <a:rPr sz="2400" i="1" dirty="0">
                <a:latin typeface="宋体" panose="02010600030101010101" pitchFamily="2" charset="-122"/>
                <a:cs typeface="宋体" panose="02010600030101010101" pitchFamily="2" charset="-122"/>
              </a:rPr>
              <a:t>马克思秘</a:t>
            </a:r>
            <a:r>
              <a:rPr sz="2400" i="1" spc="-10" dirty="0">
                <a:latin typeface="宋体" panose="02010600030101010101" pitchFamily="2" charset="-122"/>
                <a:cs typeface="宋体" panose="02010600030101010101" pitchFamily="2" charset="-122"/>
              </a:rPr>
              <a:t>史</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888462" y="1159612"/>
            <a:ext cx="4173537" cy="305948"/>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5432823" y="1182444"/>
            <a:ext cx="95899" cy="283116"/>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887850" y="2188284"/>
            <a:ext cx="268777" cy="237452"/>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973836" y="2042160"/>
            <a:ext cx="2042922" cy="621029"/>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710183" y="2545079"/>
            <a:ext cx="611885" cy="62102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952500" y="2545079"/>
            <a:ext cx="1485138" cy="621029"/>
          </a:xfrm>
          <a:prstGeom prst="rect">
            <a:avLst/>
          </a:prstGeom>
          <a:blipFill>
            <a:blip r:embed="rId8" cstate="print"/>
            <a:stretch>
              <a:fillRect/>
            </a:stretch>
          </a:blipFill>
        </p:spPr>
        <p:txBody>
          <a:bodyPr wrap="square" lIns="0" tIns="0" rIns="0" bIns="0" rtlCol="0"/>
          <a:lstStyle/>
          <a:p/>
        </p:txBody>
      </p:sp>
      <p:sp>
        <p:nvSpPr>
          <p:cNvPr id="11" name="object 11"/>
          <p:cNvSpPr/>
          <p:nvPr/>
        </p:nvSpPr>
        <p:spPr>
          <a:xfrm>
            <a:off x="710183" y="3048000"/>
            <a:ext cx="622554" cy="621030"/>
          </a:xfrm>
          <a:prstGeom prst="rect">
            <a:avLst/>
          </a:prstGeom>
          <a:blipFill>
            <a:blip r:embed="rId9" cstate="print"/>
            <a:stretch>
              <a:fillRect/>
            </a:stretch>
          </a:blipFill>
        </p:spPr>
        <p:txBody>
          <a:bodyPr wrap="square" lIns="0" tIns="0" rIns="0" bIns="0" rtlCol="0"/>
          <a:lstStyle/>
          <a:p/>
        </p:txBody>
      </p:sp>
      <p:sp>
        <p:nvSpPr>
          <p:cNvPr id="12" name="object 12"/>
          <p:cNvSpPr/>
          <p:nvPr/>
        </p:nvSpPr>
        <p:spPr>
          <a:xfrm>
            <a:off x="963167" y="3048000"/>
            <a:ext cx="1485138" cy="621030"/>
          </a:xfrm>
          <a:prstGeom prst="rect">
            <a:avLst/>
          </a:prstGeom>
          <a:blipFill>
            <a:blip r:embed="rId10" cstate="print"/>
            <a:stretch>
              <a:fillRect/>
            </a:stretch>
          </a:blipFill>
        </p:spPr>
        <p:txBody>
          <a:bodyPr wrap="square" lIns="0" tIns="0" rIns="0" bIns="0" rtlCol="0"/>
          <a:lstStyle/>
          <a:p/>
        </p:txBody>
      </p:sp>
      <p:sp>
        <p:nvSpPr>
          <p:cNvPr id="13" name="object 13"/>
          <p:cNvSpPr/>
          <p:nvPr/>
        </p:nvSpPr>
        <p:spPr>
          <a:xfrm>
            <a:off x="710183" y="3550920"/>
            <a:ext cx="648462" cy="621029"/>
          </a:xfrm>
          <a:prstGeom prst="rect">
            <a:avLst/>
          </a:prstGeom>
          <a:blipFill>
            <a:blip r:embed="rId11" cstate="print"/>
            <a:stretch>
              <a:fillRect/>
            </a:stretch>
          </a:blipFill>
        </p:spPr>
        <p:txBody>
          <a:bodyPr wrap="square" lIns="0" tIns="0" rIns="0" bIns="0" rtlCol="0"/>
          <a:lstStyle/>
          <a:p/>
        </p:txBody>
      </p:sp>
      <p:sp>
        <p:nvSpPr>
          <p:cNvPr id="14" name="object 14"/>
          <p:cNvSpPr/>
          <p:nvPr/>
        </p:nvSpPr>
        <p:spPr>
          <a:xfrm>
            <a:off x="989075" y="3550920"/>
            <a:ext cx="2321814" cy="621029"/>
          </a:xfrm>
          <a:prstGeom prst="rect">
            <a:avLst/>
          </a:prstGeom>
          <a:blipFill>
            <a:blip r:embed="rId12" cstate="print"/>
            <a:stretch>
              <a:fillRect/>
            </a:stretch>
          </a:blipFill>
        </p:spPr>
        <p:txBody>
          <a:bodyPr wrap="square" lIns="0" tIns="0" rIns="0" bIns="0" rtlCol="0"/>
          <a:lstStyle/>
          <a:p/>
        </p:txBody>
      </p:sp>
      <p:sp>
        <p:nvSpPr>
          <p:cNvPr id="15" name="object 15"/>
          <p:cNvSpPr txBox="1"/>
          <p:nvPr/>
        </p:nvSpPr>
        <p:spPr>
          <a:xfrm>
            <a:off x="877620" y="1108963"/>
            <a:ext cx="4826635" cy="2875915"/>
          </a:xfrm>
          <a:prstGeom prst="rect">
            <a:avLst/>
          </a:prstGeom>
        </p:spPr>
        <p:txBody>
          <a:bodyPr vert="horz" wrap="square" lIns="0" tIns="12065" rIns="0" bIns="0" rtlCol="0">
            <a:spAutoFit/>
          </a:bodyPr>
          <a:lstStyle/>
          <a:p>
            <a:pPr marL="12700">
              <a:lnSpc>
                <a:spcPct val="100000"/>
              </a:lnSpc>
              <a:spcBef>
                <a:spcPts val="95"/>
              </a:spcBef>
              <a:tabLst>
                <a:tab pos="4534535" algn="l"/>
              </a:tabLst>
            </a:pPr>
            <a:r>
              <a:rPr sz="2200" spc="-5" dirty="0">
                <a:latin typeface="微软雅黑" panose="020B0503020204020204" charset="-122"/>
                <a:cs typeface="微软雅黑" panose="020B0503020204020204" charset="-122"/>
              </a:rPr>
              <a:t>下列不属于高行健戏剧作品的是（</a:t>
            </a:r>
            <a:r>
              <a:rPr sz="2200" spc="-5" dirty="0">
                <a:latin typeface="微软雅黑" panose="020B0503020204020204" charset="-122"/>
                <a:cs typeface="微软雅黑" panose="020B0503020204020204" charset="-122"/>
              </a:rPr>
              <a:t>	</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a:lnSpc>
                <a:spcPct val="100000"/>
              </a:lnSpc>
            </a:pPr>
            <a:endParaRPr sz="2900">
              <a:latin typeface="Times New Roman" panose="02020603050405020304"/>
              <a:cs typeface="Times New Roman" panose="02020603050405020304"/>
            </a:endParaRPr>
          </a:p>
          <a:p>
            <a:pPr marL="12700">
              <a:lnSpc>
                <a:spcPct val="100000"/>
              </a:lnSpc>
              <a:spcBef>
                <a:spcPts val="1945"/>
              </a:spcBef>
            </a:pPr>
            <a:r>
              <a:rPr sz="2200" spc="-5" dirty="0">
                <a:latin typeface="微软雅黑" panose="020B0503020204020204" charset="-122"/>
                <a:cs typeface="微软雅黑" panose="020B0503020204020204" charset="-122"/>
              </a:rPr>
              <a:t>A:《绝对信号》</a:t>
            </a:r>
            <a:endParaRPr sz="2200">
              <a:latin typeface="微软雅黑" panose="020B0503020204020204" charset="-122"/>
              <a:cs typeface="微软雅黑" panose="020B0503020204020204" charset="-122"/>
            </a:endParaRPr>
          </a:p>
          <a:p>
            <a:pPr marL="12700">
              <a:lnSpc>
                <a:spcPct val="100000"/>
              </a:lnSpc>
              <a:spcBef>
                <a:spcPts val="1320"/>
              </a:spcBef>
            </a:pPr>
            <a:r>
              <a:rPr sz="2200" spc="-5" dirty="0">
                <a:latin typeface="微软雅黑" panose="020B0503020204020204" charset="-122"/>
                <a:cs typeface="微软雅黑" panose="020B0503020204020204" charset="-122"/>
              </a:rPr>
              <a:t>B</a:t>
            </a:r>
            <a:r>
              <a:rPr sz="2200" spc="-10" dirty="0">
                <a:latin typeface="微软雅黑" panose="020B0503020204020204" charset="-122"/>
                <a:cs typeface="微软雅黑" panose="020B0503020204020204" charset="-122"/>
              </a:rPr>
              <a:t>:《车站》</a:t>
            </a:r>
            <a:endParaRPr sz="2200">
              <a:latin typeface="微软雅黑" panose="020B0503020204020204" charset="-122"/>
              <a:cs typeface="微软雅黑" panose="020B0503020204020204" charset="-122"/>
            </a:endParaRPr>
          </a:p>
          <a:p>
            <a:pPr marL="12700">
              <a:lnSpc>
                <a:spcPct val="100000"/>
              </a:lnSpc>
              <a:spcBef>
                <a:spcPts val="1325"/>
              </a:spcBef>
            </a:pPr>
            <a:r>
              <a:rPr sz="2200" spc="-10" dirty="0">
                <a:latin typeface="微软雅黑" panose="020B0503020204020204" charset="-122"/>
                <a:cs typeface="微软雅黑" panose="020B0503020204020204" charset="-122"/>
              </a:rPr>
              <a:t>C:</a:t>
            </a:r>
            <a:r>
              <a:rPr sz="2200" spc="-5" dirty="0">
                <a:latin typeface="微软雅黑" panose="020B0503020204020204" charset="-122"/>
                <a:cs typeface="微软雅黑" panose="020B0503020204020204" charset="-122"/>
              </a:rPr>
              <a:t>《野人》</a:t>
            </a:r>
            <a:endParaRPr sz="2200">
              <a:latin typeface="微软雅黑" panose="020B0503020204020204" charset="-122"/>
              <a:cs typeface="微软雅黑" panose="020B0503020204020204" charset="-122"/>
            </a:endParaRPr>
          </a:p>
          <a:p>
            <a:pPr marL="12700">
              <a:lnSpc>
                <a:spcPct val="100000"/>
              </a:lnSpc>
              <a:spcBef>
                <a:spcPts val="1320"/>
              </a:spcBef>
            </a:pPr>
            <a:r>
              <a:rPr sz="2200" spc="-10" dirty="0">
                <a:latin typeface="微软雅黑" panose="020B0503020204020204" charset="-122"/>
                <a:cs typeface="微软雅黑" panose="020B0503020204020204" charset="-122"/>
              </a:rPr>
              <a:t>D:</a:t>
            </a:r>
            <a:r>
              <a:rPr sz="2200" spc="-5" dirty="0">
                <a:latin typeface="微软雅黑" panose="020B0503020204020204" charset="-122"/>
                <a:cs typeface="微软雅黑" panose="020B0503020204020204" charset="-122"/>
              </a:rPr>
              <a:t>《寻找男子汉》</a:t>
            </a:r>
            <a:endParaRPr sz="2200">
              <a:latin typeface="微软雅黑" panose="020B0503020204020204" charset="-122"/>
              <a:cs typeface="微软雅黑" panose="020B0503020204020204" charset="-122"/>
            </a:endParaRPr>
          </a:p>
        </p:txBody>
      </p:sp>
      <p:sp>
        <p:nvSpPr>
          <p:cNvPr id="16" name="object 16"/>
          <p:cNvSpPr/>
          <p:nvPr/>
        </p:nvSpPr>
        <p:spPr>
          <a:xfrm>
            <a:off x="441959" y="432816"/>
            <a:ext cx="1946275" cy="375285"/>
          </a:xfrm>
          <a:custGeom>
            <a:avLst/>
            <a:gdLst/>
            <a:ahLst/>
            <a:cxnLst/>
            <a:rect l="l" t="t" r="r" b="b"/>
            <a:pathLst>
              <a:path w="1946275" h="375284">
                <a:moveTo>
                  <a:pt x="1758696" y="0"/>
                </a:moveTo>
                <a:lnTo>
                  <a:pt x="0" y="0"/>
                </a:lnTo>
                <a:lnTo>
                  <a:pt x="0" y="374904"/>
                </a:lnTo>
                <a:lnTo>
                  <a:pt x="1758696" y="374904"/>
                </a:lnTo>
                <a:lnTo>
                  <a:pt x="1946148" y="187451"/>
                </a:lnTo>
                <a:lnTo>
                  <a:pt x="1758696" y="0"/>
                </a:lnTo>
                <a:close/>
              </a:path>
            </a:pathLst>
          </a:custGeom>
          <a:solidFill>
            <a:srgbClr val="666666"/>
          </a:solidFill>
        </p:spPr>
        <p:txBody>
          <a:bodyPr wrap="square" lIns="0" tIns="0" rIns="0" bIns="0" rtlCol="0"/>
          <a:lstStyle/>
          <a:p/>
        </p:txBody>
      </p:sp>
      <p:sp>
        <p:nvSpPr>
          <p:cNvPr id="17" name="object 17"/>
          <p:cNvSpPr txBox="1">
            <a:spLocks noGrp="1"/>
          </p:cNvSpPr>
          <p:nvPr>
            <p:ph type="title"/>
          </p:nvPr>
        </p:nvSpPr>
        <p:spPr>
          <a:xfrm>
            <a:off x="744727" y="412496"/>
            <a:ext cx="124460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p:txBody>
      </p:sp>
      <p:sp>
        <p:nvSpPr>
          <p:cNvPr id="18" name="object 18"/>
          <p:cNvSpPr/>
          <p:nvPr/>
        </p:nvSpPr>
        <p:spPr>
          <a:xfrm>
            <a:off x="10332719" y="91439"/>
            <a:ext cx="1755648" cy="544067"/>
          </a:xfrm>
          <a:prstGeom prst="rect">
            <a:avLst/>
          </a:prstGeom>
          <a:blipFill>
            <a:blip r:embed="rId13" cstate="print"/>
            <a:stretch>
              <a:fillRect/>
            </a:stretch>
          </a:blipFill>
        </p:spPr>
        <p:txBody>
          <a:bodyPr wrap="square" lIns="0" tIns="0" rIns="0" bIns="0" rtlCol="0"/>
          <a:lstStyle/>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888462" y="1159612"/>
            <a:ext cx="4173537" cy="305948"/>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5065776" y="1036319"/>
            <a:ext cx="581405" cy="62102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5443728" y="1036319"/>
            <a:ext cx="648462" cy="621029"/>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887850" y="2188284"/>
            <a:ext cx="268777" cy="237452"/>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973836" y="2042160"/>
            <a:ext cx="2042922" cy="62102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710183" y="2545079"/>
            <a:ext cx="611885" cy="621029"/>
          </a:xfrm>
          <a:prstGeom prst="rect">
            <a:avLst/>
          </a:prstGeom>
          <a:blipFill>
            <a:blip r:embed="rId8" cstate="print"/>
            <a:stretch>
              <a:fillRect/>
            </a:stretch>
          </a:blipFill>
        </p:spPr>
        <p:txBody>
          <a:bodyPr wrap="square" lIns="0" tIns="0" rIns="0" bIns="0" rtlCol="0"/>
          <a:lstStyle/>
          <a:p/>
        </p:txBody>
      </p:sp>
      <p:sp>
        <p:nvSpPr>
          <p:cNvPr id="11" name="object 11"/>
          <p:cNvSpPr/>
          <p:nvPr/>
        </p:nvSpPr>
        <p:spPr>
          <a:xfrm>
            <a:off x="952500" y="2545079"/>
            <a:ext cx="1485138" cy="621029"/>
          </a:xfrm>
          <a:prstGeom prst="rect">
            <a:avLst/>
          </a:prstGeom>
          <a:blipFill>
            <a:blip r:embed="rId9" cstate="print"/>
            <a:stretch>
              <a:fillRect/>
            </a:stretch>
          </a:blipFill>
        </p:spPr>
        <p:txBody>
          <a:bodyPr wrap="square" lIns="0" tIns="0" rIns="0" bIns="0" rtlCol="0"/>
          <a:lstStyle/>
          <a:p/>
        </p:txBody>
      </p:sp>
      <p:sp>
        <p:nvSpPr>
          <p:cNvPr id="12" name="object 12"/>
          <p:cNvSpPr/>
          <p:nvPr/>
        </p:nvSpPr>
        <p:spPr>
          <a:xfrm>
            <a:off x="710183" y="3048000"/>
            <a:ext cx="622554" cy="621030"/>
          </a:xfrm>
          <a:prstGeom prst="rect">
            <a:avLst/>
          </a:prstGeom>
          <a:blipFill>
            <a:blip r:embed="rId10" cstate="print"/>
            <a:stretch>
              <a:fillRect/>
            </a:stretch>
          </a:blipFill>
        </p:spPr>
        <p:txBody>
          <a:bodyPr wrap="square" lIns="0" tIns="0" rIns="0" bIns="0" rtlCol="0"/>
          <a:lstStyle/>
          <a:p/>
        </p:txBody>
      </p:sp>
      <p:sp>
        <p:nvSpPr>
          <p:cNvPr id="13" name="object 13"/>
          <p:cNvSpPr/>
          <p:nvPr/>
        </p:nvSpPr>
        <p:spPr>
          <a:xfrm>
            <a:off x="963167" y="3048000"/>
            <a:ext cx="1485138" cy="621030"/>
          </a:xfrm>
          <a:prstGeom prst="rect">
            <a:avLst/>
          </a:prstGeom>
          <a:blipFill>
            <a:blip r:embed="rId11" cstate="print"/>
            <a:stretch>
              <a:fillRect/>
            </a:stretch>
          </a:blipFill>
        </p:spPr>
        <p:txBody>
          <a:bodyPr wrap="square" lIns="0" tIns="0" rIns="0" bIns="0" rtlCol="0"/>
          <a:lstStyle/>
          <a:p/>
        </p:txBody>
      </p:sp>
      <p:sp>
        <p:nvSpPr>
          <p:cNvPr id="14" name="object 14"/>
          <p:cNvSpPr/>
          <p:nvPr/>
        </p:nvSpPr>
        <p:spPr>
          <a:xfrm>
            <a:off x="710183" y="3550920"/>
            <a:ext cx="648462" cy="621029"/>
          </a:xfrm>
          <a:prstGeom prst="rect">
            <a:avLst/>
          </a:prstGeom>
          <a:blipFill>
            <a:blip r:embed="rId12" cstate="print"/>
            <a:stretch>
              <a:fillRect/>
            </a:stretch>
          </a:blipFill>
        </p:spPr>
        <p:txBody>
          <a:bodyPr wrap="square" lIns="0" tIns="0" rIns="0" bIns="0" rtlCol="0"/>
          <a:lstStyle/>
          <a:p/>
        </p:txBody>
      </p:sp>
      <p:sp>
        <p:nvSpPr>
          <p:cNvPr id="15" name="object 15"/>
          <p:cNvSpPr/>
          <p:nvPr/>
        </p:nvSpPr>
        <p:spPr>
          <a:xfrm>
            <a:off x="989075" y="3550920"/>
            <a:ext cx="2321814" cy="621029"/>
          </a:xfrm>
          <a:prstGeom prst="rect">
            <a:avLst/>
          </a:prstGeom>
          <a:blipFill>
            <a:blip r:embed="rId13" cstate="print"/>
            <a:stretch>
              <a:fillRect/>
            </a:stretch>
          </a:blipFill>
        </p:spPr>
        <p:txBody>
          <a:bodyPr wrap="square" lIns="0" tIns="0" rIns="0" bIns="0" rtlCol="0"/>
          <a:lstStyle/>
          <a:p/>
        </p:txBody>
      </p:sp>
      <p:sp>
        <p:nvSpPr>
          <p:cNvPr id="16" name="object 16"/>
          <p:cNvSpPr txBox="1"/>
          <p:nvPr/>
        </p:nvSpPr>
        <p:spPr>
          <a:xfrm>
            <a:off x="877620" y="1108963"/>
            <a:ext cx="5038725" cy="2875915"/>
          </a:xfrm>
          <a:prstGeom prst="rect">
            <a:avLst/>
          </a:prstGeom>
        </p:spPr>
        <p:txBody>
          <a:bodyPr vert="horz" wrap="square" lIns="0" tIns="12065" rIns="0" bIns="0" rtlCol="0">
            <a:spAutoFit/>
          </a:bodyPr>
          <a:lstStyle/>
          <a:p>
            <a:pPr marL="12700">
              <a:lnSpc>
                <a:spcPct val="100000"/>
              </a:lnSpc>
              <a:spcBef>
                <a:spcPts val="95"/>
              </a:spcBef>
              <a:tabLst>
                <a:tab pos="4368800" algn="l"/>
                <a:tab pos="4746625" algn="l"/>
              </a:tabLst>
            </a:pPr>
            <a:r>
              <a:rPr sz="2200" spc="-5" dirty="0">
                <a:latin typeface="微软雅黑" panose="020B0503020204020204" charset="-122"/>
                <a:cs typeface="微软雅黑" panose="020B0503020204020204" charset="-122"/>
              </a:rPr>
              <a:t>下列不属于高行健戏剧作品的是（</a:t>
            </a:r>
            <a:r>
              <a:rPr sz="2200" spc="-5" dirty="0">
                <a:latin typeface="微软雅黑" panose="020B0503020204020204" charset="-122"/>
                <a:cs typeface="微软雅黑" panose="020B0503020204020204" charset="-122"/>
              </a:rPr>
              <a:t>	</a:t>
            </a:r>
            <a:r>
              <a:rPr sz="2200" spc="-5" dirty="0">
                <a:solidFill>
                  <a:srgbClr val="C00000"/>
                </a:solidFill>
                <a:latin typeface="微软雅黑" panose="020B0503020204020204" charset="-122"/>
                <a:cs typeface="微软雅黑" panose="020B0503020204020204" charset="-122"/>
              </a:rPr>
              <a:t>D</a:t>
            </a:r>
            <a:r>
              <a:rPr sz="2200" spc="-5" dirty="0">
                <a:solidFill>
                  <a:srgbClr val="C00000"/>
                </a:solidFill>
                <a:latin typeface="微软雅黑" panose="020B0503020204020204" charset="-122"/>
                <a:cs typeface="微软雅黑" panose="020B0503020204020204" charset="-122"/>
              </a:rPr>
              <a:t>	</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a:lnSpc>
                <a:spcPct val="100000"/>
              </a:lnSpc>
            </a:pPr>
            <a:endParaRPr sz="2900">
              <a:latin typeface="Times New Roman" panose="02020603050405020304"/>
              <a:cs typeface="Times New Roman" panose="02020603050405020304"/>
            </a:endParaRPr>
          </a:p>
          <a:p>
            <a:pPr marL="12700">
              <a:lnSpc>
                <a:spcPct val="100000"/>
              </a:lnSpc>
              <a:spcBef>
                <a:spcPts val="1945"/>
              </a:spcBef>
            </a:pPr>
            <a:r>
              <a:rPr sz="2200" spc="-5" dirty="0">
                <a:latin typeface="微软雅黑" panose="020B0503020204020204" charset="-122"/>
                <a:cs typeface="微软雅黑" panose="020B0503020204020204" charset="-122"/>
              </a:rPr>
              <a:t>A:《绝对信号》</a:t>
            </a:r>
            <a:endParaRPr sz="2200">
              <a:latin typeface="微软雅黑" panose="020B0503020204020204" charset="-122"/>
              <a:cs typeface="微软雅黑" panose="020B0503020204020204" charset="-122"/>
            </a:endParaRPr>
          </a:p>
          <a:p>
            <a:pPr marL="12700">
              <a:lnSpc>
                <a:spcPct val="100000"/>
              </a:lnSpc>
              <a:spcBef>
                <a:spcPts val="1320"/>
              </a:spcBef>
            </a:pPr>
            <a:r>
              <a:rPr sz="2200" spc="-5" dirty="0">
                <a:latin typeface="微软雅黑" panose="020B0503020204020204" charset="-122"/>
                <a:cs typeface="微软雅黑" panose="020B0503020204020204" charset="-122"/>
              </a:rPr>
              <a:t>B</a:t>
            </a:r>
            <a:r>
              <a:rPr sz="2200" spc="-10" dirty="0">
                <a:latin typeface="微软雅黑" panose="020B0503020204020204" charset="-122"/>
                <a:cs typeface="微软雅黑" panose="020B0503020204020204" charset="-122"/>
              </a:rPr>
              <a:t>:《车站》</a:t>
            </a:r>
            <a:endParaRPr sz="2200">
              <a:latin typeface="微软雅黑" panose="020B0503020204020204" charset="-122"/>
              <a:cs typeface="微软雅黑" panose="020B0503020204020204" charset="-122"/>
            </a:endParaRPr>
          </a:p>
          <a:p>
            <a:pPr marL="12700">
              <a:lnSpc>
                <a:spcPct val="100000"/>
              </a:lnSpc>
              <a:spcBef>
                <a:spcPts val="1325"/>
              </a:spcBef>
            </a:pPr>
            <a:r>
              <a:rPr sz="2200" spc="-10" dirty="0">
                <a:latin typeface="微软雅黑" panose="020B0503020204020204" charset="-122"/>
                <a:cs typeface="微软雅黑" panose="020B0503020204020204" charset="-122"/>
              </a:rPr>
              <a:t>C:</a:t>
            </a:r>
            <a:r>
              <a:rPr sz="2200" spc="-5" dirty="0">
                <a:latin typeface="微软雅黑" panose="020B0503020204020204" charset="-122"/>
                <a:cs typeface="微软雅黑" panose="020B0503020204020204" charset="-122"/>
              </a:rPr>
              <a:t>《野人》</a:t>
            </a:r>
            <a:endParaRPr sz="2200">
              <a:latin typeface="微软雅黑" panose="020B0503020204020204" charset="-122"/>
              <a:cs typeface="微软雅黑" panose="020B0503020204020204" charset="-122"/>
            </a:endParaRPr>
          </a:p>
          <a:p>
            <a:pPr marL="12700">
              <a:lnSpc>
                <a:spcPct val="100000"/>
              </a:lnSpc>
              <a:spcBef>
                <a:spcPts val="1320"/>
              </a:spcBef>
            </a:pPr>
            <a:r>
              <a:rPr sz="2200" spc="-10" dirty="0">
                <a:solidFill>
                  <a:srgbClr val="C00000"/>
                </a:solidFill>
                <a:latin typeface="微软雅黑" panose="020B0503020204020204" charset="-122"/>
                <a:cs typeface="微软雅黑" panose="020B0503020204020204" charset="-122"/>
              </a:rPr>
              <a:t>D:</a:t>
            </a:r>
            <a:r>
              <a:rPr sz="2200" spc="-5" dirty="0">
                <a:solidFill>
                  <a:srgbClr val="C00000"/>
                </a:solidFill>
                <a:latin typeface="微软雅黑" panose="020B0503020204020204" charset="-122"/>
                <a:cs typeface="微软雅黑" panose="020B0503020204020204" charset="-122"/>
              </a:rPr>
              <a:t>《寻找男子汉》</a:t>
            </a:r>
            <a:endParaRPr sz="2200">
              <a:latin typeface="微软雅黑" panose="020B0503020204020204" charset="-122"/>
              <a:cs typeface="微软雅黑" panose="020B0503020204020204" charset="-122"/>
            </a:endParaRPr>
          </a:p>
        </p:txBody>
      </p:sp>
      <p:sp>
        <p:nvSpPr>
          <p:cNvPr id="17" name="object 17"/>
          <p:cNvSpPr/>
          <p:nvPr/>
        </p:nvSpPr>
        <p:spPr>
          <a:xfrm>
            <a:off x="441959" y="432816"/>
            <a:ext cx="1946275" cy="375285"/>
          </a:xfrm>
          <a:custGeom>
            <a:avLst/>
            <a:gdLst/>
            <a:ahLst/>
            <a:cxnLst/>
            <a:rect l="l" t="t" r="r" b="b"/>
            <a:pathLst>
              <a:path w="1946275" h="375284">
                <a:moveTo>
                  <a:pt x="1758696" y="0"/>
                </a:moveTo>
                <a:lnTo>
                  <a:pt x="0" y="0"/>
                </a:lnTo>
                <a:lnTo>
                  <a:pt x="0" y="374904"/>
                </a:lnTo>
                <a:lnTo>
                  <a:pt x="1758696" y="374904"/>
                </a:lnTo>
                <a:lnTo>
                  <a:pt x="1946148" y="187451"/>
                </a:lnTo>
                <a:lnTo>
                  <a:pt x="1758696" y="0"/>
                </a:lnTo>
                <a:close/>
              </a:path>
            </a:pathLst>
          </a:custGeom>
          <a:solidFill>
            <a:srgbClr val="666666"/>
          </a:solidFill>
        </p:spPr>
        <p:txBody>
          <a:bodyPr wrap="square" lIns="0" tIns="0" rIns="0" bIns="0" rtlCol="0"/>
          <a:lstStyle/>
          <a:p/>
        </p:txBody>
      </p:sp>
      <p:sp>
        <p:nvSpPr>
          <p:cNvPr id="18" name="object 18"/>
          <p:cNvSpPr txBox="1">
            <a:spLocks noGrp="1"/>
          </p:cNvSpPr>
          <p:nvPr>
            <p:ph type="title"/>
          </p:nvPr>
        </p:nvSpPr>
        <p:spPr>
          <a:xfrm>
            <a:off x="744727" y="412496"/>
            <a:ext cx="124460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p:txBody>
      </p:sp>
      <p:sp>
        <p:nvSpPr>
          <p:cNvPr id="19" name="object 19"/>
          <p:cNvSpPr/>
          <p:nvPr/>
        </p:nvSpPr>
        <p:spPr>
          <a:xfrm>
            <a:off x="10332719" y="91439"/>
            <a:ext cx="1755648" cy="544067"/>
          </a:xfrm>
          <a:prstGeom prst="rect">
            <a:avLst/>
          </a:prstGeom>
          <a:blipFill>
            <a:blip r:embed="rId14" cstate="print"/>
            <a:stretch>
              <a:fillRect/>
            </a:stretch>
          </a:blipFill>
        </p:spPr>
        <p:txBody>
          <a:bodyPr wrap="square" lIns="0" tIns="0" rIns="0" bIns="0" rtlCol="0"/>
          <a:lstStyle/>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888402" y="1159612"/>
            <a:ext cx="7247571" cy="305948"/>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8589027" y="1182444"/>
            <a:ext cx="95899" cy="283116"/>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887850" y="2188284"/>
            <a:ext cx="268777" cy="237452"/>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973836" y="2042160"/>
            <a:ext cx="1206246" cy="621029"/>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710183" y="2545079"/>
            <a:ext cx="611885" cy="62102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952500" y="2545079"/>
            <a:ext cx="1206246" cy="621029"/>
          </a:xfrm>
          <a:prstGeom prst="rect">
            <a:avLst/>
          </a:prstGeom>
          <a:blipFill>
            <a:blip r:embed="rId8" cstate="print"/>
            <a:stretch>
              <a:fillRect/>
            </a:stretch>
          </a:blipFill>
        </p:spPr>
        <p:txBody>
          <a:bodyPr wrap="square" lIns="0" tIns="0" rIns="0" bIns="0" rtlCol="0"/>
          <a:lstStyle/>
          <a:p/>
        </p:txBody>
      </p:sp>
      <p:sp>
        <p:nvSpPr>
          <p:cNvPr id="11" name="object 11"/>
          <p:cNvSpPr/>
          <p:nvPr/>
        </p:nvSpPr>
        <p:spPr>
          <a:xfrm>
            <a:off x="710183" y="3048000"/>
            <a:ext cx="622554" cy="621030"/>
          </a:xfrm>
          <a:prstGeom prst="rect">
            <a:avLst/>
          </a:prstGeom>
          <a:blipFill>
            <a:blip r:embed="rId9" cstate="print"/>
            <a:stretch>
              <a:fillRect/>
            </a:stretch>
          </a:blipFill>
        </p:spPr>
        <p:txBody>
          <a:bodyPr wrap="square" lIns="0" tIns="0" rIns="0" bIns="0" rtlCol="0"/>
          <a:lstStyle/>
          <a:p/>
        </p:txBody>
      </p:sp>
      <p:sp>
        <p:nvSpPr>
          <p:cNvPr id="12" name="object 12"/>
          <p:cNvSpPr/>
          <p:nvPr/>
        </p:nvSpPr>
        <p:spPr>
          <a:xfrm>
            <a:off x="963167" y="3048000"/>
            <a:ext cx="1206245" cy="621030"/>
          </a:xfrm>
          <a:prstGeom prst="rect">
            <a:avLst/>
          </a:prstGeom>
          <a:blipFill>
            <a:blip r:embed="rId10" cstate="print"/>
            <a:stretch>
              <a:fillRect/>
            </a:stretch>
          </a:blipFill>
        </p:spPr>
        <p:txBody>
          <a:bodyPr wrap="square" lIns="0" tIns="0" rIns="0" bIns="0" rtlCol="0"/>
          <a:lstStyle/>
          <a:p/>
        </p:txBody>
      </p:sp>
      <p:sp>
        <p:nvSpPr>
          <p:cNvPr id="13" name="object 13"/>
          <p:cNvSpPr/>
          <p:nvPr/>
        </p:nvSpPr>
        <p:spPr>
          <a:xfrm>
            <a:off x="710183" y="3550920"/>
            <a:ext cx="648462" cy="621029"/>
          </a:xfrm>
          <a:prstGeom prst="rect">
            <a:avLst/>
          </a:prstGeom>
          <a:blipFill>
            <a:blip r:embed="rId11" cstate="print"/>
            <a:stretch>
              <a:fillRect/>
            </a:stretch>
          </a:blipFill>
        </p:spPr>
        <p:txBody>
          <a:bodyPr wrap="square" lIns="0" tIns="0" rIns="0" bIns="0" rtlCol="0"/>
          <a:lstStyle/>
          <a:p/>
        </p:txBody>
      </p:sp>
      <p:sp>
        <p:nvSpPr>
          <p:cNvPr id="14" name="object 14"/>
          <p:cNvSpPr/>
          <p:nvPr/>
        </p:nvSpPr>
        <p:spPr>
          <a:xfrm>
            <a:off x="989075" y="3550920"/>
            <a:ext cx="927353" cy="621029"/>
          </a:xfrm>
          <a:prstGeom prst="rect">
            <a:avLst/>
          </a:prstGeom>
          <a:blipFill>
            <a:blip r:embed="rId12" cstate="print"/>
            <a:stretch>
              <a:fillRect/>
            </a:stretch>
          </a:blipFill>
        </p:spPr>
        <p:txBody>
          <a:bodyPr wrap="square" lIns="0" tIns="0" rIns="0" bIns="0" rtlCol="0"/>
          <a:lstStyle/>
          <a:p/>
        </p:txBody>
      </p:sp>
      <p:sp>
        <p:nvSpPr>
          <p:cNvPr id="15" name="object 15"/>
          <p:cNvSpPr txBox="1"/>
          <p:nvPr/>
        </p:nvSpPr>
        <p:spPr>
          <a:xfrm>
            <a:off x="877620" y="1108963"/>
            <a:ext cx="7983220" cy="2875915"/>
          </a:xfrm>
          <a:prstGeom prst="rect">
            <a:avLst/>
          </a:prstGeom>
        </p:spPr>
        <p:txBody>
          <a:bodyPr vert="horz" wrap="square" lIns="0" tIns="12065" rIns="0" bIns="0" rtlCol="0">
            <a:spAutoFit/>
          </a:bodyPr>
          <a:lstStyle/>
          <a:p>
            <a:pPr marL="12700">
              <a:lnSpc>
                <a:spcPct val="100000"/>
              </a:lnSpc>
              <a:spcBef>
                <a:spcPts val="95"/>
              </a:spcBef>
              <a:tabLst>
                <a:tab pos="7691120" algn="l"/>
              </a:tabLst>
            </a:pPr>
            <a:r>
              <a:rPr sz="2200" spc="-5" dirty="0">
                <a:latin typeface="微软雅黑" panose="020B0503020204020204" charset="-122"/>
                <a:cs typeface="微软雅黑" panose="020B0503020204020204" charset="-122"/>
              </a:rPr>
              <a:t>创作多幕剧《假如我是真的》和《</a:t>
            </a:r>
            <a:r>
              <a:rPr sz="2200" dirty="0">
                <a:latin typeface="微软雅黑" panose="020B0503020204020204" charset="-122"/>
                <a:cs typeface="微软雅黑" panose="020B0503020204020204" charset="-122"/>
              </a:rPr>
              <a:t>寻</a:t>
            </a:r>
            <a:r>
              <a:rPr sz="2200" spc="-5" dirty="0">
                <a:latin typeface="微软雅黑" panose="020B0503020204020204" charset="-122"/>
                <a:cs typeface="微软雅黑" panose="020B0503020204020204" charset="-122"/>
              </a:rPr>
              <a:t>找男</a:t>
            </a:r>
            <a:r>
              <a:rPr sz="2200" dirty="0">
                <a:latin typeface="微软雅黑" panose="020B0503020204020204" charset="-122"/>
                <a:cs typeface="微软雅黑" panose="020B0503020204020204" charset="-122"/>
              </a:rPr>
              <a:t>子</a:t>
            </a:r>
            <a:r>
              <a:rPr sz="2200" spc="-5" dirty="0">
                <a:latin typeface="微软雅黑" panose="020B0503020204020204" charset="-122"/>
                <a:cs typeface="微软雅黑" panose="020B0503020204020204" charset="-122"/>
              </a:rPr>
              <a:t>汉》</a:t>
            </a:r>
            <a:r>
              <a:rPr sz="2200" dirty="0">
                <a:latin typeface="微软雅黑" panose="020B0503020204020204" charset="-122"/>
                <a:cs typeface="微软雅黑" panose="020B0503020204020204" charset="-122"/>
              </a:rPr>
              <a:t>的</a:t>
            </a:r>
            <a:r>
              <a:rPr sz="2200" spc="-5" dirty="0">
                <a:latin typeface="微软雅黑" panose="020B0503020204020204" charset="-122"/>
                <a:cs typeface="微软雅黑" panose="020B0503020204020204" charset="-122"/>
              </a:rPr>
              <a:t>作家</a:t>
            </a:r>
            <a:r>
              <a:rPr sz="2200" dirty="0">
                <a:latin typeface="微软雅黑" panose="020B0503020204020204" charset="-122"/>
                <a:cs typeface="微软雅黑" panose="020B0503020204020204" charset="-122"/>
              </a:rPr>
              <a:t>是</a:t>
            </a:r>
            <a:r>
              <a:rPr sz="2200" spc="-5" dirty="0">
                <a:latin typeface="微软雅黑" panose="020B0503020204020204" charset="-122"/>
                <a:cs typeface="微软雅黑" panose="020B0503020204020204" charset="-122"/>
              </a:rPr>
              <a:t>（</a:t>
            </a:r>
            <a:r>
              <a:rPr sz="2200" dirty="0">
                <a:latin typeface="微软雅黑" panose="020B0503020204020204" charset="-122"/>
                <a:cs typeface="微软雅黑" panose="020B0503020204020204" charset="-122"/>
              </a:rPr>
              <a:t>	</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a:lnSpc>
                <a:spcPct val="100000"/>
              </a:lnSpc>
              <a:spcBef>
                <a:spcPts val="50"/>
              </a:spcBef>
            </a:pPr>
            <a:endParaRPr sz="3400">
              <a:latin typeface="Times New Roman" panose="02020603050405020304"/>
              <a:cs typeface="Times New Roman" panose="02020603050405020304"/>
            </a:endParaRPr>
          </a:p>
          <a:p>
            <a:pPr marL="12700" marR="6862445" algn="just">
              <a:lnSpc>
                <a:spcPct val="150000"/>
              </a:lnSpc>
            </a:pPr>
            <a:r>
              <a:rPr sz="2200" spc="-5" dirty="0">
                <a:latin typeface="微软雅黑" panose="020B0503020204020204" charset="-122"/>
                <a:cs typeface="微软雅黑" panose="020B0503020204020204" charset="-122"/>
              </a:rPr>
              <a:t>A</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高行健  </a:t>
            </a:r>
            <a:r>
              <a:rPr sz="2200" spc="-5" dirty="0">
                <a:latin typeface="微软雅黑" panose="020B0503020204020204" charset="-122"/>
                <a:cs typeface="微软雅黑" panose="020B0503020204020204" charset="-122"/>
              </a:rPr>
              <a:t>B:</a:t>
            </a:r>
            <a:r>
              <a:rPr sz="2200" spc="-10" dirty="0">
                <a:latin typeface="微软雅黑" panose="020B0503020204020204" charset="-122"/>
                <a:cs typeface="微软雅黑" panose="020B0503020204020204" charset="-122"/>
              </a:rPr>
              <a:t>刘会远 </a:t>
            </a:r>
            <a:r>
              <a:rPr sz="2200" spc="-10" dirty="0">
                <a:latin typeface="微软雅黑" panose="020B0503020204020204" charset="-122"/>
                <a:cs typeface="微软雅黑" panose="020B0503020204020204" charset="-122"/>
              </a:rPr>
              <a:t>C:</a:t>
            </a:r>
            <a:r>
              <a:rPr sz="2200" spc="-5" dirty="0">
                <a:latin typeface="微软雅黑" panose="020B0503020204020204" charset="-122"/>
                <a:cs typeface="微软雅黑" panose="020B0503020204020204" charset="-122"/>
              </a:rPr>
              <a:t>沙叶新  </a:t>
            </a:r>
            <a:r>
              <a:rPr sz="2200" spc="-10" dirty="0">
                <a:latin typeface="微软雅黑" panose="020B0503020204020204" charset="-122"/>
                <a:cs typeface="微软雅黑" panose="020B0503020204020204" charset="-122"/>
              </a:rPr>
              <a:t>D:</a:t>
            </a:r>
            <a:r>
              <a:rPr sz="2200" spc="-5" dirty="0">
                <a:latin typeface="微软雅黑" panose="020B0503020204020204" charset="-122"/>
                <a:cs typeface="微软雅黑" panose="020B0503020204020204" charset="-122"/>
              </a:rPr>
              <a:t>曹禺</a:t>
            </a:r>
            <a:endParaRPr sz="2200">
              <a:latin typeface="微软雅黑" panose="020B0503020204020204" charset="-122"/>
              <a:cs typeface="微软雅黑" panose="020B0503020204020204" charset="-122"/>
            </a:endParaRPr>
          </a:p>
        </p:txBody>
      </p:sp>
      <p:sp>
        <p:nvSpPr>
          <p:cNvPr id="16" name="object 16"/>
          <p:cNvSpPr/>
          <p:nvPr/>
        </p:nvSpPr>
        <p:spPr>
          <a:xfrm>
            <a:off x="441959" y="432816"/>
            <a:ext cx="1946275" cy="375285"/>
          </a:xfrm>
          <a:custGeom>
            <a:avLst/>
            <a:gdLst/>
            <a:ahLst/>
            <a:cxnLst/>
            <a:rect l="l" t="t" r="r" b="b"/>
            <a:pathLst>
              <a:path w="1946275" h="375284">
                <a:moveTo>
                  <a:pt x="1758696" y="0"/>
                </a:moveTo>
                <a:lnTo>
                  <a:pt x="0" y="0"/>
                </a:lnTo>
                <a:lnTo>
                  <a:pt x="0" y="374904"/>
                </a:lnTo>
                <a:lnTo>
                  <a:pt x="1758696" y="374904"/>
                </a:lnTo>
                <a:lnTo>
                  <a:pt x="1946148" y="187451"/>
                </a:lnTo>
                <a:lnTo>
                  <a:pt x="1758696" y="0"/>
                </a:lnTo>
                <a:close/>
              </a:path>
            </a:pathLst>
          </a:custGeom>
          <a:solidFill>
            <a:srgbClr val="666666"/>
          </a:solidFill>
        </p:spPr>
        <p:txBody>
          <a:bodyPr wrap="square" lIns="0" tIns="0" rIns="0" bIns="0" rtlCol="0"/>
          <a:lstStyle/>
          <a:p/>
        </p:txBody>
      </p:sp>
      <p:sp>
        <p:nvSpPr>
          <p:cNvPr id="17" name="object 17"/>
          <p:cNvSpPr txBox="1">
            <a:spLocks noGrp="1"/>
          </p:cNvSpPr>
          <p:nvPr>
            <p:ph type="title"/>
          </p:nvPr>
        </p:nvSpPr>
        <p:spPr>
          <a:xfrm>
            <a:off x="744727" y="412496"/>
            <a:ext cx="124460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p:txBody>
      </p:sp>
      <p:sp>
        <p:nvSpPr>
          <p:cNvPr id="18" name="object 18"/>
          <p:cNvSpPr/>
          <p:nvPr/>
        </p:nvSpPr>
        <p:spPr>
          <a:xfrm>
            <a:off x="10332719" y="91439"/>
            <a:ext cx="1755648" cy="544067"/>
          </a:xfrm>
          <a:prstGeom prst="rect">
            <a:avLst/>
          </a:prstGeom>
          <a:blipFill>
            <a:blip r:embed="rId13" cstate="print"/>
            <a:stretch>
              <a:fillRect/>
            </a:stretch>
          </a:blipFill>
        </p:spPr>
        <p:txBody>
          <a:bodyPr wrap="square" lIns="0" tIns="0" rIns="0" bIns="0" rtlCol="0"/>
          <a:lstStyle/>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888402" y="1159612"/>
            <a:ext cx="7247571" cy="305948"/>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8139683" y="1036319"/>
            <a:ext cx="555498" cy="62102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8491728" y="1036319"/>
            <a:ext cx="648462" cy="621029"/>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887850" y="2188284"/>
            <a:ext cx="268777" cy="237452"/>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973836" y="2042160"/>
            <a:ext cx="1206246" cy="62102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710183" y="2545079"/>
            <a:ext cx="611885" cy="621029"/>
          </a:xfrm>
          <a:prstGeom prst="rect">
            <a:avLst/>
          </a:prstGeom>
          <a:blipFill>
            <a:blip r:embed="rId8" cstate="print"/>
            <a:stretch>
              <a:fillRect/>
            </a:stretch>
          </a:blipFill>
        </p:spPr>
        <p:txBody>
          <a:bodyPr wrap="square" lIns="0" tIns="0" rIns="0" bIns="0" rtlCol="0"/>
          <a:lstStyle/>
          <a:p/>
        </p:txBody>
      </p:sp>
      <p:sp>
        <p:nvSpPr>
          <p:cNvPr id="11" name="object 11"/>
          <p:cNvSpPr/>
          <p:nvPr/>
        </p:nvSpPr>
        <p:spPr>
          <a:xfrm>
            <a:off x="952500" y="2545079"/>
            <a:ext cx="1206246" cy="621029"/>
          </a:xfrm>
          <a:prstGeom prst="rect">
            <a:avLst/>
          </a:prstGeom>
          <a:blipFill>
            <a:blip r:embed="rId9" cstate="print"/>
            <a:stretch>
              <a:fillRect/>
            </a:stretch>
          </a:blipFill>
        </p:spPr>
        <p:txBody>
          <a:bodyPr wrap="square" lIns="0" tIns="0" rIns="0" bIns="0" rtlCol="0"/>
          <a:lstStyle/>
          <a:p/>
        </p:txBody>
      </p:sp>
      <p:sp>
        <p:nvSpPr>
          <p:cNvPr id="12" name="object 12"/>
          <p:cNvSpPr/>
          <p:nvPr/>
        </p:nvSpPr>
        <p:spPr>
          <a:xfrm>
            <a:off x="710183" y="3048000"/>
            <a:ext cx="622554" cy="621030"/>
          </a:xfrm>
          <a:prstGeom prst="rect">
            <a:avLst/>
          </a:prstGeom>
          <a:blipFill>
            <a:blip r:embed="rId10" cstate="print"/>
            <a:stretch>
              <a:fillRect/>
            </a:stretch>
          </a:blipFill>
        </p:spPr>
        <p:txBody>
          <a:bodyPr wrap="square" lIns="0" tIns="0" rIns="0" bIns="0" rtlCol="0"/>
          <a:lstStyle/>
          <a:p/>
        </p:txBody>
      </p:sp>
      <p:sp>
        <p:nvSpPr>
          <p:cNvPr id="13" name="object 13"/>
          <p:cNvSpPr/>
          <p:nvPr/>
        </p:nvSpPr>
        <p:spPr>
          <a:xfrm>
            <a:off x="963167" y="3048000"/>
            <a:ext cx="1206245" cy="621030"/>
          </a:xfrm>
          <a:prstGeom prst="rect">
            <a:avLst/>
          </a:prstGeom>
          <a:blipFill>
            <a:blip r:embed="rId11" cstate="print"/>
            <a:stretch>
              <a:fillRect/>
            </a:stretch>
          </a:blipFill>
        </p:spPr>
        <p:txBody>
          <a:bodyPr wrap="square" lIns="0" tIns="0" rIns="0" bIns="0" rtlCol="0"/>
          <a:lstStyle/>
          <a:p/>
        </p:txBody>
      </p:sp>
      <p:sp>
        <p:nvSpPr>
          <p:cNvPr id="14" name="object 14"/>
          <p:cNvSpPr/>
          <p:nvPr/>
        </p:nvSpPr>
        <p:spPr>
          <a:xfrm>
            <a:off x="710183" y="3550920"/>
            <a:ext cx="648462" cy="621029"/>
          </a:xfrm>
          <a:prstGeom prst="rect">
            <a:avLst/>
          </a:prstGeom>
          <a:blipFill>
            <a:blip r:embed="rId12" cstate="print"/>
            <a:stretch>
              <a:fillRect/>
            </a:stretch>
          </a:blipFill>
        </p:spPr>
        <p:txBody>
          <a:bodyPr wrap="square" lIns="0" tIns="0" rIns="0" bIns="0" rtlCol="0"/>
          <a:lstStyle/>
          <a:p/>
        </p:txBody>
      </p:sp>
      <p:sp>
        <p:nvSpPr>
          <p:cNvPr id="15" name="object 15"/>
          <p:cNvSpPr/>
          <p:nvPr/>
        </p:nvSpPr>
        <p:spPr>
          <a:xfrm>
            <a:off x="989075" y="3550920"/>
            <a:ext cx="927353" cy="621029"/>
          </a:xfrm>
          <a:prstGeom prst="rect">
            <a:avLst/>
          </a:prstGeom>
          <a:blipFill>
            <a:blip r:embed="rId13" cstate="print"/>
            <a:stretch>
              <a:fillRect/>
            </a:stretch>
          </a:blipFill>
        </p:spPr>
        <p:txBody>
          <a:bodyPr wrap="square" lIns="0" tIns="0" rIns="0" bIns="0" rtlCol="0"/>
          <a:lstStyle/>
          <a:p/>
        </p:txBody>
      </p:sp>
      <p:sp>
        <p:nvSpPr>
          <p:cNvPr id="16" name="object 16"/>
          <p:cNvSpPr txBox="1"/>
          <p:nvPr/>
        </p:nvSpPr>
        <p:spPr>
          <a:xfrm>
            <a:off x="877620" y="1108963"/>
            <a:ext cx="8087359" cy="2875915"/>
          </a:xfrm>
          <a:prstGeom prst="rect">
            <a:avLst/>
          </a:prstGeom>
        </p:spPr>
        <p:txBody>
          <a:bodyPr vert="horz" wrap="square" lIns="0" tIns="12065" rIns="0" bIns="0" rtlCol="0">
            <a:spAutoFit/>
          </a:bodyPr>
          <a:lstStyle/>
          <a:p>
            <a:pPr marL="12700">
              <a:lnSpc>
                <a:spcPct val="100000"/>
              </a:lnSpc>
              <a:spcBef>
                <a:spcPts val="95"/>
              </a:spcBef>
              <a:tabLst>
                <a:tab pos="7442200" algn="l"/>
                <a:tab pos="7794625" algn="l"/>
              </a:tabLst>
            </a:pPr>
            <a:r>
              <a:rPr sz="2200" spc="-5" dirty="0">
                <a:latin typeface="微软雅黑" panose="020B0503020204020204" charset="-122"/>
                <a:cs typeface="微软雅黑" panose="020B0503020204020204" charset="-122"/>
              </a:rPr>
              <a:t>创作多幕剧《假如我是真的》和《</a:t>
            </a:r>
            <a:r>
              <a:rPr sz="2200" dirty="0">
                <a:latin typeface="微软雅黑" panose="020B0503020204020204" charset="-122"/>
                <a:cs typeface="微软雅黑" panose="020B0503020204020204" charset="-122"/>
              </a:rPr>
              <a:t>寻</a:t>
            </a:r>
            <a:r>
              <a:rPr sz="2200" spc="-5" dirty="0">
                <a:latin typeface="微软雅黑" panose="020B0503020204020204" charset="-122"/>
                <a:cs typeface="微软雅黑" panose="020B0503020204020204" charset="-122"/>
              </a:rPr>
              <a:t>找男</a:t>
            </a:r>
            <a:r>
              <a:rPr sz="2200" dirty="0">
                <a:latin typeface="微软雅黑" panose="020B0503020204020204" charset="-122"/>
                <a:cs typeface="微软雅黑" panose="020B0503020204020204" charset="-122"/>
              </a:rPr>
              <a:t>子</a:t>
            </a:r>
            <a:r>
              <a:rPr sz="2200" spc="-5" dirty="0">
                <a:latin typeface="微软雅黑" panose="020B0503020204020204" charset="-122"/>
                <a:cs typeface="微软雅黑" panose="020B0503020204020204" charset="-122"/>
              </a:rPr>
              <a:t>汉》</a:t>
            </a:r>
            <a:r>
              <a:rPr sz="2200" dirty="0">
                <a:latin typeface="微软雅黑" panose="020B0503020204020204" charset="-122"/>
                <a:cs typeface="微软雅黑" panose="020B0503020204020204" charset="-122"/>
              </a:rPr>
              <a:t>的</a:t>
            </a:r>
            <a:r>
              <a:rPr sz="2200" spc="-5" dirty="0">
                <a:latin typeface="微软雅黑" panose="020B0503020204020204" charset="-122"/>
                <a:cs typeface="微软雅黑" panose="020B0503020204020204" charset="-122"/>
              </a:rPr>
              <a:t>作家</a:t>
            </a:r>
            <a:r>
              <a:rPr sz="2200" dirty="0">
                <a:latin typeface="微软雅黑" panose="020B0503020204020204" charset="-122"/>
                <a:cs typeface="微软雅黑" panose="020B0503020204020204" charset="-122"/>
              </a:rPr>
              <a:t>是</a:t>
            </a:r>
            <a:r>
              <a:rPr sz="2200" spc="-5" dirty="0">
                <a:latin typeface="微软雅黑" panose="020B0503020204020204" charset="-122"/>
                <a:cs typeface="微软雅黑" panose="020B0503020204020204" charset="-122"/>
              </a:rPr>
              <a:t>（</a:t>
            </a:r>
            <a:r>
              <a:rPr sz="2200" dirty="0">
                <a:latin typeface="微软雅黑" panose="020B0503020204020204" charset="-122"/>
                <a:cs typeface="微软雅黑" panose="020B0503020204020204" charset="-122"/>
              </a:rPr>
              <a:t>	</a:t>
            </a:r>
            <a:r>
              <a:rPr sz="2200" spc="-5" dirty="0">
                <a:solidFill>
                  <a:srgbClr val="C00000"/>
                </a:solidFill>
                <a:latin typeface="微软雅黑" panose="020B0503020204020204" charset="-122"/>
                <a:cs typeface="微软雅黑" panose="020B0503020204020204" charset="-122"/>
              </a:rPr>
              <a:t>C</a:t>
            </a:r>
            <a:r>
              <a:rPr sz="2200" dirty="0">
                <a:solidFill>
                  <a:srgbClr val="C00000"/>
                </a:solidFill>
                <a:latin typeface="微软雅黑" panose="020B0503020204020204" charset="-122"/>
                <a:cs typeface="微软雅黑" panose="020B0503020204020204" charset="-122"/>
              </a:rPr>
              <a:t>	</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a:lnSpc>
                <a:spcPct val="100000"/>
              </a:lnSpc>
              <a:spcBef>
                <a:spcPts val="50"/>
              </a:spcBef>
            </a:pPr>
            <a:endParaRPr sz="3400">
              <a:latin typeface="Times New Roman" panose="02020603050405020304"/>
              <a:cs typeface="Times New Roman" panose="02020603050405020304"/>
            </a:endParaRPr>
          </a:p>
          <a:p>
            <a:pPr marL="12700" marR="6965950" algn="just">
              <a:lnSpc>
                <a:spcPct val="150000"/>
              </a:lnSpc>
            </a:pPr>
            <a:r>
              <a:rPr sz="2200" spc="-5" dirty="0">
                <a:latin typeface="微软雅黑" panose="020B0503020204020204" charset="-122"/>
                <a:cs typeface="微软雅黑" panose="020B0503020204020204" charset="-122"/>
              </a:rPr>
              <a:t>A</a:t>
            </a:r>
            <a:r>
              <a:rPr sz="2200" spc="-1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高行健  </a:t>
            </a:r>
            <a:r>
              <a:rPr sz="2200" spc="-5" dirty="0">
                <a:latin typeface="微软雅黑" panose="020B0503020204020204" charset="-122"/>
                <a:cs typeface="微软雅黑" panose="020B0503020204020204" charset="-122"/>
              </a:rPr>
              <a:t>B:</a:t>
            </a:r>
            <a:r>
              <a:rPr sz="2200" spc="-10" dirty="0">
                <a:latin typeface="微软雅黑" panose="020B0503020204020204" charset="-122"/>
                <a:cs typeface="微软雅黑" panose="020B0503020204020204" charset="-122"/>
              </a:rPr>
              <a:t>刘会远 </a:t>
            </a:r>
            <a:r>
              <a:rPr sz="2200" spc="-10" dirty="0">
                <a:solidFill>
                  <a:srgbClr val="C00000"/>
                </a:solidFill>
                <a:latin typeface="微软雅黑" panose="020B0503020204020204" charset="-122"/>
                <a:cs typeface="微软雅黑" panose="020B0503020204020204" charset="-122"/>
              </a:rPr>
              <a:t>C:</a:t>
            </a:r>
            <a:r>
              <a:rPr sz="2200" spc="-5" dirty="0">
                <a:solidFill>
                  <a:srgbClr val="C00000"/>
                </a:solidFill>
                <a:latin typeface="微软雅黑" panose="020B0503020204020204" charset="-122"/>
                <a:cs typeface="微软雅黑" panose="020B0503020204020204" charset="-122"/>
              </a:rPr>
              <a:t>沙叶新  </a:t>
            </a:r>
            <a:r>
              <a:rPr sz="2200" spc="-10" dirty="0">
                <a:latin typeface="微软雅黑" panose="020B0503020204020204" charset="-122"/>
                <a:cs typeface="微软雅黑" panose="020B0503020204020204" charset="-122"/>
              </a:rPr>
              <a:t>D:</a:t>
            </a:r>
            <a:r>
              <a:rPr sz="2200" spc="-5" dirty="0">
                <a:latin typeface="微软雅黑" panose="020B0503020204020204" charset="-122"/>
                <a:cs typeface="微软雅黑" panose="020B0503020204020204" charset="-122"/>
              </a:rPr>
              <a:t>曹禺</a:t>
            </a:r>
            <a:endParaRPr sz="2200">
              <a:latin typeface="微软雅黑" panose="020B0503020204020204" charset="-122"/>
              <a:cs typeface="微软雅黑" panose="020B0503020204020204" charset="-122"/>
            </a:endParaRPr>
          </a:p>
        </p:txBody>
      </p:sp>
      <p:sp>
        <p:nvSpPr>
          <p:cNvPr id="17" name="object 17"/>
          <p:cNvSpPr/>
          <p:nvPr/>
        </p:nvSpPr>
        <p:spPr>
          <a:xfrm>
            <a:off x="441959" y="432816"/>
            <a:ext cx="1946275" cy="375285"/>
          </a:xfrm>
          <a:custGeom>
            <a:avLst/>
            <a:gdLst/>
            <a:ahLst/>
            <a:cxnLst/>
            <a:rect l="l" t="t" r="r" b="b"/>
            <a:pathLst>
              <a:path w="1946275" h="375284">
                <a:moveTo>
                  <a:pt x="1758696" y="0"/>
                </a:moveTo>
                <a:lnTo>
                  <a:pt x="0" y="0"/>
                </a:lnTo>
                <a:lnTo>
                  <a:pt x="0" y="374904"/>
                </a:lnTo>
                <a:lnTo>
                  <a:pt x="1758696" y="374904"/>
                </a:lnTo>
                <a:lnTo>
                  <a:pt x="1946148" y="187451"/>
                </a:lnTo>
                <a:lnTo>
                  <a:pt x="1758696" y="0"/>
                </a:lnTo>
                <a:close/>
              </a:path>
            </a:pathLst>
          </a:custGeom>
          <a:solidFill>
            <a:srgbClr val="666666"/>
          </a:solidFill>
        </p:spPr>
        <p:txBody>
          <a:bodyPr wrap="square" lIns="0" tIns="0" rIns="0" bIns="0" rtlCol="0"/>
          <a:lstStyle/>
          <a:p/>
        </p:txBody>
      </p:sp>
      <p:sp>
        <p:nvSpPr>
          <p:cNvPr id="18" name="object 18"/>
          <p:cNvSpPr txBox="1">
            <a:spLocks noGrp="1"/>
          </p:cNvSpPr>
          <p:nvPr>
            <p:ph type="title"/>
          </p:nvPr>
        </p:nvSpPr>
        <p:spPr>
          <a:xfrm>
            <a:off x="744727" y="412496"/>
            <a:ext cx="124460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C00000"/>
                </a:solidFill>
                <a:latin typeface="微软雅黑" panose="020B0503020204020204" charset="-122"/>
                <a:cs typeface="微软雅黑" panose="020B0503020204020204" charset="-122"/>
              </a:rPr>
              <a:t>真题演练</a:t>
            </a:r>
            <a:endParaRPr sz="2400">
              <a:latin typeface="微软雅黑" panose="020B0503020204020204" charset="-122"/>
              <a:cs typeface="微软雅黑" panose="020B0503020204020204" charset="-122"/>
            </a:endParaRPr>
          </a:p>
        </p:txBody>
      </p:sp>
      <p:sp>
        <p:nvSpPr>
          <p:cNvPr id="19" name="object 19"/>
          <p:cNvSpPr/>
          <p:nvPr/>
        </p:nvSpPr>
        <p:spPr>
          <a:xfrm>
            <a:off x="10332719" y="91439"/>
            <a:ext cx="1755648" cy="544067"/>
          </a:xfrm>
          <a:prstGeom prst="rect">
            <a:avLst/>
          </a:prstGeom>
          <a:blipFill>
            <a:blip r:embed="rId14" cstate="print"/>
            <a:stretch>
              <a:fillRect/>
            </a:stretch>
          </a:blipFill>
        </p:spPr>
        <p:txBody>
          <a:bodyPr wrap="square" lIns="0" tIns="0" rIns="0" bIns="0" rtlCol="0"/>
          <a:lstStyle/>
          <a:p/>
        </p:txBody>
      </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180064" y="644651"/>
            <a:ext cx="957580" cy="250190"/>
          </a:xfrm>
          <a:custGeom>
            <a:avLst/>
            <a:gdLst/>
            <a:ahLst/>
            <a:cxnLst/>
            <a:rect l="l" t="t" r="r" b="b"/>
            <a:pathLst>
              <a:path w="957579" h="250190">
                <a:moveTo>
                  <a:pt x="0" y="249936"/>
                </a:moveTo>
                <a:lnTo>
                  <a:pt x="957072" y="249936"/>
                </a:lnTo>
                <a:lnTo>
                  <a:pt x="957072" y="0"/>
                </a:lnTo>
                <a:lnTo>
                  <a:pt x="0" y="0"/>
                </a:lnTo>
                <a:lnTo>
                  <a:pt x="0" y="249936"/>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817880" y="377698"/>
            <a:ext cx="2852420" cy="452120"/>
          </a:xfrm>
          <a:prstGeom prst="rect">
            <a:avLst/>
          </a:prstGeom>
        </p:spPr>
        <p:txBody>
          <a:bodyPr vert="horz" wrap="square" lIns="0" tIns="12065" rIns="0" bIns="0" rtlCol="0">
            <a:spAutoFit/>
          </a:bodyPr>
          <a:lstStyle/>
          <a:p>
            <a:pPr marL="12700">
              <a:lnSpc>
                <a:spcPct val="100000"/>
              </a:lnSpc>
              <a:spcBef>
                <a:spcPts val="95"/>
              </a:spcBef>
            </a:pPr>
            <a:r>
              <a:rPr spc="-5" dirty="0"/>
              <a:t>5.5.3</a:t>
            </a:r>
            <a:r>
              <a:rPr spc="-70" dirty="0"/>
              <a:t> </a:t>
            </a:r>
            <a:r>
              <a:rPr dirty="0"/>
              <a:t>90</a:t>
            </a:r>
            <a:r>
              <a:rPr spc="-5" dirty="0"/>
              <a:t>年代戏剧</a:t>
            </a:r>
            <a:endParaRPr spc="-5" dirty="0"/>
          </a:p>
        </p:txBody>
      </p:sp>
      <p:sp>
        <p:nvSpPr>
          <p:cNvPr id="7" name="object 7"/>
          <p:cNvSpPr txBox="1"/>
          <p:nvPr/>
        </p:nvSpPr>
        <p:spPr>
          <a:xfrm>
            <a:off x="392379" y="1040333"/>
            <a:ext cx="11771630" cy="474535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特点：主旋律戏剧、通俗戏剧、实验戏剧、商业戏</a:t>
            </a:r>
            <a:r>
              <a:rPr sz="2400" b="1" spc="5" dirty="0">
                <a:latin typeface="微软雅黑" panose="020B0503020204020204" charset="-122"/>
                <a:cs typeface="微软雅黑" panose="020B0503020204020204" charset="-122"/>
              </a:rPr>
              <a:t>剧</a:t>
            </a:r>
            <a:r>
              <a:rPr sz="2400" spc="-5" dirty="0">
                <a:latin typeface="微软雅黑" panose="020B0503020204020204" charset="-122"/>
                <a:cs typeface="微软雅黑" panose="020B0503020204020204" charset="-122"/>
              </a:rPr>
              <a:t>四分天下</a:t>
            </a:r>
            <a:endParaRPr sz="2400">
              <a:latin typeface="微软雅黑" panose="020B0503020204020204" charset="-122"/>
              <a:cs typeface="微软雅黑" panose="020B0503020204020204" charset="-122"/>
            </a:endParaRPr>
          </a:p>
          <a:p>
            <a:pPr marL="12700">
              <a:lnSpc>
                <a:spcPct val="100000"/>
              </a:lnSpc>
              <a:spcBef>
                <a:spcPts val="2020"/>
              </a:spcBef>
            </a:pPr>
            <a:r>
              <a:rPr sz="2400" b="1" dirty="0">
                <a:latin typeface="微软雅黑" panose="020B0503020204020204" charset="-122"/>
                <a:cs typeface="微软雅黑" panose="020B0503020204020204" charset="-122"/>
              </a:rPr>
              <a:t>（一）主旋律戏剧</a:t>
            </a:r>
            <a:endParaRPr sz="2400">
              <a:latin typeface="微软雅黑" panose="020B0503020204020204" charset="-122"/>
              <a:cs typeface="微软雅黑" panose="020B0503020204020204" charset="-122"/>
            </a:endParaRPr>
          </a:p>
          <a:p>
            <a:pPr marL="12700">
              <a:lnSpc>
                <a:spcPct val="100000"/>
              </a:lnSpc>
              <a:spcBef>
                <a:spcPts val="2015"/>
              </a:spcBef>
            </a:pPr>
            <a:r>
              <a:rPr sz="2400" spc="-5" dirty="0">
                <a:latin typeface="微软雅黑" panose="020B0503020204020204" charset="-122"/>
                <a:cs typeface="微软雅黑" panose="020B0503020204020204" charset="-122"/>
              </a:rPr>
              <a:t>1、主题：歌颂英雄模模范人物，关注现实的重大命题</a:t>
            </a:r>
            <a:endParaRPr sz="2400">
              <a:latin typeface="微软雅黑" panose="020B0503020204020204" charset="-122"/>
              <a:cs typeface="微软雅黑" panose="020B0503020204020204" charset="-122"/>
            </a:endParaRPr>
          </a:p>
          <a:p>
            <a:pPr marL="12700">
              <a:lnSpc>
                <a:spcPct val="100000"/>
              </a:lnSpc>
              <a:spcBef>
                <a:spcPts val="2020"/>
              </a:spcBef>
            </a:pPr>
            <a:r>
              <a:rPr sz="2400" spc="-5" dirty="0">
                <a:latin typeface="微软雅黑" panose="020B0503020204020204" charset="-122"/>
                <a:cs typeface="微软雅黑" panose="020B0503020204020204" charset="-122"/>
              </a:rPr>
              <a:t>2</a:t>
            </a:r>
            <a:r>
              <a:rPr sz="2400" dirty="0">
                <a:latin typeface="微软雅黑" panose="020B0503020204020204" charset="-122"/>
                <a:cs typeface="微软雅黑" panose="020B0503020204020204" charset="-122"/>
              </a:rPr>
              <a:t>、主要作品：</a:t>
            </a:r>
            <a:endParaRPr sz="2400">
              <a:latin typeface="微软雅黑" panose="020B0503020204020204" charset="-122"/>
              <a:cs typeface="微软雅黑" panose="020B0503020204020204" charset="-122"/>
            </a:endParaRPr>
          </a:p>
          <a:p>
            <a:pPr marL="981710" marR="5080" indent="-981710">
              <a:lnSpc>
                <a:spcPts val="4900"/>
              </a:lnSpc>
              <a:spcBef>
                <a:spcPts val="495"/>
              </a:spcBef>
              <a:buSzPct val="96000"/>
              <a:buAutoNum type="arabicPlain"/>
              <a:tabLst>
                <a:tab pos="981710" algn="l"/>
              </a:tabLst>
            </a:pPr>
            <a:r>
              <a:rPr sz="2400" spc="5" dirty="0">
                <a:latin typeface="微软雅黑" panose="020B0503020204020204" charset="-122"/>
                <a:cs typeface="微软雅黑" panose="020B0503020204020204" charset="-122"/>
              </a:rPr>
              <a:t>歌</a:t>
            </a:r>
            <a:r>
              <a:rPr sz="2400" dirty="0">
                <a:latin typeface="微软雅黑" panose="020B0503020204020204" charset="-122"/>
                <a:cs typeface="微软雅黑" panose="020B0503020204020204" charset="-122"/>
              </a:rPr>
              <a:t>颂英雄模模范人物：</a:t>
            </a:r>
            <a:r>
              <a:rPr sz="2400" spc="5" dirty="0">
                <a:latin typeface="微软雅黑" panose="020B0503020204020204" charset="-122"/>
                <a:cs typeface="微软雅黑" panose="020B0503020204020204" charset="-122"/>
              </a:rPr>
              <a:t>1</a:t>
            </a:r>
            <a:r>
              <a:rPr sz="2400" spc="-5" dirty="0">
                <a:latin typeface="微软雅黑" panose="020B0503020204020204" charset="-122"/>
                <a:cs typeface="微软雅黑" panose="020B0503020204020204" charset="-122"/>
              </a:rPr>
              <a:t>99</a:t>
            </a:r>
            <a:r>
              <a:rPr sz="2400" spc="5" dirty="0">
                <a:latin typeface="微软雅黑" panose="020B0503020204020204" charset="-122"/>
                <a:cs typeface="微软雅黑" panose="020B0503020204020204" charset="-122"/>
              </a:rPr>
              <a:t>4</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成</a:t>
            </a:r>
            <a:r>
              <a:rPr sz="2400" dirty="0">
                <a:latin typeface="微软雅黑" panose="020B0503020204020204" charset="-122"/>
                <a:cs typeface="微软雅黑" panose="020B0503020204020204" charset="-122"/>
              </a:rPr>
              <a:t>都军区战旗话剧团的无场次话剧《结伴同行》 根据真人真事创作的《徐洪刚》</a:t>
            </a:r>
            <a:endParaRPr sz="2400">
              <a:latin typeface="微软雅黑" panose="020B0503020204020204" charset="-122"/>
              <a:cs typeface="微软雅黑" panose="020B0503020204020204" charset="-122"/>
            </a:endParaRPr>
          </a:p>
          <a:p>
            <a:pPr marL="2455545">
              <a:lnSpc>
                <a:spcPct val="100000"/>
              </a:lnSpc>
              <a:spcBef>
                <a:spcPts val="1515"/>
              </a:spcBef>
            </a:pPr>
            <a:r>
              <a:rPr sz="2400" dirty="0">
                <a:latin typeface="微软雅黑" panose="020B0503020204020204" charset="-122"/>
                <a:cs typeface="微软雅黑" panose="020B0503020204020204" charset="-122"/>
              </a:rPr>
              <a:t>上海戏剧学院演出的《徐虎》</a:t>
            </a:r>
            <a:endParaRPr sz="2400">
              <a:latin typeface="微软雅黑" panose="020B0503020204020204" charset="-122"/>
              <a:cs typeface="微软雅黑" panose="020B0503020204020204" charset="-122"/>
            </a:endParaRPr>
          </a:p>
          <a:p>
            <a:pPr marL="982345" indent="-789305">
              <a:lnSpc>
                <a:spcPct val="100000"/>
              </a:lnSpc>
              <a:spcBef>
                <a:spcPts val="2020"/>
              </a:spcBef>
              <a:buSzPct val="96000"/>
              <a:buAutoNum type="arabicPlain" startAt="2"/>
              <a:tabLst>
                <a:tab pos="982980" algn="l"/>
              </a:tabLst>
            </a:pPr>
            <a:r>
              <a:rPr sz="2400" dirty="0">
                <a:latin typeface="微软雅黑" panose="020B0503020204020204" charset="-122"/>
                <a:cs typeface="微软雅黑" panose="020B0503020204020204" charset="-122"/>
              </a:rPr>
              <a:t>关注现实的重大命题：获第五届中国戏剧节优秀剧目奖的《虎踞钟山》</a:t>
            </a:r>
            <a:endParaRPr sz="2400">
              <a:latin typeface="微软雅黑" panose="020B0503020204020204" charset="-122"/>
              <a:cs typeface="微软雅黑" panose="020B0503020204020204" charset="-122"/>
            </a:endParaRPr>
          </a:p>
        </p:txBody>
      </p:sp>
      <p:sp>
        <p:nvSpPr>
          <p:cNvPr id="8" name="object 8"/>
          <p:cNvSpPr/>
          <p:nvPr/>
        </p:nvSpPr>
        <p:spPr>
          <a:xfrm>
            <a:off x="9523476" y="36576"/>
            <a:ext cx="2627376" cy="966215"/>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3505" y="1721485"/>
            <a:ext cx="9169400" cy="4399915"/>
          </a:xfrm>
          <a:prstGeom prst="rect">
            <a:avLst/>
          </a:prstGeom>
          <a:noFill/>
        </p:spPr>
        <p:txBody>
          <a:bodyPr wrap="square" rtlCol="0" anchor="t">
            <a:spAutoFit/>
          </a:bodyPr>
          <a:p>
            <a:r>
              <a:rPr lang="zh-CN" altLang="en-US" sz="2000" b="1">
                <a:latin typeface="微软雅黑" panose="020B0503020204020204" charset="-122"/>
                <a:ea typeface="微软雅黑" panose="020B0503020204020204" charset="-122"/>
                <a:cs typeface="微软雅黑" panose="020B0503020204020204" charset="-122"/>
              </a:rPr>
              <a:t>《活着》讲述一个人一生的故事，这是一个历尽世间沧桑和磨难老人的人生感言，是一幕演绎人生苦难经历的戏剧。小说的叙述者“我”在年轻时获得了一个游手好闲的职业——去乡间收集民间歌谣。在夏天刚刚来到的季节，遇到那位名叫福贵的老人，听他讲述了自己坎坷的人生经历： 地主少爷福贵嗜赌成性，终于赌光了家业一贫如洗，穷困之中福贵因母亲生病前去求医，没想到半路上被国民党部队抓了壮丁，后被解放军所俘虏，回到家乡他才知道母亲已经过世，妻子家珍含辛茹苦带大了一双儿女，但女儿不幸变成了哑巴。</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真正的悲剧从此才开始渐次上演。家珍因患有软骨病而干不了重活；儿子因与县长夫人血型相同，为救县长夫人抽血过多而亡；女儿凤霞与队长介绍的城里的偏头二喜喜结良缘，产下一男婴后，因大出血死在手术台上；而凤霞死后三个月家珍也相继去世；二喜是搬运工，因吊车出了差错，被两排水泥板夹死；外孙苦根便随福贵回到乡下，生活十分艰难，就连豆子都很难吃上，福贵心疼便给苦根煮豆吃，不料苦根却因吃豆子撑死……生命里难得的温情将被一次次死亡撕扯得粉碎，只剩得老了的福贵伴随着一头老牛在阳光下回忆。</a:t>
            </a:r>
            <a:endParaRPr lang="zh-CN" altLang="en-US" sz="20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424687" y="483184"/>
            <a:ext cx="11483340" cy="3419475"/>
          </a:xfrm>
          <a:prstGeom prst="rect">
            <a:avLst/>
          </a:prstGeom>
        </p:spPr>
        <p:txBody>
          <a:bodyPr vert="horz" wrap="square" lIns="0" tIns="12700" rIns="0" bIns="0" rtlCol="0">
            <a:spAutoFit/>
          </a:bodyPr>
          <a:lstStyle/>
          <a:p>
            <a:pPr marL="193675">
              <a:lnSpc>
                <a:spcPct val="100000"/>
              </a:lnSpc>
              <a:spcBef>
                <a:spcPts val="100"/>
              </a:spcBef>
            </a:pPr>
            <a:r>
              <a:rPr sz="2400" b="1" spc="-5" dirty="0">
                <a:latin typeface="微软雅黑" panose="020B0503020204020204" charset="-122"/>
                <a:cs typeface="微软雅黑" panose="020B0503020204020204" charset="-122"/>
              </a:rPr>
              <a:t>（二）通俗戏剧</a:t>
            </a:r>
            <a:endParaRPr sz="2400">
              <a:latin typeface="微软雅黑" panose="020B0503020204020204" charset="-122"/>
              <a:cs typeface="微软雅黑" panose="020B0503020204020204" charset="-122"/>
            </a:endParaRPr>
          </a:p>
          <a:p>
            <a:pPr marL="826770" marR="5080" indent="-814705">
              <a:lnSpc>
                <a:spcPts val="4900"/>
              </a:lnSpc>
              <a:spcBef>
                <a:spcPts val="430"/>
              </a:spcBef>
            </a:pPr>
            <a:r>
              <a:rPr sz="2400" spc="-5" dirty="0">
                <a:latin typeface="微软雅黑" panose="020B0503020204020204" charset="-122"/>
                <a:cs typeface="微软雅黑" panose="020B0503020204020204" charset="-122"/>
              </a:rPr>
              <a:t>1</a:t>
            </a:r>
            <a:r>
              <a:rPr sz="240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主题</a:t>
            </a:r>
            <a:r>
              <a:rPr sz="2400" b="1"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这里的通俗戏剧只是指在戏剧</a:t>
            </a:r>
            <a:r>
              <a:rPr sz="2400" b="1" dirty="0">
                <a:latin typeface="微软雅黑" panose="020B0503020204020204" charset="-122"/>
                <a:cs typeface="微软雅黑" panose="020B0503020204020204" charset="-122"/>
              </a:rPr>
              <a:t>题材和观念传达上呈现出世俗化特性的戏</a:t>
            </a:r>
            <a:r>
              <a:rPr sz="2400" b="1" spc="-40" dirty="0">
                <a:latin typeface="微软雅黑" panose="020B0503020204020204" charset="-122"/>
                <a:cs typeface="微软雅黑" panose="020B0503020204020204" charset="-122"/>
              </a:rPr>
              <a:t>剧</a:t>
            </a:r>
            <a:r>
              <a:rPr sz="2400" dirty="0">
                <a:latin typeface="微软雅黑" panose="020B0503020204020204" charset="-122"/>
                <a:cs typeface="微软雅黑" panose="020B0503020204020204" charset="-122"/>
              </a:rPr>
              <a:t>。 譬</a:t>
            </a:r>
            <a:r>
              <a:rPr sz="2400" spc="-5" dirty="0">
                <a:latin typeface="微软雅黑" panose="020B0503020204020204" charset="-122"/>
                <a:cs typeface="微软雅黑" panose="020B0503020204020204" charset="-122"/>
              </a:rPr>
              <a:t>如1994</a:t>
            </a:r>
            <a:r>
              <a:rPr sz="2400" dirty="0">
                <a:latin typeface="微软雅黑" panose="020B0503020204020204" charset="-122"/>
                <a:cs typeface="微软雅黑" panose="020B0503020204020204" charset="-122"/>
              </a:rPr>
              <a:t>年出现的一批以市民生活和爱情、婚姻、家庭为题材的，内容趋向于</a:t>
            </a:r>
            <a:endParaRPr sz="2400">
              <a:latin typeface="微软雅黑" panose="020B0503020204020204" charset="-122"/>
              <a:cs typeface="微软雅黑" panose="020B0503020204020204" charset="-122"/>
            </a:endParaRPr>
          </a:p>
          <a:p>
            <a:pPr marL="12700">
              <a:lnSpc>
                <a:spcPct val="100000"/>
              </a:lnSpc>
              <a:spcBef>
                <a:spcPts val="935"/>
              </a:spcBef>
            </a:pPr>
            <a:r>
              <a:rPr sz="2400" dirty="0">
                <a:latin typeface="微软雅黑" panose="020B0503020204020204" charset="-122"/>
                <a:cs typeface="微软雅黑" panose="020B0503020204020204" charset="-122"/>
              </a:rPr>
              <a:t>通俗化的作品。</a:t>
            </a:r>
            <a:endParaRPr sz="2400">
              <a:latin typeface="微软雅黑" panose="020B0503020204020204" charset="-122"/>
              <a:cs typeface="微软雅黑" panose="020B0503020204020204" charset="-122"/>
            </a:endParaRPr>
          </a:p>
          <a:p>
            <a:pPr marL="12700">
              <a:lnSpc>
                <a:spcPct val="100000"/>
              </a:lnSpc>
              <a:spcBef>
                <a:spcPts val="2015"/>
              </a:spcBef>
            </a:pPr>
            <a:r>
              <a:rPr sz="2400" spc="-5" dirty="0">
                <a:latin typeface="微软雅黑" panose="020B0503020204020204" charset="-122"/>
                <a:cs typeface="微软雅黑" panose="020B0503020204020204" charset="-122"/>
              </a:rPr>
              <a:t>2</a:t>
            </a:r>
            <a:r>
              <a:rPr sz="240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主要作品</a:t>
            </a:r>
            <a:r>
              <a:rPr sz="2400" b="1"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《热线电话》、《同船共渡》、《大西洋电话》、《留守女士》</a:t>
            </a:r>
            <a:endParaRPr sz="2400">
              <a:latin typeface="微软雅黑" panose="020B0503020204020204" charset="-122"/>
              <a:cs typeface="微软雅黑" panose="020B0503020204020204" charset="-122"/>
            </a:endParaRPr>
          </a:p>
          <a:p>
            <a:pPr marL="1189355">
              <a:lnSpc>
                <a:spcPct val="100000"/>
              </a:lnSpc>
              <a:spcBef>
                <a:spcPts val="2020"/>
              </a:spcBef>
            </a:pPr>
            <a:r>
              <a:rPr sz="2400" dirty="0">
                <a:latin typeface="微软雅黑" panose="020B0503020204020204" charset="-122"/>
                <a:cs typeface="微软雅黑" panose="020B0503020204020204" charset="-122"/>
              </a:rPr>
              <a:t>《美国来的妻子》、《情感操练》、《灵魂出窍》</a:t>
            </a:r>
            <a:endParaRPr sz="2400">
              <a:latin typeface="微软雅黑" panose="020B0503020204020204" charset="-122"/>
              <a:cs typeface="微软雅黑" panose="020B0503020204020204" charset="-122"/>
            </a:endParaRPr>
          </a:p>
        </p:txBody>
      </p:sp>
      <p:sp>
        <p:nvSpPr>
          <p:cNvPr id="6" name="object 6"/>
          <p:cNvSpPr/>
          <p:nvPr/>
        </p:nvSpPr>
        <p:spPr>
          <a:xfrm>
            <a:off x="9395459" y="16764"/>
            <a:ext cx="2750820" cy="981151"/>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296976" y="483184"/>
            <a:ext cx="10061575" cy="2870200"/>
          </a:xfrm>
          <a:prstGeom prst="rect">
            <a:avLst/>
          </a:prstGeom>
        </p:spPr>
        <p:txBody>
          <a:bodyPr vert="horz" wrap="square" lIns="0" tIns="12700" rIns="0" bIns="0" rtlCol="0">
            <a:spAutoFit/>
          </a:bodyPr>
          <a:lstStyle/>
          <a:p>
            <a:pPr marL="283845">
              <a:lnSpc>
                <a:spcPct val="100000"/>
              </a:lnSpc>
              <a:spcBef>
                <a:spcPts val="100"/>
              </a:spcBef>
            </a:pPr>
            <a:r>
              <a:rPr sz="2400" b="1" spc="-5" dirty="0">
                <a:latin typeface="微软雅黑" panose="020B0503020204020204" charset="-122"/>
                <a:cs typeface="微软雅黑" panose="020B0503020204020204" charset="-122"/>
              </a:rPr>
              <a:t>（三）先锋性实验话剧</a:t>
            </a:r>
            <a:endParaRPr sz="2400">
              <a:latin typeface="微软雅黑" panose="020B0503020204020204" charset="-122"/>
              <a:cs typeface="微软雅黑" panose="020B0503020204020204" charset="-122"/>
            </a:endParaRPr>
          </a:p>
          <a:p>
            <a:pPr marL="12700">
              <a:lnSpc>
                <a:spcPct val="100000"/>
              </a:lnSpc>
              <a:spcBef>
                <a:spcPts val="1950"/>
              </a:spcBef>
            </a:pPr>
            <a:r>
              <a:rPr sz="2400" spc="-5" dirty="0">
                <a:latin typeface="微软雅黑" panose="020B0503020204020204" charset="-122"/>
                <a:cs typeface="微软雅黑" panose="020B0503020204020204" charset="-122"/>
              </a:rPr>
              <a:t>1</a:t>
            </a:r>
            <a:r>
              <a:rPr sz="2400" dirty="0">
                <a:latin typeface="微软雅黑" panose="020B0503020204020204" charset="-122"/>
                <a:cs typeface="微软雅黑" panose="020B0503020204020204" charset="-122"/>
              </a:rPr>
              <a:t>、话剧创作</a:t>
            </a:r>
            <a:r>
              <a:rPr sz="2400" spc="-10" dirty="0">
                <a:latin typeface="微软雅黑" panose="020B0503020204020204" charset="-122"/>
                <a:cs typeface="微软雅黑" panose="020B0503020204020204" charset="-122"/>
              </a:rPr>
              <a:t>：1993</a:t>
            </a:r>
            <a:r>
              <a:rPr sz="2400" dirty="0">
                <a:latin typeface="微软雅黑" panose="020B0503020204020204" charset="-122"/>
                <a:cs typeface="微软雅黑" panose="020B0503020204020204" charset="-122"/>
              </a:rPr>
              <a:t>年的新版《雷雨》、过士行《鸟人》、孟京辉《思凡》</a:t>
            </a:r>
            <a:endParaRPr sz="2400">
              <a:latin typeface="微软雅黑" panose="020B0503020204020204" charset="-122"/>
              <a:cs typeface="微软雅黑" panose="020B0503020204020204" charset="-122"/>
            </a:endParaRPr>
          </a:p>
          <a:p>
            <a:pPr marL="102235" marR="1978025" indent="180975">
              <a:lnSpc>
                <a:spcPts val="4900"/>
              </a:lnSpc>
              <a:spcBef>
                <a:spcPts val="495"/>
              </a:spcBef>
            </a:pPr>
            <a:r>
              <a:rPr sz="2400" spc="-5" dirty="0">
                <a:latin typeface="微软雅黑" panose="020B0503020204020204" charset="-122"/>
                <a:cs typeface="微软雅黑" panose="020B0503020204020204" charset="-122"/>
              </a:rPr>
              <a:t>1994</a:t>
            </a:r>
            <a:r>
              <a:rPr sz="2400" dirty="0">
                <a:latin typeface="微软雅黑" panose="020B0503020204020204" charset="-122"/>
                <a:cs typeface="微软雅黑" panose="020B0503020204020204" charset="-122"/>
              </a:rPr>
              <a:t>年上海戏剧学院《大劈棺》、孟京辉《我爱×</a:t>
            </a:r>
            <a:r>
              <a:rPr sz="2400" spc="-10"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 杨青《爱在伊甸园》、牟森《与艾滋有关》</a:t>
            </a:r>
            <a:endParaRPr sz="2400">
              <a:latin typeface="微软雅黑" panose="020B0503020204020204" charset="-122"/>
              <a:cs typeface="微软雅黑" panose="020B0503020204020204" charset="-122"/>
            </a:endParaRPr>
          </a:p>
          <a:p>
            <a:pPr marL="12700">
              <a:lnSpc>
                <a:spcPct val="100000"/>
              </a:lnSpc>
              <a:spcBef>
                <a:spcPts val="1515"/>
              </a:spcBef>
            </a:pPr>
            <a:r>
              <a:rPr sz="2400" spc="-5" dirty="0">
                <a:latin typeface="微软雅黑" panose="020B0503020204020204" charset="-122"/>
                <a:cs typeface="微软雅黑" panose="020B0503020204020204" charset="-122"/>
              </a:rPr>
              <a:t>2</a:t>
            </a:r>
            <a:r>
              <a:rPr sz="2400" dirty="0">
                <a:latin typeface="微软雅黑" panose="020B0503020204020204" charset="-122"/>
                <a:cs typeface="微软雅黑" panose="020B0503020204020204" charset="-122"/>
              </a:rPr>
              <a:t>、对外国经典作品的演出：徐晓钟导演契科夫的名剧《樱桃园》、</a:t>
            </a:r>
            <a:endParaRPr sz="2400">
              <a:latin typeface="微软雅黑" panose="020B0503020204020204" charset="-122"/>
              <a:cs typeface="微软雅黑" panose="020B0503020204020204" charset="-122"/>
            </a:endParaRPr>
          </a:p>
        </p:txBody>
      </p:sp>
      <p:sp>
        <p:nvSpPr>
          <p:cNvPr id="6" name="object 6"/>
          <p:cNvSpPr/>
          <p:nvPr/>
        </p:nvSpPr>
        <p:spPr>
          <a:xfrm>
            <a:off x="9395459" y="16764"/>
            <a:ext cx="2750820" cy="981151"/>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358546" y="381380"/>
            <a:ext cx="11818620" cy="3610610"/>
          </a:xfrm>
          <a:prstGeom prst="rect">
            <a:avLst/>
          </a:prstGeom>
        </p:spPr>
        <p:txBody>
          <a:bodyPr vert="horz" wrap="square" lIns="0" tIns="12700" rIns="0" bIns="0" rtlCol="0">
            <a:spAutoFit/>
          </a:bodyPr>
          <a:lstStyle/>
          <a:p>
            <a:pPr marL="283845">
              <a:lnSpc>
                <a:spcPct val="100000"/>
              </a:lnSpc>
              <a:spcBef>
                <a:spcPts val="100"/>
              </a:spcBef>
            </a:pPr>
            <a:r>
              <a:rPr sz="2400" b="1" dirty="0">
                <a:latin typeface="微软雅黑" panose="020B0503020204020204" charset="-122"/>
                <a:cs typeface="微软雅黑" panose="020B0503020204020204" charset="-122"/>
              </a:rPr>
              <a:t>（四）商业戏剧</a:t>
            </a:r>
            <a:endParaRPr sz="2400">
              <a:latin typeface="微软雅黑" panose="020B0503020204020204" charset="-122"/>
              <a:cs typeface="微软雅黑" panose="020B0503020204020204" charset="-122"/>
            </a:endParaRPr>
          </a:p>
          <a:p>
            <a:pPr marL="12700">
              <a:lnSpc>
                <a:spcPct val="100000"/>
              </a:lnSpc>
              <a:spcBef>
                <a:spcPts val="2300"/>
              </a:spcBef>
            </a:pPr>
            <a:r>
              <a:rPr sz="2400" spc="-5" dirty="0">
                <a:latin typeface="微软雅黑" panose="020B0503020204020204" charset="-122"/>
                <a:cs typeface="微软雅黑" panose="020B0503020204020204" charset="-122"/>
              </a:rPr>
              <a:t>1</a:t>
            </a:r>
            <a:r>
              <a:rPr sz="2400" dirty="0">
                <a:latin typeface="微软雅黑" panose="020B0503020204020204" charset="-122"/>
                <a:cs typeface="微软雅黑" panose="020B0503020204020204" charset="-122"/>
              </a:rPr>
              <a:t>、特点</a:t>
            </a:r>
            <a:r>
              <a:rPr sz="2400" spc="-5"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以票房收入为目的，切合广大市民观众的欣赏趣味</a:t>
            </a:r>
            <a:endParaRPr sz="2400">
              <a:latin typeface="微软雅黑" panose="020B0503020204020204" charset="-122"/>
              <a:cs typeface="微软雅黑" panose="020B0503020204020204" charset="-122"/>
            </a:endParaRPr>
          </a:p>
          <a:p>
            <a:pPr marL="12700">
              <a:lnSpc>
                <a:spcPct val="100000"/>
              </a:lnSpc>
              <a:spcBef>
                <a:spcPts val="2310"/>
              </a:spcBef>
            </a:pPr>
            <a:r>
              <a:rPr sz="2400" spc="-5" dirty="0">
                <a:latin typeface="微软雅黑" panose="020B0503020204020204" charset="-122"/>
                <a:cs typeface="微软雅黑" panose="020B0503020204020204" charset="-122"/>
              </a:rPr>
              <a:t>2</a:t>
            </a:r>
            <a:r>
              <a:rPr sz="2400" dirty="0">
                <a:latin typeface="微软雅黑" panose="020B0503020204020204" charset="-122"/>
                <a:cs typeface="微软雅黑" panose="020B0503020204020204" charset="-122"/>
              </a:rPr>
              <a:t>、主要作品：</a:t>
            </a:r>
            <a:endParaRPr sz="2400">
              <a:latin typeface="微软雅黑" panose="020B0503020204020204" charset="-122"/>
              <a:cs typeface="微软雅黑" panose="020B0503020204020204" charset="-122"/>
            </a:endParaRPr>
          </a:p>
          <a:p>
            <a:pPr marL="12700" marR="5080" indent="361315">
              <a:lnSpc>
                <a:spcPct val="160000"/>
              </a:lnSpc>
              <a:spcBef>
                <a:spcPts val="575"/>
              </a:spcBef>
            </a:pPr>
            <a:r>
              <a:rPr sz="2400" spc="-5" dirty="0">
                <a:latin typeface="微软雅黑" panose="020B0503020204020204" charset="-122"/>
                <a:cs typeface="微软雅黑" panose="020B0503020204020204" charset="-122"/>
              </a:rPr>
              <a:t>1994</a:t>
            </a:r>
            <a:r>
              <a:rPr sz="2400" dirty="0">
                <a:latin typeface="微软雅黑" panose="020B0503020204020204" charset="-122"/>
                <a:cs typeface="微软雅黑" panose="020B0503020204020204" charset="-122"/>
              </a:rPr>
              <a:t>年，谭路璐任独立制作人的《离婚了，就别来找我</a:t>
            </a:r>
            <a:r>
              <a:rPr sz="2400" spc="5" dirty="0">
                <a:latin typeface="微软雅黑" panose="020B0503020204020204" charset="-122"/>
                <a:cs typeface="微软雅黑" panose="020B0503020204020204" charset="-122"/>
              </a:rPr>
              <a:t>》</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用“破案剧”的包装， 来串联剧情</a:t>
            </a:r>
            <a:endParaRPr sz="2400">
              <a:latin typeface="微软雅黑" panose="020B0503020204020204" charset="-122"/>
              <a:cs typeface="微软雅黑" panose="020B0503020204020204" charset="-122"/>
            </a:endParaRPr>
          </a:p>
          <a:p>
            <a:pPr marL="374015">
              <a:lnSpc>
                <a:spcPct val="100000"/>
              </a:lnSpc>
              <a:spcBef>
                <a:spcPts val="2300"/>
              </a:spcBef>
            </a:pPr>
            <a:r>
              <a:rPr sz="2400" dirty="0">
                <a:latin typeface="微软雅黑" panose="020B0503020204020204" charset="-122"/>
                <a:cs typeface="微软雅黑" panose="020B0503020204020204" charset="-122"/>
              </a:rPr>
              <a:t>北京人艺上演的《蝴蝶梦》</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情节事件被游戏化，台词、表演充满游戏意味</a:t>
            </a:r>
            <a:endParaRPr sz="2400">
              <a:latin typeface="微软雅黑" panose="020B0503020204020204" charset="-122"/>
              <a:cs typeface="微软雅黑" panose="020B0503020204020204" charset="-122"/>
            </a:endParaRPr>
          </a:p>
        </p:txBody>
      </p:sp>
      <p:sp>
        <p:nvSpPr>
          <p:cNvPr id="6" name="object 6"/>
          <p:cNvSpPr/>
          <p:nvPr/>
        </p:nvSpPr>
        <p:spPr>
          <a:xfrm>
            <a:off x="9395459" y="16764"/>
            <a:ext cx="2750820" cy="981151"/>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741680" y="467614"/>
            <a:ext cx="9074150" cy="2879090"/>
          </a:xfrm>
          <a:prstGeom prst="rect">
            <a:avLst/>
          </a:prstGeom>
        </p:spPr>
        <p:txBody>
          <a:bodyPr vert="horz" wrap="square" lIns="0" tIns="12700" rIns="0" bIns="0" rtlCol="0">
            <a:spAutoFit/>
          </a:bodyPr>
          <a:lstStyle/>
          <a:p>
            <a:pPr marL="12700">
              <a:lnSpc>
                <a:spcPct val="100000"/>
              </a:lnSpc>
              <a:spcBef>
                <a:spcPts val="100"/>
              </a:spcBef>
            </a:pPr>
            <a:r>
              <a:rPr sz="2400" b="1" dirty="0">
                <a:latin typeface="微软雅黑" panose="020B0503020204020204" charset="-122"/>
                <a:cs typeface="微软雅黑" panose="020B0503020204020204" charset="-122"/>
              </a:rPr>
              <a:t>（五</a:t>
            </a:r>
            <a:r>
              <a:rPr sz="2400" b="1" spc="-5" dirty="0">
                <a:latin typeface="微软雅黑" panose="020B0503020204020204" charset="-122"/>
                <a:cs typeface="微软雅黑" panose="020B0503020204020204" charset="-122"/>
              </a:rPr>
              <a:t>）90</a:t>
            </a:r>
            <a:r>
              <a:rPr sz="2400" b="1" dirty="0">
                <a:latin typeface="微软雅黑" panose="020B0503020204020204" charset="-122"/>
                <a:cs typeface="微软雅黑" panose="020B0503020204020204" charset="-122"/>
              </a:rPr>
              <a:t>年代戏曲现代化的探索</a:t>
            </a:r>
            <a:endParaRPr sz="2400">
              <a:latin typeface="微软雅黑" panose="020B0503020204020204" charset="-122"/>
              <a:cs typeface="微软雅黑" panose="020B0503020204020204" charset="-122"/>
            </a:endParaRPr>
          </a:p>
          <a:p>
            <a:pPr marL="373380">
              <a:lnSpc>
                <a:spcPct val="100000"/>
              </a:lnSpc>
              <a:spcBef>
                <a:spcPts val="2015"/>
              </a:spcBef>
            </a:pPr>
            <a:r>
              <a:rPr sz="2400" spc="-10" dirty="0">
                <a:latin typeface="微软雅黑" panose="020B0503020204020204" charset="-122"/>
                <a:cs typeface="微软雅黑" panose="020B0503020204020204" charset="-122"/>
              </a:rPr>
              <a:t>1994</a:t>
            </a:r>
            <a:r>
              <a:rPr sz="2400" dirty="0">
                <a:latin typeface="微软雅黑" panose="020B0503020204020204" charset="-122"/>
                <a:cs typeface="微软雅黑" panose="020B0503020204020204" charset="-122"/>
              </a:rPr>
              <a:t>年，淮剧《金龙与蜉蝣》</a:t>
            </a:r>
            <a:r>
              <a:rPr sz="2400" spc="-5"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以现代审美意识包装传统戏剧</a:t>
            </a:r>
            <a:endParaRPr sz="2400">
              <a:latin typeface="微软雅黑" panose="020B0503020204020204" charset="-122"/>
              <a:cs typeface="微软雅黑" panose="020B0503020204020204" charset="-122"/>
            </a:endParaRPr>
          </a:p>
          <a:p>
            <a:pPr marL="373380">
              <a:lnSpc>
                <a:spcPct val="100000"/>
              </a:lnSpc>
              <a:spcBef>
                <a:spcPts val="2020"/>
              </a:spcBef>
            </a:pPr>
            <a:r>
              <a:rPr sz="2400" spc="-10" dirty="0">
                <a:latin typeface="微软雅黑" panose="020B0503020204020204" charset="-122"/>
                <a:cs typeface="微软雅黑" panose="020B0503020204020204" charset="-122"/>
              </a:rPr>
              <a:t>1995</a:t>
            </a:r>
            <a:r>
              <a:rPr sz="2400" dirty="0">
                <a:latin typeface="微软雅黑" panose="020B0503020204020204" charset="-122"/>
                <a:cs typeface="微软雅黑" panose="020B0503020204020204" charset="-122"/>
              </a:rPr>
              <a:t>年，川剧《山杠爷》；</a:t>
            </a:r>
            <a:endParaRPr sz="2400">
              <a:latin typeface="微软雅黑" panose="020B0503020204020204" charset="-122"/>
              <a:cs typeface="微软雅黑" panose="020B0503020204020204" charset="-122"/>
            </a:endParaRPr>
          </a:p>
          <a:p>
            <a:pPr marL="12700">
              <a:lnSpc>
                <a:spcPct val="100000"/>
              </a:lnSpc>
              <a:spcBef>
                <a:spcPts val="2015"/>
              </a:spcBef>
            </a:pPr>
            <a:r>
              <a:rPr sz="2400" spc="-5" dirty="0">
                <a:latin typeface="微软雅黑" panose="020B0503020204020204" charset="-122"/>
                <a:cs typeface="微软雅黑" panose="020B0503020204020204" charset="-122"/>
              </a:rPr>
              <a:t>1996</a:t>
            </a:r>
            <a:r>
              <a:rPr sz="2400" dirty="0">
                <a:latin typeface="微软雅黑" panose="020B0503020204020204" charset="-122"/>
                <a:cs typeface="微软雅黑" panose="020B0503020204020204" charset="-122"/>
              </a:rPr>
              <a:t>年围绕孔繁森京剧《圣洁的心灵》；</a:t>
            </a:r>
            <a:endParaRPr sz="2400">
              <a:latin typeface="微软雅黑" panose="020B0503020204020204" charset="-122"/>
              <a:cs typeface="微软雅黑" panose="020B0503020204020204" charset="-122"/>
            </a:endParaRPr>
          </a:p>
          <a:p>
            <a:pPr marL="12700">
              <a:lnSpc>
                <a:spcPct val="100000"/>
              </a:lnSpc>
              <a:spcBef>
                <a:spcPts val="2015"/>
              </a:spcBef>
            </a:pPr>
            <a:r>
              <a:rPr sz="2400" spc="-5" dirty="0">
                <a:latin typeface="微软雅黑" panose="020B0503020204020204" charset="-122"/>
                <a:cs typeface="微软雅黑" panose="020B0503020204020204" charset="-122"/>
              </a:rPr>
              <a:t>1997年川剧《变脸》，越剧《孔乙己》</a:t>
            </a:r>
            <a:endParaRPr sz="2400">
              <a:latin typeface="微软雅黑" panose="020B0503020204020204" charset="-122"/>
              <a:cs typeface="微软雅黑" panose="020B0503020204020204" charset="-122"/>
            </a:endParaRPr>
          </a:p>
        </p:txBody>
      </p:sp>
      <p:sp>
        <p:nvSpPr>
          <p:cNvPr id="6" name="object 6"/>
          <p:cNvSpPr/>
          <p:nvPr/>
        </p:nvSpPr>
        <p:spPr>
          <a:xfrm>
            <a:off x="9395459" y="16764"/>
            <a:ext cx="2750820" cy="1071371"/>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930" y="1456690"/>
            <a:ext cx="12041505" cy="4523105"/>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rPr>
              <a:t>《许三观卖血记》共29章，讲述了一个叫许三观的丝厂送茧工在生活困难的年代多次卖血求生的故事。他第一次卖血是出于好奇，为了证明自己的身体结实。第二次卖血是因为他的大儿子一乐打伤了方铁匠的儿子，他不赔钱，方铁匠就带人拉走了许家的东西，无奈，只好再一次去卖血。第三次卖血是因为他一直暗中喜欢的女工林芬芳踩上西瓜皮摔断了右脚，他趁虚而入，终于如愿以偿地得到了自己的初恋情人，为了报答她的好心，让她吃到“肉骨头炖黄豆”，早日痊愈，于是，他走进了医院。 </a:t>
            </a:r>
            <a:endParaRPr lang="zh-CN" altLang="en-US" b="1">
              <a:latin typeface="微软雅黑" panose="020B0503020204020204" charset="-122"/>
              <a:ea typeface="微软雅黑" panose="020B0503020204020204" charset="-122"/>
              <a:cs typeface="微软雅黑" panose="020B0503020204020204" charset="-122"/>
            </a:endParaRPr>
          </a:p>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第四次卖血是1958年的“大跃进”、大炼钢和大食堂之后，全民大饥荒，无论他老婆许玉兰怎样精打细算也不能填饱一家人的肚子，他的“嘴巴牙祭”也无济于事，在一家人喝了57天玉米粥之后，又找到了李血头。第五次卖血是因为下乡当知青的一乐生病了，并将卖血的钱直接给了一乐。第六次卖血是在刚送走一乐后，二乐所在生产队的队长又来了，为了招待队长，万般无奈的许玉兰在不知情的情况下第一次开口求丈夫：“许三观，只好求你再去献一次血了。”然而，这次卖血却遇到了麻烦，由于“血友”根龙连续卖血后死亡，让他感到了恐惧。就在这之后不久，二乐背着病重的一乐回来了，为了救一乐，许三观一个上午借到了63元钱，他一边让许玉兰护送一乐去上海，一边再次找到李血头。可李血头不再理他，他只好拼死一搏，设计好旅行路线，在六个地方上岸，“一路卖着血去上海”。这一路卖血几乎要了许三观的命。40年以后，当许三观一家“不再有缺钱的时候”，他又突发奇想，想再卖一次血，可已经没有人要他的血了。“40年来，每次家里遇到灾祸，他都是靠卖血渡过去的，以后他的血没人要了，家里再有灾祸怎么办？许三观开始哭”。</a:t>
            </a:r>
            <a:endParaRPr lang="zh-CN" altLang="en-US"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xfrm>
            <a:off x="651763" y="375285"/>
            <a:ext cx="5685155" cy="452120"/>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A6A6A6"/>
                </a:solidFill>
              </a:rPr>
              <a:t>莫言</a:t>
            </a:r>
            <a:r>
              <a:rPr spc="10" dirty="0">
                <a:solidFill>
                  <a:srgbClr val="A6A6A6"/>
                </a:solidFill>
              </a:rPr>
              <a:t> </a:t>
            </a:r>
            <a:r>
              <a:rPr spc="-5" dirty="0">
                <a:solidFill>
                  <a:srgbClr val="A6A6A6"/>
                </a:solidFill>
              </a:rPr>
              <a:t>张炜 马原</a:t>
            </a:r>
            <a:r>
              <a:rPr spc="-10" dirty="0">
                <a:solidFill>
                  <a:srgbClr val="A6A6A6"/>
                </a:solidFill>
              </a:rPr>
              <a:t> </a:t>
            </a:r>
            <a:r>
              <a:rPr spc="-5" dirty="0">
                <a:solidFill>
                  <a:srgbClr val="A6A6A6"/>
                </a:solidFill>
              </a:rPr>
              <a:t>苏童</a:t>
            </a:r>
            <a:r>
              <a:rPr dirty="0">
                <a:solidFill>
                  <a:srgbClr val="A6A6A6"/>
                </a:solidFill>
              </a:rPr>
              <a:t> </a:t>
            </a:r>
            <a:r>
              <a:rPr spc="-5" dirty="0">
                <a:solidFill>
                  <a:srgbClr val="C00000"/>
                </a:solidFill>
              </a:rPr>
              <a:t>余华</a:t>
            </a:r>
            <a:endParaRPr spc="-5" dirty="0">
              <a:solidFill>
                <a:srgbClr val="C00000"/>
              </a:solidFill>
            </a:endParaRPr>
          </a:p>
        </p:txBody>
      </p:sp>
      <p:sp>
        <p:nvSpPr>
          <p:cNvPr id="7" name="object 7"/>
          <p:cNvSpPr txBox="1"/>
          <p:nvPr/>
        </p:nvSpPr>
        <p:spPr>
          <a:xfrm>
            <a:off x="353059" y="1197051"/>
            <a:ext cx="7096759"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3.</a:t>
            </a:r>
            <a:r>
              <a:rPr sz="2800" b="1" spc="-10" dirty="0">
                <a:latin typeface="微软雅黑" panose="020B0503020204020204" charset="-122"/>
                <a:cs typeface="微软雅黑" panose="020B0503020204020204" charset="-122"/>
              </a:rPr>
              <a:t>余华小说的先锋性及其所取得的突出成</a:t>
            </a:r>
            <a:r>
              <a:rPr sz="2800" b="1" spc="10" dirty="0">
                <a:latin typeface="微软雅黑" panose="020B0503020204020204" charset="-122"/>
                <a:cs typeface="微软雅黑" panose="020B0503020204020204" charset="-122"/>
              </a:rPr>
              <a:t>就</a:t>
            </a:r>
            <a:r>
              <a:rPr sz="2800" b="1"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8" name="object 8"/>
          <p:cNvSpPr txBox="1"/>
          <p:nvPr/>
        </p:nvSpPr>
        <p:spPr>
          <a:xfrm>
            <a:off x="353059" y="2009902"/>
            <a:ext cx="10999470" cy="4050029"/>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（1）</a:t>
            </a:r>
            <a:r>
              <a:rPr sz="2400" dirty="0">
                <a:latin typeface="微软雅黑" panose="020B0503020204020204" charset="-122"/>
                <a:cs typeface="微软雅黑" panose="020B0503020204020204" charset="-122"/>
              </a:rPr>
              <a:t>余华小说最为明显的先锋性在于他</a:t>
            </a:r>
            <a:r>
              <a:rPr sz="2400" spc="-35" dirty="0">
                <a:latin typeface="微软雅黑" panose="020B0503020204020204" charset="-122"/>
                <a:cs typeface="微软雅黑" panose="020B0503020204020204" charset="-122"/>
              </a:rPr>
              <a:t>的</a:t>
            </a:r>
            <a:r>
              <a:rPr sz="2400" b="1" dirty="0">
                <a:solidFill>
                  <a:srgbClr val="C00000"/>
                </a:solidFill>
                <a:latin typeface="微软雅黑" panose="020B0503020204020204" charset="-122"/>
                <a:cs typeface="微软雅黑" panose="020B0503020204020204" charset="-122"/>
              </a:rPr>
              <a:t>“冷漠叙述”。</a:t>
            </a:r>
            <a:r>
              <a:rPr sz="2400" dirty="0">
                <a:latin typeface="微软雅黑" panose="020B0503020204020204" charset="-122"/>
                <a:cs typeface="微软雅黑" panose="020B0503020204020204" charset="-122"/>
              </a:rPr>
              <a:t>在他的大量作品中，余</a:t>
            </a:r>
            <a:endParaRPr sz="2400">
              <a:latin typeface="微软雅黑" panose="020B0503020204020204" charset="-122"/>
              <a:cs typeface="微软雅黑" panose="020B0503020204020204" charset="-122"/>
            </a:endParaRPr>
          </a:p>
          <a:p>
            <a:pPr marL="12700" marR="5080" algn="just">
              <a:lnSpc>
                <a:spcPts val="5760"/>
              </a:lnSpc>
              <a:spcBef>
                <a:spcPts val="670"/>
              </a:spcBef>
            </a:pPr>
            <a:r>
              <a:rPr sz="2400" spc="-5" dirty="0">
                <a:latin typeface="微软雅黑" panose="020B0503020204020204" charset="-122"/>
                <a:cs typeface="微软雅黑" panose="020B0503020204020204" charset="-122"/>
              </a:rPr>
              <a:t>华总是近乎</a:t>
            </a:r>
            <a:r>
              <a:rPr sz="2400" b="1" spc="-5" dirty="0">
                <a:solidFill>
                  <a:srgbClr val="C00000"/>
                </a:solidFill>
                <a:latin typeface="微软雅黑" panose="020B0503020204020204" charset="-122"/>
                <a:cs typeface="微软雅黑" panose="020B0503020204020204" charset="-122"/>
              </a:rPr>
              <a:t>偏执地迷恋于对暴力、灾难尤其是死亡的叙</a:t>
            </a:r>
            <a:r>
              <a:rPr sz="2400" b="1" dirty="0">
                <a:solidFill>
                  <a:srgbClr val="C00000"/>
                </a:solidFill>
                <a:latin typeface="微软雅黑" panose="020B0503020204020204" charset="-122"/>
                <a:cs typeface="微软雅黑" panose="020B0503020204020204" charset="-122"/>
              </a:rPr>
              <a:t>述</a:t>
            </a:r>
            <a:r>
              <a:rPr sz="2400" spc="-5" dirty="0">
                <a:latin typeface="微软雅黑" panose="020B0503020204020204" charset="-122"/>
                <a:cs typeface="微软雅黑" panose="020B0503020204020204" charset="-122"/>
              </a:rPr>
              <a:t>。叙</a:t>
            </a:r>
            <a:r>
              <a:rPr sz="2400" dirty="0">
                <a:latin typeface="微软雅黑" panose="020B0503020204020204" charset="-122"/>
                <a:cs typeface="微软雅黑" panose="020B0503020204020204" charset="-122"/>
              </a:rPr>
              <a:t>述</a:t>
            </a:r>
            <a:r>
              <a:rPr sz="2400" b="1" spc="-5" dirty="0">
                <a:solidFill>
                  <a:srgbClr val="C00000"/>
                </a:solidFill>
                <a:latin typeface="微软雅黑" panose="020B0503020204020204" charset="-122"/>
                <a:cs typeface="微软雅黑" panose="020B0503020204020204" charset="-122"/>
              </a:rPr>
              <a:t>语言</a:t>
            </a:r>
            <a:r>
              <a:rPr sz="2400" spc="-5" dirty="0">
                <a:latin typeface="微软雅黑" panose="020B0503020204020204" charset="-122"/>
                <a:cs typeface="微软雅黑" panose="020B0503020204020204" charset="-122"/>
              </a:rPr>
              <a:t>都表现出近乎 </a:t>
            </a:r>
            <a:r>
              <a:rPr sz="2400" dirty="0">
                <a:latin typeface="微软雅黑" panose="020B0503020204020204" charset="-122"/>
                <a:cs typeface="微软雅黑" panose="020B0503020204020204" charset="-122"/>
              </a:rPr>
              <a:t>残酷的冷漠，叙述者的</a:t>
            </a:r>
            <a:r>
              <a:rPr sz="2400" b="1" dirty="0">
                <a:solidFill>
                  <a:srgbClr val="C00000"/>
                </a:solidFill>
                <a:latin typeface="微软雅黑" panose="020B0503020204020204" charset="-122"/>
                <a:cs typeface="微软雅黑" panose="020B0503020204020204" charset="-122"/>
              </a:rPr>
              <a:t>主体意向已降至感情的冰</a:t>
            </a:r>
            <a:r>
              <a:rPr sz="2400" b="1" spc="5" dirty="0">
                <a:solidFill>
                  <a:srgbClr val="C00000"/>
                </a:solidFill>
                <a:latin typeface="微软雅黑" panose="020B0503020204020204" charset="-122"/>
                <a:cs typeface="微软雅黑" panose="020B0503020204020204" charset="-122"/>
              </a:rPr>
              <a:t>点</a:t>
            </a:r>
            <a:r>
              <a:rPr sz="2400" dirty="0">
                <a:latin typeface="微软雅黑" panose="020B0503020204020204" charset="-122"/>
                <a:cs typeface="微软雅黑" panose="020B0503020204020204" charset="-122"/>
              </a:rPr>
              <a:t>。作为一种极端的后现代主义的 叙述方法，余华的</a:t>
            </a:r>
            <a:r>
              <a:rPr sz="2400" b="1" dirty="0">
                <a:solidFill>
                  <a:srgbClr val="C00000"/>
                </a:solidFill>
                <a:latin typeface="微软雅黑" panose="020B0503020204020204" charset="-122"/>
                <a:cs typeface="微软雅黑" panose="020B0503020204020204" charset="-122"/>
              </a:rPr>
              <a:t>冷漠叙述极好地实现了对于历史的彻底颠覆。</a:t>
            </a:r>
            <a:endParaRPr sz="2400">
              <a:latin typeface="微软雅黑" panose="020B0503020204020204" charset="-122"/>
              <a:cs typeface="微软雅黑" panose="020B0503020204020204" charset="-122"/>
            </a:endParaRPr>
          </a:p>
          <a:p>
            <a:pPr marL="12700" marR="6350">
              <a:lnSpc>
                <a:spcPts val="5760"/>
              </a:lnSpc>
              <a:spcBef>
                <a:spcPts val="5"/>
              </a:spcBef>
            </a:pPr>
            <a:r>
              <a:rPr sz="2400" spc="-5" dirty="0">
                <a:latin typeface="微软雅黑" panose="020B0503020204020204" charset="-122"/>
                <a:cs typeface="微软雅黑" panose="020B0503020204020204" charset="-122"/>
              </a:rPr>
              <a:t>（3）</a:t>
            </a:r>
            <a:r>
              <a:rPr sz="2400" dirty="0">
                <a:latin typeface="微软雅黑" panose="020B0503020204020204" charset="-122"/>
                <a:cs typeface="微软雅黑" panose="020B0503020204020204" charset="-122"/>
              </a:rPr>
              <a:t>余华小</a:t>
            </a:r>
            <a:r>
              <a:rPr sz="2400" spc="-10" dirty="0">
                <a:latin typeface="微软雅黑" panose="020B0503020204020204" charset="-122"/>
                <a:cs typeface="微软雅黑" panose="020B0503020204020204" charset="-122"/>
              </a:rPr>
              <a:t>说</a:t>
            </a:r>
            <a:r>
              <a:rPr sz="2400" b="1" dirty="0">
                <a:solidFill>
                  <a:srgbClr val="C00000"/>
                </a:solidFill>
                <a:latin typeface="微软雅黑" panose="020B0503020204020204" charset="-122"/>
                <a:cs typeface="微软雅黑" panose="020B0503020204020204" charset="-122"/>
              </a:rPr>
              <a:t>的先锋性与颠覆性</a:t>
            </a:r>
            <a:r>
              <a:rPr sz="2400" dirty="0">
                <a:latin typeface="微软雅黑" panose="020B0503020204020204" charset="-122"/>
                <a:cs typeface="微软雅黑" panose="020B0503020204020204" charset="-122"/>
              </a:rPr>
              <a:t>还明显地表现在他所</a:t>
            </a:r>
            <a:r>
              <a:rPr sz="2400" b="1" dirty="0">
                <a:solidFill>
                  <a:srgbClr val="C00000"/>
                </a:solidFill>
                <a:latin typeface="微软雅黑" panose="020B0503020204020204" charset="-122"/>
                <a:cs typeface="微软雅黑" panose="020B0503020204020204" charset="-122"/>
              </a:rPr>
              <a:t>惯常使用的文类性颠覆</a:t>
            </a:r>
            <a:r>
              <a:rPr sz="2400" dirty="0">
                <a:latin typeface="微软雅黑" panose="020B0503020204020204" charset="-122"/>
                <a:cs typeface="微软雅黑" panose="020B0503020204020204" charset="-122"/>
              </a:rPr>
              <a:t>，即 对</a:t>
            </a:r>
            <a:r>
              <a:rPr sz="2400" b="1" dirty="0">
                <a:solidFill>
                  <a:srgbClr val="C00000"/>
                </a:solidFill>
                <a:latin typeface="微软雅黑" panose="020B0503020204020204" charset="-122"/>
                <a:cs typeface="微软雅黑" panose="020B0503020204020204" charset="-122"/>
              </a:rPr>
              <a:t>旧有的文类实行颠覆性戏</a:t>
            </a:r>
            <a:r>
              <a:rPr sz="2400" b="1" spc="5" dirty="0">
                <a:solidFill>
                  <a:srgbClr val="C00000"/>
                </a:solidFill>
                <a:latin typeface="微软雅黑" panose="020B0503020204020204" charset="-122"/>
                <a:cs typeface="微软雅黑" panose="020B0503020204020204" charset="-122"/>
              </a:rPr>
              <a:t>仿</a:t>
            </a:r>
            <a:r>
              <a:rPr sz="2400" dirty="0">
                <a:latin typeface="微软雅黑" panose="020B0503020204020204" charset="-122"/>
                <a:cs typeface="微软雅黑" panose="020B0503020204020204" charset="-122"/>
              </a:rPr>
              <a:t>。余华的《鲜血梅花》可以视为对武侠小说的颠覆。</a:t>
            </a:r>
            <a:endParaRPr sz="2400">
              <a:latin typeface="微软雅黑" panose="020B0503020204020204" charset="-122"/>
              <a:cs typeface="微软雅黑" panose="020B0503020204020204" charset="-122"/>
            </a:endParaRPr>
          </a:p>
        </p:txBody>
      </p:sp>
      <p:sp>
        <p:nvSpPr>
          <p:cNvPr id="9" name="object 9"/>
          <p:cNvSpPr/>
          <p:nvPr/>
        </p:nvSpPr>
        <p:spPr>
          <a:xfrm>
            <a:off x="7703057" y="1195577"/>
            <a:ext cx="935990" cy="502920"/>
          </a:xfrm>
          <a:custGeom>
            <a:avLst/>
            <a:gdLst/>
            <a:ahLst/>
            <a:cxnLst/>
            <a:rect l="l" t="t" r="r" b="b"/>
            <a:pathLst>
              <a:path w="935990" h="502919">
                <a:moveTo>
                  <a:pt x="684276" y="0"/>
                </a:moveTo>
                <a:lnTo>
                  <a:pt x="0" y="0"/>
                </a:lnTo>
                <a:lnTo>
                  <a:pt x="0" y="502920"/>
                </a:lnTo>
                <a:lnTo>
                  <a:pt x="684276" y="502920"/>
                </a:lnTo>
                <a:lnTo>
                  <a:pt x="935736" y="251460"/>
                </a:lnTo>
                <a:lnTo>
                  <a:pt x="684276" y="0"/>
                </a:lnTo>
                <a:close/>
              </a:path>
            </a:pathLst>
          </a:custGeom>
          <a:solidFill>
            <a:srgbClr val="006FC0"/>
          </a:solidFill>
        </p:spPr>
        <p:txBody>
          <a:bodyPr wrap="square" lIns="0" tIns="0" rIns="0" bIns="0" rtlCol="0"/>
          <a:lstStyle/>
          <a:p/>
        </p:txBody>
      </p:sp>
      <p:sp>
        <p:nvSpPr>
          <p:cNvPr id="10" name="object 10"/>
          <p:cNvSpPr/>
          <p:nvPr/>
        </p:nvSpPr>
        <p:spPr>
          <a:xfrm>
            <a:off x="7703057" y="1195577"/>
            <a:ext cx="935990" cy="502920"/>
          </a:xfrm>
          <a:custGeom>
            <a:avLst/>
            <a:gdLst/>
            <a:ahLst/>
            <a:cxnLst/>
            <a:rect l="l" t="t" r="r" b="b"/>
            <a:pathLst>
              <a:path w="935990" h="502919">
                <a:moveTo>
                  <a:pt x="0" y="0"/>
                </a:moveTo>
                <a:lnTo>
                  <a:pt x="684276" y="0"/>
                </a:lnTo>
                <a:lnTo>
                  <a:pt x="935736" y="251460"/>
                </a:lnTo>
                <a:lnTo>
                  <a:pt x="684276"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7941944" y="1239139"/>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2" name="object 12"/>
          <p:cNvSpPr txBox="1"/>
          <p:nvPr/>
        </p:nvSpPr>
        <p:spPr>
          <a:xfrm>
            <a:off x="222605"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818627"/>
            <a:ext cx="5511800" cy="2703195"/>
          </a:xfrm>
          <a:prstGeom prst="rect">
            <a:avLst/>
          </a:prstGeom>
        </p:spPr>
        <p:txBody>
          <a:bodyPr vert="horz" wrap="square" lIns="0" tIns="162560" rIns="0" bIns="0" rtlCol="0">
            <a:spAutoFit/>
          </a:bodyPr>
          <a:lstStyle/>
          <a:p>
            <a:pPr marL="12700">
              <a:lnSpc>
                <a:spcPct val="100000"/>
              </a:lnSpc>
              <a:spcBef>
                <a:spcPts val="1280"/>
              </a:spcBef>
            </a:pPr>
            <a:r>
              <a:rPr sz="2400" i="1" spc="-5" dirty="0">
                <a:solidFill>
                  <a:srgbClr val="1F2C3C"/>
                </a:solidFill>
                <a:latin typeface="宋体" panose="02010600030101010101" pitchFamily="2" charset="-122"/>
                <a:cs typeface="宋体" panose="02010600030101010101" pitchFamily="2" charset="-122"/>
              </a:rPr>
              <a:t>下列作品中由张炜创作的乡土小说是（）</a:t>
            </a:r>
            <a:endParaRPr sz="2400">
              <a:latin typeface="宋体" panose="02010600030101010101" pitchFamily="2" charset="-122"/>
              <a:cs typeface="宋体" panose="02010600030101010101" pitchFamily="2" charset="-122"/>
            </a:endParaRPr>
          </a:p>
          <a:p>
            <a:pPr marL="12700" marR="3983990">
              <a:lnSpc>
                <a:spcPts val="4320"/>
              </a:lnSpc>
              <a:spcBef>
                <a:spcPts val="125"/>
              </a:spcBef>
            </a:pPr>
            <a:r>
              <a:rPr sz="2400"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《米》 </a:t>
            </a:r>
            <a:r>
              <a:rPr sz="2400" spc="-5" dirty="0">
                <a:solidFill>
                  <a:srgbClr val="1F2C3C"/>
                </a:solidFill>
                <a:latin typeface="Arial" panose="020B0604020202020204"/>
                <a:cs typeface="Arial" panose="020B0604020202020204"/>
              </a:rPr>
              <a:t>B</a:t>
            </a:r>
            <a:r>
              <a:rPr sz="2400" spc="5"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《浮躁》</a:t>
            </a:r>
            <a:endParaRPr sz="2400">
              <a:latin typeface="宋体" panose="02010600030101010101" pitchFamily="2" charset="-122"/>
              <a:cs typeface="宋体" panose="02010600030101010101" pitchFamily="2" charset="-122"/>
            </a:endParaRPr>
          </a:p>
          <a:p>
            <a:pPr marL="12700" marR="3052445">
              <a:lnSpc>
                <a:spcPts val="4320"/>
              </a:lnSpc>
            </a:pPr>
            <a:r>
              <a:rPr sz="2400" spc="-5" dirty="0">
                <a:solidFill>
                  <a:srgbClr val="1F2C3C"/>
                </a:solidFill>
                <a:latin typeface="Arial" panose="020B0604020202020204"/>
                <a:cs typeface="Arial" panose="020B0604020202020204"/>
              </a:rPr>
              <a:t>C</a:t>
            </a:r>
            <a:r>
              <a:rPr sz="2400" spc="5"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《活动变人形》  </a:t>
            </a:r>
            <a:r>
              <a:rPr sz="2400" dirty="0">
                <a:solidFill>
                  <a:srgbClr val="1F2C3C"/>
                </a:solidFill>
                <a:latin typeface="Arial" panose="020B0604020202020204"/>
                <a:cs typeface="Arial" panose="020B0604020202020204"/>
              </a:rPr>
              <a:t>D:</a:t>
            </a:r>
            <a:r>
              <a:rPr sz="2400" i="1" dirty="0">
                <a:solidFill>
                  <a:srgbClr val="1F2C3C"/>
                </a:solidFill>
                <a:latin typeface="宋体" panose="02010600030101010101" pitchFamily="2" charset="-122"/>
                <a:cs typeface="宋体" panose="02010600030101010101" pitchFamily="2" charset="-122"/>
              </a:rPr>
              <a:t>《古船》</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818627"/>
            <a:ext cx="5511800" cy="2703195"/>
          </a:xfrm>
          <a:prstGeom prst="rect">
            <a:avLst/>
          </a:prstGeom>
        </p:spPr>
        <p:txBody>
          <a:bodyPr vert="horz" wrap="square" lIns="0" tIns="162560" rIns="0" bIns="0" rtlCol="0">
            <a:spAutoFit/>
          </a:bodyPr>
          <a:lstStyle/>
          <a:p>
            <a:pPr marL="12700">
              <a:lnSpc>
                <a:spcPct val="100000"/>
              </a:lnSpc>
              <a:spcBef>
                <a:spcPts val="1280"/>
              </a:spcBef>
            </a:pPr>
            <a:r>
              <a:rPr sz="2400" i="1" spc="-5" dirty="0">
                <a:solidFill>
                  <a:srgbClr val="1F2C3C"/>
                </a:solidFill>
                <a:latin typeface="宋体" panose="02010600030101010101" pitchFamily="2" charset="-122"/>
                <a:cs typeface="宋体" panose="02010600030101010101" pitchFamily="2" charset="-122"/>
              </a:rPr>
              <a:t>下列作品中由张炜创作的乡土小说是（）</a:t>
            </a:r>
            <a:endParaRPr sz="2400">
              <a:latin typeface="宋体" panose="02010600030101010101" pitchFamily="2" charset="-122"/>
              <a:cs typeface="宋体" panose="02010600030101010101" pitchFamily="2" charset="-122"/>
            </a:endParaRPr>
          </a:p>
          <a:p>
            <a:pPr marL="12700" marR="3983990">
              <a:lnSpc>
                <a:spcPts val="4320"/>
              </a:lnSpc>
              <a:spcBef>
                <a:spcPts val="125"/>
              </a:spcBef>
            </a:pPr>
            <a:r>
              <a:rPr sz="2400"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《米》 </a:t>
            </a:r>
            <a:r>
              <a:rPr sz="2400" spc="-5" dirty="0">
                <a:solidFill>
                  <a:srgbClr val="1F2C3C"/>
                </a:solidFill>
                <a:latin typeface="Arial" panose="020B0604020202020204"/>
                <a:cs typeface="Arial" panose="020B0604020202020204"/>
              </a:rPr>
              <a:t>B</a:t>
            </a:r>
            <a:r>
              <a:rPr sz="2400" spc="5"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《浮躁》</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dirty="0">
                <a:solidFill>
                  <a:srgbClr val="1F2C3C"/>
                </a:solidFill>
                <a:latin typeface="Arial" panose="020B0604020202020204"/>
                <a:cs typeface="Arial" panose="020B0604020202020204"/>
              </a:rPr>
              <a:t>C:</a:t>
            </a:r>
            <a:r>
              <a:rPr sz="2400" i="1" dirty="0">
                <a:solidFill>
                  <a:srgbClr val="1F2C3C"/>
                </a:solidFill>
                <a:latin typeface="宋体" panose="02010600030101010101" pitchFamily="2" charset="-122"/>
                <a:cs typeface="宋体" panose="02010600030101010101" pitchFamily="2" charset="-122"/>
              </a:rPr>
              <a:t>《活动变人形》</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5" dirty="0">
                <a:solidFill>
                  <a:srgbClr val="C00000"/>
                </a:solidFill>
                <a:latin typeface="Arial" panose="020B0604020202020204"/>
                <a:cs typeface="Arial" panose="020B0604020202020204"/>
              </a:rPr>
              <a:t>D:</a:t>
            </a:r>
            <a:r>
              <a:rPr sz="2400" b="1" dirty="0">
                <a:solidFill>
                  <a:srgbClr val="C00000"/>
                </a:solidFill>
                <a:latin typeface="宋体" panose="02010600030101010101" pitchFamily="2" charset="-122"/>
                <a:cs typeface="宋体" panose="02010600030101010101" pitchFamily="2" charset="-122"/>
              </a:rPr>
              <a:t>《古船</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818627"/>
            <a:ext cx="5292090" cy="2703195"/>
          </a:xfrm>
          <a:prstGeom prst="rect">
            <a:avLst/>
          </a:prstGeom>
        </p:spPr>
        <p:txBody>
          <a:bodyPr vert="horz" wrap="square" lIns="0" tIns="162560" rIns="0" bIns="0" rtlCol="0">
            <a:spAutoFit/>
          </a:bodyPr>
          <a:lstStyle/>
          <a:p>
            <a:pPr marL="12700">
              <a:lnSpc>
                <a:spcPct val="100000"/>
              </a:lnSpc>
              <a:spcBef>
                <a:spcPts val="1280"/>
              </a:spcBef>
            </a:pPr>
            <a:r>
              <a:rPr sz="2400" i="1" spc="-5" dirty="0">
                <a:latin typeface="宋体" panose="02010600030101010101" pitchFamily="2" charset="-122"/>
                <a:cs typeface="宋体" panose="02010600030101010101" pitchFamily="2" charset="-122"/>
              </a:rPr>
              <a:t>张炜《古船》中的故事主要发生在</a:t>
            </a:r>
            <a:r>
              <a:rPr sz="2400" i="1" dirty="0">
                <a:latin typeface="宋体" panose="02010600030101010101" pitchFamily="2" charset="-122"/>
                <a:cs typeface="宋体" panose="02010600030101010101" pitchFamily="2" charset="-122"/>
              </a:rPr>
              <a:t>（</a:t>
            </a:r>
            <a:r>
              <a:rPr sz="2400" i="1" spc="-59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4051935">
              <a:lnSpc>
                <a:spcPts val="4320"/>
              </a:lnSpc>
              <a:spcBef>
                <a:spcPts val="125"/>
              </a:spcBef>
            </a:pPr>
            <a:r>
              <a:rPr sz="2400"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商州 </a:t>
            </a:r>
            <a:r>
              <a:rPr sz="2400" spc="-5" dirty="0">
                <a:latin typeface="Arial" panose="020B0604020202020204"/>
                <a:cs typeface="Arial" panose="020B0604020202020204"/>
              </a:rPr>
              <a:t>B</a:t>
            </a:r>
            <a:r>
              <a:rPr sz="2400" spc="5"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洼狸镇</a:t>
            </a:r>
            <a:endParaRPr sz="2400">
              <a:latin typeface="宋体" panose="02010600030101010101" pitchFamily="2" charset="-122"/>
              <a:cs typeface="宋体" panose="02010600030101010101" pitchFamily="2" charset="-122"/>
            </a:endParaRPr>
          </a:p>
          <a:p>
            <a:pPr marL="12700" marR="4051935">
              <a:lnSpc>
                <a:spcPts val="4320"/>
              </a:lnSpc>
            </a:pPr>
            <a:r>
              <a:rPr sz="2400" spc="-5" dirty="0">
                <a:latin typeface="Arial" panose="020B0604020202020204"/>
                <a:cs typeface="Arial" panose="020B0604020202020204"/>
              </a:rPr>
              <a:t>C</a:t>
            </a:r>
            <a:r>
              <a:rPr sz="2400" spc="5"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香椿街  </a:t>
            </a:r>
            <a:r>
              <a:rPr sz="2400" spc="-5" dirty="0">
                <a:latin typeface="Arial" panose="020B0604020202020204"/>
                <a:cs typeface="Arial" panose="020B0604020202020204"/>
              </a:rPr>
              <a:t>D</a:t>
            </a:r>
            <a:r>
              <a:rPr sz="2400" spc="5"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小鲍庄</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818627"/>
            <a:ext cx="5292090" cy="2703195"/>
          </a:xfrm>
          <a:prstGeom prst="rect">
            <a:avLst/>
          </a:prstGeom>
        </p:spPr>
        <p:txBody>
          <a:bodyPr vert="horz" wrap="square" lIns="0" tIns="162560" rIns="0" bIns="0" rtlCol="0">
            <a:spAutoFit/>
          </a:bodyPr>
          <a:lstStyle/>
          <a:p>
            <a:pPr marL="12700">
              <a:lnSpc>
                <a:spcPct val="100000"/>
              </a:lnSpc>
              <a:spcBef>
                <a:spcPts val="1280"/>
              </a:spcBef>
            </a:pPr>
            <a:r>
              <a:rPr sz="2400" i="1" spc="-5" dirty="0">
                <a:latin typeface="宋体" panose="02010600030101010101" pitchFamily="2" charset="-122"/>
                <a:cs typeface="宋体" panose="02010600030101010101" pitchFamily="2" charset="-122"/>
              </a:rPr>
              <a:t>张炜《古船》中的故事主要发生在</a:t>
            </a:r>
            <a:r>
              <a:rPr sz="2400" i="1" dirty="0">
                <a:latin typeface="宋体" panose="02010600030101010101" pitchFamily="2" charset="-122"/>
                <a:cs typeface="宋体" panose="02010600030101010101" pitchFamily="2" charset="-122"/>
              </a:rPr>
              <a:t>（</a:t>
            </a:r>
            <a:r>
              <a:rPr sz="2400" i="1" spc="-59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80"/>
              </a:spcBef>
            </a:pPr>
            <a:r>
              <a:rPr sz="2400"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商州</a:t>
            </a:r>
            <a:endParaRPr sz="2400">
              <a:latin typeface="宋体" panose="02010600030101010101" pitchFamily="2" charset="-122"/>
              <a:cs typeface="宋体" panose="02010600030101010101" pitchFamily="2" charset="-122"/>
            </a:endParaRPr>
          </a:p>
          <a:p>
            <a:pPr marL="12700" marR="4030345" algn="just">
              <a:lnSpc>
                <a:spcPct val="150000"/>
              </a:lnSpc>
            </a:pPr>
            <a:r>
              <a:rPr sz="2400" b="1" spc="-10" dirty="0">
                <a:solidFill>
                  <a:srgbClr val="C00000"/>
                </a:solidFill>
                <a:latin typeface="Arial" panose="020B0604020202020204"/>
                <a:cs typeface="Arial" panose="020B0604020202020204"/>
              </a:rPr>
              <a:t>B</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洼狸镇  </a:t>
            </a:r>
            <a:r>
              <a:rPr sz="2400"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香椿街 </a:t>
            </a:r>
            <a:r>
              <a:rPr sz="2400"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小鲍庄</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1600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6</a:t>
            </a:r>
            <a:endParaRPr sz="1800">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1096467" y="634111"/>
            <a:ext cx="1762125" cy="452120"/>
          </a:xfrm>
          <a:prstGeom prst="rect">
            <a:avLst/>
          </a:prstGeom>
        </p:spPr>
        <p:txBody>
          <a:bodyPr vert="horz" wrap="square" lIns="0" tIns="12065" rIns="0" bIns="0" rtlCol="0">
            <a:spAutoFit/>
          </a:bodyPr>
          <a:lstStyle/>
          <a:p>
            <a:pPr marL="12700">
              <a:lnSpc>
                <a:spcPct val="100000"/>
              </a:lnSpc>
              <a:spcBef>
                <a:spcPts val="95"/>
              </a:spcBef>
            </a:pPr>
            <a:r>
              <a:rPr b="0" spc="-5" dirty="0">
                <a:latin typeface="微软雅黑 Light" panose="020B0502040204020203" charset="-122"/>
                <a:cs typeface="微软雅黑 Light" panose="020B0502040204020203" charset="-122"/>
              </a:rPr>
              <a:t>知 识 框</a:t>
            </a:r>
            <a:r>
              <a:rPr b="0" spc="-95" dirty="0">
                <a:latin typeface="微软雅黑 Light" panose="020B0502040204020203" charset="-122"/>
                <a:cs typeface="微软雅黑 Light" panose="020B0502040204020203" charset="-122"/>
              </a:rPr>
              <a:t> </a:t>
            </a:r>
            <a:r>
              <a:rPr b="0" spc="-5" dirty="0">
                <a:latin typeface="微软雅黑 Light" panose="020B0502040204020203" charset="-122"/>
                <a:cs typeface="微软雅黑 Light" panose="020B0502040204020203" charset="-122"/>
              </a:rPr>
              <a:t>架</a:t>
            </a:r>
            <a:endParaRPr b="0" spc="-5" dirty="0">
              <a:latin typeface="微软雅黑 Light" panose="020B0502040204020203" charset="-122"/>
              <a:cs typeface="微软雅黑 Light" panose="020B0502040204020203" charset="-122"/>
            </a:endParaRPr>
          </a:p>
        </p:txBody>
      </p:sp>
      <p:sp>
        <p:nvSpPr>
          <p:cNvPr id="7" name="object 7"/>
          <p:cNvSpPr/>
          <p:nvPr/>
        </p:nvSpPr>
        <p:spPr>
          <a:xfrm>
            <a:off x="955547" y="1876138"/>
            <a:ext cx="8920602" cy="3849529"/>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818627"/>
            <a:ext cx="7730490" cy="2703195"/>
          </a:xfrm>
          <a:prstGeom prst="rect">
            <a:avLst/>
          </a:prstGeom>
        </p:spPr>
        <p:txBody>
          <a:bodyPr vert="horz" wrap="square" lIns="0" tIns="162560" rIns="0" bIns="0" rtlCol="0">
            <a:spAutoFit/>
          </a:bodyPr>
          <a:lstStyle/>
          <a:p>
            <a:pPr marL="12700">
              <a:lnSpc>
                <a:spcPct val="100000"/>
              </a:lnSpc>
              <a:spcBef>
                <a:spcPts val="1280"/>
              </a:spcBef>
            </a:pPr>
            <a:r>
              <a:rPr sz="2400" i="1" spc="-5" dirty="0">
                <a:latin typeface="宋体" panose="02010600030101010101" pitchFamily="2" charset="-122"/>
                <a:cs typeface="宋体" panose="02010600030101010101" pitchFamily="2" charset="-122"/>
              </a:rPr>
              <a:t>讲述抗战时期“我”爷爷和“我”奶奶故事的小说是</a:t>
            </a:r>
            <a:r>
              <a:rPr sz="2400" i="1" dirty="0">
                <a:latin typeface="宋体" panose="02010600030101010101" pitchFamily="2" charset="-122"/>
                <a:cs typeface="宋体" panose="02010600030101010101" pitchFamily="2" charset="-122"/>
              </a:rPr>
              <a:t>（</a:t>
            </a:r>
            <a:r>
              <a:rPr sz="2400" i="1" spc="-57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5592445">
              <a:lnSpc>
                <a:spcPts val="4320"/>
              </a:lnSpc>
              <a:spcBef>
                <a:spcPts val="125"/>
              </a:spcBef>
            </a:pPr>
            <a:r>
              <a:rPr sz="2400" spc="-5" dirty="0">
                <a:latin typeface="Arial" panose="020B0604020202020204"/>
                <a:cs typeface="Arial" panose="020B0604020202020204"/>
              </a:rPr>
              <a:t>A</a:t>
            </a:r>
            <a:r>
              <a:rPr sz="2400" spc="5"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《丰乳肥臀》  </a:t>
            </a:r>
            <a:r>
              <a:rPr sz="2400"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《红高粱》 </a:t>
            </a:r>
            <a:r>
              <a:rPr sz="2400"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《檀香刑》</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《透明的红萝卜》</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818627"/>
            <a:ext cx="7730490" cy="2703195"/>
          </a:xfrm>
          <a:prstGeom prst="rect">
            <a:avLst/>
          </a:prstGeom>
        </p:spPr>
        <p:txBody>
          <a:bodyPr vert="horz" wrap="square" lIns="0" tIns="162560" rIns="0" bIns="0" rtlCol="0">
            <a:spAutoFit/>
          </a:bodyPr>
          <a:lstStyle/>
          <a:p>
            <a:pPr marL="12700">
              <a:lnSpc>
                <a:spcPct val="100000"/>
              </a:lnSpc>
              <a:spcBef>
                <a:spcPts val="1280"/>
              </a:spcBef>
            </a:pPr>
            <a:r>
              <a:rPr sz="2400" i="1" spc="-5" dirty="0">
                <a:latin typeface="宋体" panose="02010600030101010101" pitchFamily="2" charset="-122"/>
                <a:cs typeface="宋体" panose="02010600030101010101" pitchFamily="2" charset="-122"/>
              </a:rPr>
              <a:t>讲述抗战时期“我”爷爷和“我”奶奶故事的小说是</a:t>
            </a:r>
            <a:r>
              <a:rPr sz="2400" i="1" dirty="0">
                <a:latin typeface="宋体" panose="02010600030101010101" pitchFamily="2" charset="-122"/>
                <a:cs typeface="宋体" panose="02010600030101010101" pitchFamily="2" charset="-122"/>
              </a:rPr>
              <a:t>（</a:t>
            </a:r>
            <a:r>
              <a:rPr sz="2400" i="1" spc="-57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5592445">
              <a:lnSpc>
                <a:spcPts val="4320"/>
              </a:lnSpc>
              <a:spcBef>
                <a:spcPts val="125"/>
              </a:spcBef>
            </a:pPr>
            <a:r>
              <a:rPr sz="2400" spc="-5" dirty="0">
                <a:latin typeface="Arial" panose="020B0604020202020204"/>
                <a:cs typeface="Arial" panose="020B0604020202020204"/>
              </a:rPr>
              <a:t>A</a:t>
            </a:r>
            <a:r>
              <a:rPr sz="2400" spc="5"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《丰乳肥臀》  </a:t>
            </a:r>
            <a:r>
              <a:rPr sz="2400" b="1" spc="-5" dirty="0">
                <a:solidFill>
                  <a:srgbClr val="C00000"/>
                </a:solidFill>
                <a:latin typeface="Arial" panose="020B0604020202020204"/>
                <a:cs typeface="Arial" panose="020B0604020202020204"/>
              </a:rPr>
              <a:t>B:</a:t>
            </a:r>
            <a:r>
              <a:rPr sz="2400" b="1" dirty="0">
                <a:solidFill>
                  <a:srgbClr val="C00000"/>
                </a:solidFill>
                <a:latin typeface="宋体" panose="02010600030101010101" pitchFamily="2" charset="-122"/>
                <a:cs typeface="宋体" panose="02010600030101010101" pitchFamily="2" charset="-122"/>
              </a:rPr>
              <a:t>《红高粱</a:t>
            </a:r>
            <a:r>
              <a:rPr sz="2400" b="1" spc="-10" dirty="0">
                <a:solidFill>
                  <a:srgbClr val="C00000"/>
                </a:solidFill>
                <a:latin typeface="宋体" panose="02010600030101010101" pitchFamily="2" charset="-122"/>
                <a:cs typeface="宋体" panose="02010600030101010101" pitchFamily="2" charset="-122"/>
              </a:rPr>
              <a:t>》 </a:t>
            </a:r>
            <a:r>
              <a:rPr sz="2400"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《檀香刑》</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《透明的红萝卜》</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785065"/>
            <a:ext cx="7679690" cy="3285490"/>
          </a:xfrm>
          <a:prstGeom prst="rect">
            <a:avLst/>
          </a:prstGeom>
        </p:spPr>
        <p:txBody>
          <a:bodyPr vert="horz" wrap="square" lIns="0" tIns="196215" rIns="0" bIns="0" rtlCol="0">
            <a:spAutoFit/>
          </a:bodyPr>
          <a:lstStyle/>
          <a:p>
            <a:pPr marL="12700">
              <a:lnSpc>
                <a:spcPct val="100000"/>
              </a:lnSpc>
              <a:spcBef>
                <a:spcPts val="1545"/>
              </a:spcBef>
            </a:pPr>
            <a:r>
              <a:rPr sz="2400" i="1" spc="-5" dirty="0">
                <a:latin typeface="宋体" panose="02010600030101010101" pitchFamily="2" charset="-122"/>
                <a:cs typeface="宋体" panose="02010600030101010101" pitchFamily="2" charset="-122"/>
              </a:rPr>
              <a:t>被认为“引发</a:t>
            </a:r>
            <a:r>
              <a:rPr sz="2400" i="1" dirty="0">
                <a:latin typeface="宋体" panose="02010600030101010101" pitchFamily="2" charset="-122"/>
                <a:cs typeface="宋体" panose="02010600030101010101" pitchFamily="2" charset="-122"/>
              </a:rPr>
              <a:t>了</a:t>
            </a:r>
            <a:r>
              <a:rPr sz="3600" spc="-7" baseline="-2000" dirty="0">
                <a:latin typeface="Arial" panose="020B0604020202020204"/>
                <a:cs typeface="Arial" panose="020B0604020202020204"/>
              </a:rPr>
              <a:t>80</a:t>
            </a:r>
            <a:r>
              <a:rPr sz="2400" i="1" spc="-5" dirty="0">
                <a:latin typeface="宋体" panose="02010600030101010101" pitchFamily="2" charset="-122"/>
                <a:cs typeface="宋体" panose="02010600030101010101" pitchFamily="2" charset="-122"/>
              </a:rPr>
              <a:t>年代中后期中国小说的叙事革命”的作</a:t>
            </a:r>
            <a:endParaRPr sz="2400">
              <a:latin typeface="宋体" panose="02010600030101010101" pitchFamily="2" charset="-122"/>
              <a:cs typeface="宋体" panose="02010600030101010101" pitchFamily="2" charset="-122"/>
            </a:endParaRPr>
          </a:p>
          <a:p>
            <a:pPr marL="12700" marR="6355715">
              <a:lnSpc>
                <a:spcPct val="148000"/>
              </a:lnSpc>
              <a:spcBef>
                <a:spcPts val="70"/>
              </a:spcBef>
            </a:pPr>
            <a:r>
              <a:rPr sz="2400" i="1" dirty="0">
                <a:latin typeface="宋体" panose="02010600030101010101" pitchFamily="2" charset="-122"/>
                <a:cs typeface="宋体" panose="02010600030101010101" pitchFamily="2" charset="-122"/>
              </a:rPr>
              <a:t>家是（</a:t>
            </a:r>
            <a:r>
              <a:rPr sz="2400" i="1" spc="-64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  </a:t>
            </a:r>
            <a:r>
              <a:rPr sz="3600" baseline="-2000"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洪峰 </a:t>
            </a:r>
            <a:r>
              <a:rPr sz="2400"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格非 </a:t>
            </a:r>
            <a:r>
              <a:rPr sz="2400"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叶兆言 </a:t>
            </a:r>
            <a:r>
              <a:rPr sz="2400" spc="-5" dirty="0">
                <a:latin typeface="Arial" panose="020B0604020202020204"/>
                <a:cs typeface="Arial" panose="020B0604020202020204"/>
              </a:rPr>
              <a:t>D:</a:t>
            </a:r>
            <a:r>
              <a:rPr sz="2400" i="1" spc="-5" dirty="0">
                <a:latin typeface="宋体" panose="02010600030101010101" pitchFamily="2" charset="-122"/>
                <a:cs typeface="宋体" panose="02010600030101010101" pitchFamily="2" charset="-122"/>
              </a:rPr>
              <a:t>马原</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785065"/>
            <a:ext cx="7679690" cy="3285490"/>
          </a:xfrm>
          <a:prstGeom prst="rect">
            <a:avLst/>
          </a:prstGeom>
        </p:spPr>
        <p:txBody>
          <a:bodyPr vert="horz" wrap="square" lIns="0" tIns="196215" rIns="0" bIns="0" rtlCol="0">
            <a:spAutoFit/>
          </a:bodyPr>
          <a:lstStyle/>
          <a:p>
            <a:pPr marL="12700">
              <a:lnSpc>
                <a:spcPct val="100000"/>
              </a:lnSpc>
              <a:spcBef>
                <a:spcPts val="1545"/>
              </a:spcBef>
            </a:pPr>
            <a:r>
              <a:rPr sz="2400" i="1" spc="-5" dirty="0">
                <a:latin typeface="宋体" panose="02010600030101010101" pitchFamily="2" charset="-122"/>
                <a:cs typeface="宋体" panose="02010600030101010101" pitchFamily="2" charset="-122"/>
              </a:rPr>
              <a:t>被认为“引发</a:t>
            </a:r>
            <a:r>
              <a:rPr sz="2400" i="1" dirty="0">
                <a:latin typeface="宋体" panose="02010600030101010101" pitchFamily="2" charset="-122"/>
                <a:cs typeface="宋体" panose="02010600030101010101" pitchFamily="2" charset="-122"/>
              </a:rPr>
              <a:t>了</a:t>
            </a:r>
            <a:r>
              <a:rPr sz="3600" spc="-7" baseline="-2000" dirty="0">
                <a:latin typeface="Arial" panose="020B0604020202020204"/>
                <a:cs typeface="Arial" panose="020B0604020202020204"/>
              </a:rPr>
              <a:t>80</a:t>
            </a:r>
            <a:r>
              <a:rPr sz="2400" i="1" spc="-5" dirty="0">
                <a:latin typeface="宋体" panose="02010600030101010101" pitchFamily="2" charset="-122"/>
                <a:cs typeface="宋体" panose="02010600030101010101" pitchFamily="2" charset="-122"/>
              </a:rPr>
              <a:t>年代中后期中国小说的叙事革命”的作</a:t>
            </a:r>
            <a:endParaRPr sz="2400">
              <a:latin typeface="宋体" panose="02010600030101010101" pitchFamily="2" charset="-122"/>
              <a:cs typeface="宋体" panose="02010600030101010101" pitchFamily="2" charset="-122"/>
            </a:endParaRPr>
          </a:p>
          <a:p>
            <a:pPr marL="12700" marR="6355715">
              <a:lnSpc>
                <a:spcPct val="148000"/>
              </a:lnSpc>
              <a:spcBef>
                <a:spcPts val="70"/>
              </a:spcBef>
            </a:pPr>
            <a:r>
              <a:rPr sz="2400" i="1" dirty="0">
                <a:latin typeface="宋体" panose="02010600030101010101" pitchFamily="2" charset="-122"/>
                <a:cs typeface="宋体" panose="02010600030101010101" pitchFamily="2" charset="-122"/>
              </a:rPr>
              <a:t>家是（</a:t>
            </a:r>
            <a:r>
              <a:rPr sz="2400" i="1" spc="-64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  </a:t>
            </a:r>
            <a:r>
              <a:rPr sz="3600" baseline="-2000"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洪峰 </a:t>
            </a:r>
            <a:r>
              <a:rPr sz="2400"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格非 </a:t>
            </a:r>
            <a:r>
              <a:rPr sz="2400"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叶兆言 </a:t>
            </a:r>
            <a:r>
              <a:rPr sz="2400" spc="-5" dirty="0">
                <a:solidFill>
                  <a:srgbClr val="C00000"/>
                </a:solidFill>
                <a:latin typeface="Arial" panose="020B0604020202020204"/>
                <a:cs typeface="Arial" panose="020B0604020202020204"/>
              </a:rPr>
              <a:t>D:</a:t>
            </a:r>
            <a:r>
              <a:rPr sz="2400" i="1" spc="-5" dirty="0">
                <a:solidFill>
                  <a:srgbClr val="C00000"/>
                </a:solidFill>
                <a:latin typeface="宋体" panose="02010600030101010101" pitchFamily="2" charset="-122"/>
                <a:cs typeface="宋体" panose="02010600030101010101" pitchFamily="2" charset="-122"/>
              </a:rPr>
              <a:t>马原</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968449"/>
            <a:ext cx="6206490" cy="3101975"/>
          </a:xfrm>
          <a:prstGeom prst="rect">
            <a:avLst/>
          </a:prstGeom>
        </p:spPr>
        <p:txBody>
          <a:bodyPr vert="horz" wrap="square" lIns="0" tIns="12700" rIns="0" bIns="0" rtlCol="0">
            <a:spAutoFit/>
          </a:bodyPr>
          <a:lstStyle/>
          <a:p>
            <a:pPr marL="12700">
              <a:lnSpc>
                <a:spcPct val="100000"/>
              </a:lnSpc>
              <a:spcBef>
                <a:spcPts val="100"/>
              </a:spcBef>
            </a:pPr>
            <a:r>
              <a:rPr sz="2400" i="1" spc="-5" dirty="0">
                <a:latin typeface="宋体" panose="02010600030101010101" pitchFamily="2" charset="-122"/>
                <a:cs typeface="宋体" panose="02010600030101010101" pitchFamily="2" charset="-122"/>
              </a:rPr>
              <a:t>张炜小说《古船》中塑造的忏悔者形象是</a:t>
            </a:r>
            <a:r>
              <a:rPr sz="2400" i="1" dirty="0">
                <a:latin typeface="宋体" panose="02010600030101010101" pitchFamily="2" charset="-122"/>
                <a:cs typeface="宋体" panose="02010600030101010101" pitchFamily="2" charset="-122"/>
              </a:rPr>
              <a:t>（</a:t>
            </a:r>
            <a:r>
              <a:rPr sz="2400" i="1" spc="-59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5"/>
              </a:spcBef>
            </a:pPr>
            <a:endParaRPr sz="3500">
              <a:latin typeface="Times New Roman" panose="02020603050405020304"/>
              <a:cs typeface="Times New Roman" panose="02020603050405020304"/>
            </a:endParaRPr>
          </a:p>
          <a:p>
            <a:pPr marL="12700" marR="4966335">
              <a:lnSpc>
                <a:spcPct val="150000"/>
              </a:lnSpc>
            </a:pPr>
            <a:r>
              <a:rPr sz="2400" spc="-5" dirty="0">
                <a:latin typeface="Arial" panose="020B0604020202020204"/>
                <a:cs typeface="Arial" panose="020B0604020202020204"/>
              </a:rPr>
              <a:t>A</a:t>
            </a:r>
            <a:r>
              <a:rPr sz="2400" spc="5"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隋见素  </a:t>
            </a:r>
            <a:r>
              <a:rPr sz="2400"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赵炳 </a:t>
            </a:r>
            <a:r>
              <a:rPr sz="2400" spc="-5" dirty="0">
                <a:latin typeface="Arial" panose="020B0604020202020204"/>
                <a:cs typeface="Arial" panose="020B0604020202020204"/>
              </a:rPr>
              <a:t>C</a:t>
            </a:r>
            <a:r>
              <a:rPr sz="2400" spc="5"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隋抱朴  </a:t>
            </a:r>
            <a:r>
              <a:rPr sz="2400" spc="-10" dirty="0">
                <a:latin typeface="Arial" panose="020B0604020202020204"/>
                <a:cs typeface="Arial" panose="020B0604020202020204"/>
              </a:rPr>
              <a:t>D</a:t>
            </a:r>
            <a:r>
              <a:rPr sz="2400" dirty="0">
                <a:latin typeface="Arial" panose="020B0604020202020204"/>
                <a:cs typeface="Arial" panose="020B0604020202020204"/>
              </a:rPr>
              <a:t>:</a:t>
            </a:r>
            <a:r>
              <a:rPr sz="2400" i="1" spc="-5" dirty="0">
                <a:latin typeface="宋体" panose="02010600030101010101" pitchFamily="2" charset="-122"/>
                <a:cs typeface="宋体" panose="02010600030101010101" pitchFamily="2" charset="-122"/>
              </a:rPr>
              <a:t>赵多多</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968449"/>
            <a:ext cx="6206490" cy="3101975"/>
          </a:xfrm>
          <a:prstGeom prst="rect">
            <a:avLst/>
          </a:prstGeom>
        </p:spPr>
        <p:txBody>
          <a:bodyPr vert="horz" wrap="square" lIns="0" tIns="12700" rIns="0" bIns="0" rtlCol="0">
            <a:spAutoFit/>
          </a:bodyPr>
          <a:lstStyle/>
          <a:p>
            <a:pPr marL="12700">
              <a:lnSpc>
                <a:spcPct val="100000"/>
              </a:lnSpc>
              <a:spcBef>
                <a:spcPts val="100"/>
              </a:spcBef>
            </a:pPr>
            <a:r>
              <a:rPr sz="2400" i="1" spc="-5" dirty="0">
                <a:latin typeface="宋体" panose="02010600030101010101" pitchFamily="2" charset="-122"/>
                <a:cs typeface="宋体" panose="02010600030101010101" pitchFamily="2" charset="-122"/>
              </a:rPr>
              <a:t>张炜小说《古船》中塑造的忏悔者形象是</a:t>
            </a:r>
            <a:r>
              <a:rPr sz="2400" i="1" dirty="0">
                <a:latin typeface="宋体" panose="02010600030101010101" pitchFamily="2" charset="-122"/>
                <a:cs typeface="宋体" panose="02010600030101010101" pitchFamily="2" charset="-122"/>
              </a:rPr>
              <a:t>（</a:t>
            </a:r>
            <a:r>
              <a:rPr sz="2400" i="1" spc="-59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5"/>
              </a:spcBef>
            </a:pPr>
            <a:endParaRPr sz="3500">
              <a:latin typeface="Times New Roman" panose="02020603050405020304"/>
              <a:cs typeface="Times New Roman" panose="02020603050405020304"/>
            </a:endParaRPr>
          </a:p>
          <a:p>
            <a:pPr marL="12700" marR="4944745">
              <a:lnSpc>
                <a:spcPct val="150000"/>
              </a:lnSpc>
            </a:pPr>
            <a:r>
              <a:rPr sz="2400"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隋见素 </a:t>
            </a:r>
            <a:r>
              <a:rPr sz="2400"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赵炳 </a:t>
            </a:r>
            <a:r>
              <a:rPr sz="2400" b="1" spc="-10" dirty="0">
                <a:solidFill>
                  <a:srgbClr val="C00000"/>
                </a:solidFill>
                <a:latin typeface="Arial" panose="020B0604020202020204"/>
                <a:cs typeface="Arial" panose="020B0604020202020204"/>
              </a:rPr>
              <a:t>C</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隋抱朴  </a:t>
            </a:r>
            <a:r>
              <a:rPr sz="2400" spc="-5" dirty="0">
                <a:latin typeface="Arial" panose="020B0604020202020204"/>
                <a:cs typeface="Arial" panose="020B0604020202020204"/>
              </a:rPr>
              <a:t>D:</a:t>
            </a:r>
            <a:r>
              <a:rPr sz="2400" i="1" spc="-5" dirty="0">
                <a:latin typeface="宋体" panose="02010600030101010101" pitchFamily="2" charset="-122"/>
                <a:cs typeface="宋体" panose="02010600030101010101" pitchFamily="2" charset="-122"/>
              </a:rPr>
              <a:t>赵多多</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818627"/>
            <a:ext cx="8644890" cy="3251835"/>
          </a:xfrm>
          <a:prstGeom prst="rect">
            <a:avLst/>
          </a:prstGeom>
        </p:spPr>
        <p:txBody>
          <a:bodyPr vert="horz" wrap="square" lIns="0" tIns="162560" rIns="0" bIns="0" rtlCol="0">
            <a:spAutoFit/>
          </a:bodyPr>
          <a:lstStyle/>
          <a:p>
            <a:pPr marL="12700">
              <a:lnSpc>
                <a:spcPct val="100000"/>
              </a:lnSpc>
              <a:spcBef>
                <a:spcPts val="1280"/>
              </a:spcBef>
            </a:pPr>
            <a:r>
              <a:rPr sz="2400" i="1" spc="-5" dirty="0">
                <a:latin typeface="宋体" panose="02010600030101010101" pitchFamily="2" charset="-122"/>
                <a:cs typeface="宋体" panose="02010600030101010101" pitchFamily="2" charset="-122"/>
              </a:rPr>
              <a:t>马原以西藏为故事背景、在叙事方式上具有先锋性的小说有</a:t>
            </a:r>
            <a:r>
              <a:rPr sz="2400" i="1" dirty="0">
                <a:latin typeface="宋体" panose="02010600030101010101" pitchFamily="2" charset="-122"/>
                <a:cs typeface="宋体" panose="02010600030101010101" pitchFamily="2" charset="-122"/>
              </a:rPr>
              <a:t>（</a:t>
            </a:r>
            <a:r>
              <a:rPr sz="2400" i="1" spc="-56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5897245">
              <a:lnSpc>
                <a:spcPts val="4320"/>
              </a:lnSpc>
              <a:spcBef>
                <a:spcPts val="125"/>
              </a:spcBef>
            </a:pPr>
            <a:r>
              <a:rPr sz="2400"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《拉萨河女神》 </a:t>
            </a:r>
            <a:r>
              <a:rPr sz="2400" spc="-5" dirty="0">
                <a:latin typeface="Arial" panose="020B0604020202020204"/>
                <a:cs typeface="Arial" panose="020B0604020202020204"/>
              </a:rPr>
              <a:t>B</a:t>
            </a:r>
            <a:r>
              <a:rPr sz="2400" spc="5"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《冈底斯的诱惑》</a:t>
            </a:r>
            <a:endParaRPr sz="2400">
              <a:latin typeface="宋体" panose="02010600030101010101" pitchFamily="2" charset="-122"/>
              <a:cs typeface="宋体" panose="02010600030101010101" pitchFamily="2" charset="-122"/>
            </a:endParaRPr>
          </a:p>
          <a:p>
            <a:pPr marL="12700" marR="5271135">
              <a:lnSpc>
                <a:spcPts val="4320"/>
              </a:lnSpc>
            </a:pPr>
            <a:r>
              <a:rPr sz="2400" spc="-5" dirty="0">
                <a:latin typeface="Arial" panose="020B0604020202020204"/>
                <a:cs typeface="Arial" panose="020B0604020202020204"/>
              </a:rPr>
              <a:t>C</a:t>
            </a:r>
            <a:r>
              <a:rPr sz="2400" spc="5"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《叠纸鹤的三种方法》  </a:t>
            </a:r>
            <a:r>
              <a:rPr sz="2400"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《大师》</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spc="-10" dirty="0">
                <a:latin typeface="Arial" panose="020B0604020202020204"/>
                <a:cs typeface="Arial" panose="020B0604020202020204"/>
              </a:rPr>
              <a:t>E</a:t>
            </a:r>
            <a:r>
              <a:rPr sz="2400" dirty="0">
                <a:latin typeface="Arial" panose="020B0604020202020204"/>
                <a:cs typeface="Arial" panose="020B0604020202020204"/>
              </a:rPr>
              <a:t>:</a:t>
            </a:r>
            <a:r>
              <a:rPr sz="2400" i="1" spc="-5" dirty="0">
                <a:latin typeface="宋体" panose="02010600030101010101" pitchFamily="2" charset="-122"/>
                <a:cs typeface="宋体" panose="02010600030101010101" pitchFamily="2" charset="-122"/>
              </a:rPr>
              <a:t>《虚构</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28</a:t>
            </a:r>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1113231" y="1818627"/>
            <a:ext cx="8644890" cy="3251835"/>
          </a:xfrm>
          <a:prstGeom prst="rect">
            <a:avLst/>
          </a:prstGeom>
        </p:spPr>
        <p:txBody>
          <a:bodyPr vert="horz" wrap="square" lIns="0" tIns="162560" rIns="0" bIns="0" rtlCol="0">
            <a:spAutoFit/>
          </a:bodyPr>
          <a:lstStyle/>
          <a:p>
            <a:pPr marL="12700">
              <a:lnSpc>
                <a:spcPct val="100000"/>
              </a:lnSpc>
              <a:spcBef>
                <a:spcPts val="1280"/>
              </a:spcBef>
            </a:pPr>
            <a:r>
              <a:rPr sz="2400" i="1" spc="-5" dirty="0">
                <a:latin typeface="宋体" panose="02010600030101010101" pitchFamily="2" charset="-122"/>
                <a:cs typeface="宋体" panose="02010600030101010101" pitchFamily="2" charset="-122"/>
              </a:rPr>
              <a:t>马原以西藏为故事背景、在叙事方式上具有先锋性的小说有</a:t>
            </a:r>
            <a:r>
              <a:rPr sz="2400" i="1" dirty="0">
                <a:latin typeface="宋体" panose="02010600030101010101" pitchFamily="2" charset="-122"/>
                <a:cs typeface="宋体" panose="02010600030101010101" pitchFamily="2" charset="-122"/>
              </a:rPr>
              <a:t>（</a:t>
            </a:r>
            <a:r>
              <a:rPr sz="2400" i="1" spc="-56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5853430">
              <a:lnSpc>
                <a:spcPts val="4320"/>
              </a:lnSpc>
              <a:spcBef>
                <a:spcPts val="125"/>
              </a:spcBef>
            </a:pPr>
            <a:r>
              <a:rPr sz="2400" b="1" spc="-5" dirty="0">
                <a:solidFill>
                  <a:srgbClr val="C00000"/>
                </a:solidFill>
                <a:latin typeface="Arial" panose="020B0604020202020204"/>
                <a:cs typeface="Arial" panose="020B0604020202020204"/>
              </a:rPr>
              <a:t>A:</a:t>
            </a:r>
            <a:r>
              <a:rPr sz="2400" b="1" dirty="0">
                <a:solidFill>
                  <a:srgbClr val="C00000"/>
                </a:solidFill>
                <a:latin typeface="宋体" panose="02010600030101010101" pitchFamily="2" charset="-122"/>
                <a:cs typeface="宋体" panose="02010600030101010101" pitchFamily="2" charset="-122"/>
              </a:rPr>
              <a:t>《拉萨河女神</a:t>
            </a:r>
            <a:r>
              <a:rPr sz="2400" b="1" spc="-10" dirty="0">
                <a:solidFill>
                  <a:srgbClr val="C00000"/>
                </a:solidFill>
                <a:latin typeface="宋体" panose="02010600030101010101" pitchFamily="2" charset="-122"/>
                <a:cs typeface="宋体" panose="02010600030101010101" pitchFamily="2" charset="-122"/>
              </a:rPr>
              <a:t>》 </a:t>
            </a:r>
            <a:r>
              <a:rPr sz="2400" b="1" spc="-10" dirty="0">
                <a:solidFill>
                  <a:srgbClr val="C00000"/>
                </a:solidFill>
                <a:latin typeface="Arial" panose="020B0604020202020204"/>
                <a:cs typeface="Arial" panose="020B0604020202020204"/>
              </a:rPr>
              <a:t>B</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《冈底斯的诱惑</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5240655">
              <a:lnSpc>
                <a:spcPts val="4320"/>
              </a:lnSpc>
            </a:pPr>
            <a:r>
              <a:rPr sz="2400" b="1" spc="-10" dirty="0">
                <a:solidFill>
                  <a:srgbClr val="C00000"/>
                </a:solidFill>
                <a:latin typeface="Arial" panose="020B0604020202020204"/>
                <a:cs typeface="Arial" panose="020B0604020202020204"/>
              </a:rPr>
              <a:t>C</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《叠纸鹤的三种方法</a:t>
            </a:r>
            <a:r>
              <a:rPr sz="2400" b="1" spc="-10" dirty="0">
                <a:solidFill>
                  <a:srgbClr val="C00000"/>
                </a:solidFill>
                <a:latin typeface="宋体" panose="02010600030101010101" pitchFamily="2" charset="-122"/>
                <a:cs typeface="宋体" panose="02010600030101010101" pitchFamily="2" charset="-122"/>
              </a:rPr>
              <a:t>》  </a:t>
            </a:r>
            <a:r>
              <a:rPr sz="2400" b="1" spc="-5" dirty="0">
                <a:solidFill>
                  <a:srgbClr val="C00000"/>
                </a:solidFill>
                <a:latin typeface="Arial" panose="020B0604020202020204"/>
                <a:cs typeface="Arial" panose="020B0604020202020204"/>
              </a:rPr>
              <a:t>D:</a:t>
            </a:r>
            <a:r>
              <a:rPr sz="2400" b="1" dirty="0">
                <a:solidFill>
                  <a:srgbClr val="C00000"/>
                </a:solidFill>
                <a:latin typeface="宋体" panose="02010600030101010101" pitchFamily="2" charset="-122"/>
                <a:cs typeface="宋体" panose="02010600030101010101" pitchFamily="2" charset="-122"/>
              </a:rPr>
              <a:t>《大师</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b="1" spc="-10" dirty="0">
                <a:solidFill>
                  <a:srgbClr val="C00000"/>
                </a:solidFill>
                <a:latin typeface="Arial" panose="020B0604020202020204"/>
                <a:cs typeface="Arial" panose="020B0604020202020204"/>
              </a:rPr>
              <a:t>E</a:t>
            </a:r>
            <a:r>
              <a:rPr sz="2400" b="1" dirty="0">
                <a:solidFill>
                  <a:srgbClr val="C00000"/>
                </a:solidFill>
                <a:latin typeface="Arial" panose="020B0604020202020204"/>
                <a:cs typeface="Arial" panose="020B0604020202020204"/>
              </a:rPr>
              <a:t>:</a:t>
            </a:r>
            <a:r>
              <a:rPr sz="2400" b="1" spc="-5" dirty="0">
                <a:solidFill>
                  <a:srgbClr val="C00000"/>
                </a:solidFill>
                <a:latin typeface="宋体" panose="02010600030101010101" pitchFamily="2" charset="-122"/>
                <a:cs typeface="宋体" panose="02010600030101010101" pitchFamily="2" charset="-122"/>
              </a:rPr>
              <a:t>《虚构</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556361" y="1097407"/>
            <a:ext cx="361569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1</a:t>
            </a:r>
            <a:r>
              <a:rPr sz="2400" b="1" dirty="0">
                <a:latin typeface="微软雅黑" panose="020B0503020204020204" charset="-122"/>
                <a:cs typeface="微软雅黑" panose="020B0503020204020204" charset="-122"/>
              </a:rPr>
              <a:t>、思想内容</a:t>
            </a:r>
            <a:r>
              <a:rPr sz="2400" b="1" spc="-5"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三个阶段</a:t>
            </a:r>
            <a:endParaRPr sz="2400">
              <a:latin typeface="微软雅黑" panose="020B0503020204020204" charset="-122"/>
              <a:cs typeface="微软雅黑" panose="020B0503020204020204" charset="-122"/>
            </a:endParaRPr>
          </a:p>
        </p:txBody>
      </p:sp>
      <p:sp>
        <p:nvSpPr>
          <p:cNvPr id="6" name="object 6"/>
          <p:cNvSpPr txBox="1"/>
          <p:nvPr/>
        </p:nvSpPr>
        <p:spPr>
          <a:xfrm>
            <a:off x="103428" y="1462485"/>
            <a:ext cx="12219305" cy="4443730"/>
          </a:xfrm>
          <a:prstGeom prst="rect">
            <a:avLst/>
          </a:prstGeom>
        </p:spPr>
        <p:txBody>
          <a:bodyPr vert="horz" wrap="square" lIns="0" tIns="196215" rIns="0" bIns="0" rtlCol="0">
            <a:spAutoFit/>
          </a:bodyPr>
          <a:lstStyle/>
          <a:p>
            <a:pPr marL="810895" indent="-798830">
              <a:lnSpc>
                <a:spcPct val="100000"/>
              </a:lnSpc>
              <a:spcBef>
                <a:spcPts val="1545"/>
              </a:spcBef>
              <a:buClr>
                <a:srgbClr val="000000"/>
              </a:buClr>
              <a:buSzPct val="96000"/>
              <a:buFont typeface="΢"/>
              <a:buAutoNum type="arabicPlain"/>
              <a:tabLst>
                <a:tab pos="811530" algn="l"/>
              </a:tabLst>
            </a:pPr>
            <a:r>
              <a:rPr sz="2400" b="1" spc="-5" dirty="0">
                <a:solidFill>
                  <a:srgbClr val="0D0D0D"/>
                </a:solidFill>
                <a:latin typeface="微软雅黑" panose="020B0503020204020204" charset="-122"/>
                <a:ea typeface="微软雅黑" panose="020B0503020204020204" charset="-122"/>
                <a:cs typeface="微软雅黑" panose="020B0503020204020204" charset="-122"/>
              </a:rPr>
              <a:t>以优美的抒情笔触，表现年轻人对理想和爱情的真诚追</a:t>
            </a:r>
            <a:r>
              <a:rPr sz="2400" b="1" dirty="0">
                <a:solidFill>
                  <a:srgbClr val="0D0D0D"/>
                </a:solidFill>
                <a:latin typeface="微软雅黑" panose="020B0503020204020204" charset="-122"/>
                <a:ea typeface="微软雅黑" panose="020B0503020204020204" charset="-122"/>
                <a:cs typeface="微软雅黑" panose="020B0503020204020204" charset="-122"/>
              </a:rPr>
              <a:t>求</a:t>
            </a:r>
            <a:r>
              <a:rPr sz="2400" b="1" spc="-5" dirty="0">
                <a:solidFill>
                  <a:srgbClr val="0D0D0D"/>
                </a:solidFill>
                <a:latin typeface="微软雅黑" panose="020B0503020204020204" charset="-122"/>
                <a:ea typeface="微软雅黑" panose="020B0503020204020204" charset="-122"/>
                <a:cs typeface="微软雅黑" panose="020B0503020204020204" charset="-122"/>
              </a:rPr>
              <a:t>——“青春自叙传”</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solidFill>
                  <a:srgbClr val="C00000"/>
                </a:solidFill>
                <a:latin typeface="微软雅黑" panose="020B0503020204020204" charset="-122"/>
                <a:ea typeface="微软雅黑" panose="020B0503020204020204" charset="-122"/>
                <a:cs typeface="微软雅黑" panose="020B0503020204020204" charset="-122"/>
              </a:rPr>
              <a:t>“雯雯系列”：《雨，沙沙沙》《命运》《幻影》《一个少女的烦恼</a:t>
            </a:r>
            <a:r>
              <a:rPr sz="2400" b="1" spc="5" dirty="0">
                <a:solidFill>
                  <a:srgbClr val="C00000"/>
                </a:solidFill>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《广阔天地的一角》</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solidFill>
                  <a:srgbClr val="C00000"/>
                </a:solidFill>
                <a:latin typeface="微软雅黑" panose="020B0503020204020204" charset="-122"/>
                <a:ea typeface="微软雅黑" panose="020B0503020204020204" charset="-122"/>
                <a:cs typeface="微软雅黑" panose="020B0503020204020204" charset="-122"/>
              </a:rPr>
              <a:t>《当长</a:t>
            </a:r>
            <a:r>
              <a:rPr sz="2400" b="1" spc="-5" dirty="0">
                <a:solidFill>
                  <a:srgbClr val="C00000"/>
                </a:solidFill>
                <a:latin typeface="微软雅黑" panose="020B0503020204020204" charset="-122"/>
                <a:ea typeface="微软雅黑" panose="020B0503020204020204" charset="-122"/>
                <a:cs typeface="微软雅黑" panose="020B0503020204020204" charset="-122"/>
              </a:rPr>
              <a:t>笛solo</a:t>
            </a:r>
            <a:r>
              <a:rPr sz="2400" b="1" dirty="0">
                <a:solidFill>
                  <a:srgbClr val="C00000"/>
                </a:solidFill>
                <a:latin typeface="微软雅黑" panose="020B0503020204020204" charset="-122"/>
                <a:ea typeface="微软雅黑" panose="020B0503020204020204" charset="-122"/>
                <a:cs typeface="微软雅黑" panose="020B0503020204020204" charset="-122"/>
              </a:rPr>
              <a:t>的时候》</a:t>
            </a:r>
            <a:endParaRPr sz="2400" b="1">
              <a:latin typeface="微软雅黑" panose="020B0503020204020204" charset="-122"/>
              <a:ea typeface="微软雅黑" panose="020B0503020204020204" charset="-122"/>
              <a:cs typeface="微软雅黑" panose="020B0503020204020204" charset="-122"/>
            </a:endParaRPr>
          </a:p>
          <a:p>
            <a:pPr marL="810260" indent="-798195">
              <a:lnSpc>
                <a:spcPct val="100000"/>
              </a:lnSpc>
              <a:spcBef>
                <a:spcPts val="1445"/>
              </a:spcBef>
              <a:buClr>
                <a:srgbClr val="000000"/>
              </a:buClr>
              <a:buSzPct val="96000"/>
              <a:buFont typeface="΢"/>
              <a:buAutoNum type="arabicPlain" startAt="2"/>
              <a:tabLst>
                <a:tab pos="810895" algn="l"/>
              </a:tabLst>
            </a:pPr>
            <a:r>
              <a:rPr sz="2400" b="1" dirty="0">
                <a:solidFill>
                  <a:srgbClr val="0D0D0D"/>
                </a:solidFill>
                <a:latin typeface="微软雅黑" panose="020B0503020204020204" charset="-122"/>
                <a:ea typeface="微软雅黑" panose="020B0503020204020204" charset="-122"/>
                <a:cs typeface="微软雅黑" panose="020B0503020204020204" charset="-122"/>
              </a:rPr>
              <a:t>对广阔现实的关注：</a:t>
            </a:r>
            <a:r>
              <a:rPr sz="2400" b="1" dirty="0">
                <a:latin typeface="微软雅黑" panose="020B0503020204020204" charset="-122"/>
                <a:ea typeface="微软雅黑" panose="020B0503020204020204" charset="-122"/>
                <a:cs typeface="微软雅黑" panose="020B0503020204020204" charset="-122"/>
              </a:rPr>
              <a:t>《本次列车终点站》、《流逝》《归去来兮》、《命运交响曲》</a:t>
            </a:r>
            <a:endParaRPr sz="2400" b="1">
              <a:latin typeface="微软雅黑" panose="020B0503020204020204" charset="-122"/>
              <a:ea typeface="微软雅黑" panose="020B0503020204020204" charset="-122"/>
              <a:cs typeface="微软雅黑" panose="020B0503020204020204" charset="-122"/>
            </a:endParaRPr>
          </a:p>
          <a:p>
            <a:pPr marL="810260" indent="-798195">
              <a:lnSpc>
                <a:spcPct val="100000"/>
              </a:lnSpc>
              <a:spcBef>
                <a:spcPts val="1440"/>
              </a:spcBef>
              <a:buSzPct val="96000"/>
              <a:buFont typeface="΢"/>
              <a:buAutoNum type="arabicPlain" startAt="2"/>
              <a:tabLst>
                <a:tab pos="810895" algn="l"/>
              </a:tabLst>
            </a:pPr>
            <a:r>
              <a:rPr sz="2400" b="1" dirty="0">
                <a:solidFill>
                  <a:srgbClr val="0D0D0D"/>
                </a:solidFill>
                <a:latin typeface="微软雅黑" panose="020B0503020204020204" charset="-122"/>
                <a:ea typeface="微软雅黑" panose="020B0503020204020204" charset="-122"/>
                <a:cs typeface="微软雅黑" panose="020B0503020204020204" charset="-122"/>
              </a:rPr>
              <a:t>关注社会历史、人的命运与情感变</a:t>
            </a:r>
            <a:r>
              <a:rPr sz="2400" b="1" spc="5" dirty="0">
                <a:solidFill>
                  <a:srgbClr val="0D0D0D"/>
                </a:solidFill>
                <a:latin typeface="微软雅黑" panose="020B0503020204020204" charset="-122"/>
                <a:ea typeface="微软雅黑" panose="020B0503020204020204" charset="-122"/>
                <a:cs typeface="微软雅黑" panose="020B0503020204020204" charset="-122"/>
              </a:rPr>
              <a:t>迁</a:t>
            </a:r>
            <a:r>
              <a:rPr sz="2400" b="1" dirty="0">
                <a:solidFill>
                  <a:srgbClr val="0D0D0D"/>
                </a:solidFill>
                <a:latin typeface="微软雅黑" panose="020B0503020204020204" charset="-122"/>
                <a:ea typeface="微软雅黑" panose="020B0503020204020204" charset="-122"/>
                <a:cs typeface="微软雅黑" panose="020B0503020204020204" charset="-122"/>
              </a:rPr>
              <a:t>，民族文化历史命运：</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solidFill>
                  <a:srgbClr val="0D0D0D"/>
                </a:solidFill>
                <a:latin typeface="微软雅黑" panose="020B0503020204020204" charset="-122"/>
                <a:ea typeface="微软雅黑" panose="020B0503020204020204" charset="-122"/>
                <a:cs typeface="微软雅黑" panose="020B0503020204020204" charset="-122"/>
              </a:rPr>
              <a:t>《小鲍庄》：剖析了“仁义”</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solidFill>
                  <a:srgbClr val="C00000"/>
                </a:solidFill>
                <a:latin typeface="微软雅黑" panose="020B0503020204020204" charset="-122"/>
                <a:ea typeface="微软雅黑" panose="020B0503020204020204" charset="-122"/>
                <a:cs typeface="微软雅黑" panose="020B0503020204020204" charset="-122"/>
              </a:rPr>
              <a:t>“三恋”：</a:t>
            </a:r>
            <a:r>
              <a:rPr sz="2400" b="1" spc="-15" dirty="0">
                <a:solidFill>
                  <a:srgbClr val="C00000"/>
                </a:solidFill>
                <a:latin typeface="微软雅黑" panose="020B0503020204020204" charset="-122"/>
                <a:ea typeface="微软雅黑" panose="020B0503020204020204" charset="-122"/>
                <a:cs typeface="微软雅黑" panose="020B0503020204020204" charset="-122"/>
              </a:rPr>
              <a:t> </a:t>
            </a:r>
            <a:r>
              <a:rPr sz="2400" b="1" dirty="0">
                <a:solidFill>
                  <a:srgbClr val="C00000"/>
                </a:solidFill>
                <a:latin typeface="微软雅黑" panose="020B0503020204020204" charset="-122"/>
                <a:ea typeface="微软雅黑" panose="020B0503020204020204" charset="-122"/>
                <a:cs typeface="微软雅黑" panose="020B0503020204020204" charset="-122"/>
              </a:rPr>
              <a:t>《小城之恋》（最突出）、《锦绣谷之恋》</a:t>
            </a:r>
            <a:r>
              <a:rPr sz="2400" b="1" spc="5" dirty="0">
                <a:solidFill>
                  <a:srgbClr val="C00000"/>
                </a:solidFill>
                <a:latin typeface="微软雅黑" panose="020B0503020204020204" charset="-122"/>
                <a:ea typeface="微软雅黑" panose="020B0503020204020204" charset="-122"/>
                <a:cs typeface="微软雅黑" panose="020B0503020204020204" charset="-122"/>
              </a:rPr>
              <a:t> </a:t>
            </a:r>
            <a:r>
              <a:rPr sz="2400" b="1" dirty="0">
                <a:solidFill>
                  <a:srgbClr val="C00000"/>
                </a:solidFill>
                <a:latin typeface="微软雅黑" panose="020B0503020204020204" charset="-122"/>
                <a:ea typeface="微软雅黑" panose="020B0503020204020204" charset="-122"/>
                <a:cs typeface="微软雅黑" panose="020B0503020204020204" charset="-122"/>
              </a:rPr>
              <a:t>《荒山之恋》</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长恨</a:t>
            </a:r>
            <a:r>
              <a:rPr sz="2400" b="1" spc="-5" dirty="0">
                <a:latin typeface="微软雅黑" panose="020B0503020204020204" charset="-122"/>
                <a:ea typeface="微软雅黑" panose="020B0503020204020204" charset="-122"/>
                <a:cs typeface="微软雅黑" panose="020B0503020204020204" charset="-122"/>
              </a:rPr>
              <a:t>歌》（上海女性：王琦瑶）</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title"/>
          </p:nvPr>
        </p:nvSpPr>
        <p:spPr>
          <a:xfrm>
            <a:off x="722477" y="452373"/>
            <a:ext cx="3587750" cy="452120"/>
          </a:xfrm>
          <a:prstGeom prst="rect">
            <a:avLst/>
          </a:prstGeom>
        </p:spPr>
        <p:txBody>
          <a:bodyPr vert="horz" wrap="square" lIns="0" tIns="12065" rIns="0" bIns="0" rtlCol="0">
            <a:spAutoFit/>
          </a:bodyPr>
          <a:lstStyle/>
          <a:p>
            <a:pPr marL="12700">
              <a:lnSpc>
                <a:spcPct val="100000"/>
              </a:lnSpc>
              <a:spcBef>
                <a:spcPts val="95"/>
              </a:spcBef>
            </a:pPr>
            <a:r>
              <a:rPr spc="-5" dirty="0"/>
              <a:t>5.2.6</a:t>
            </a:r>
            <a:r>
              <a:rPr spc="-45" dirty="0"/>
              <a:t> </a:t>
            </a:r>
            <a:r>
              <a:rPr spc="-5" dirty="0"/>
              <a:t>六、</a:t>
            </a:r>
            <a:r>
              <a:rPr spc="-5" dirty="0">
                <a:solidFill>
                  <a:srgbClr val="C00000"/>
                </a:solidFill>
              </a:rPr>
              <a:t>王安忆 </a:t>
            </a:r>
            <a:r>
              <a:rPr spc="-5" dirty="0">
                <a:solidFill>
                  <a:srgbClr val="A6A6A6"/>
                </a:solidFill>
              </a:rPr>
              <a:t>陈染</a:t>
            </a:r>
            <a:endParaRPr spc="-5" dirty="0">
              <a:solidFill>
                <a:srgbClr val="A6A6A6"/>
              </a:solidFill>
            </a:endParaRPr>
          </a:p>
        </p:txBody>
      </p:sp>
      <p:sp>
        <p:nvSpPr>
          <p:cNvPr id="9" name="object 9"/>
          <p:cNvSpPr/>
          <p:nvPr/>
        </p:nvSpPr>
        <p:spPr>
          <a:xfrm>
            <a:off x="4630673" y="1012697"/>
            <a:ext cx="937260" cy="502920"/>
          </a:xfrm>
          <a:custGeom>
            <a:avLst/>
            <a:gdLst/>
            <a:ahLst/>
            <a:cxnLst/>
            <a:rect l="l" t="t" r="r" b="b"/>
            <a:pathLst>
              <a:path w="937260" h="502919">
                <a:moveTo>
                  <a:pt x="685800" y="0"/>
                </a:moveTo>
                <a:lnTo>
                  <a:pt x="0" y="0"/>
                </a:lnTo>
                <a:lnTo>
                  <a:pt x="0" y="502919"/>
                </a:lnTo>
                <a:lnTo>
                  <a:pt x="685800" y="502919"/>
                </a:lnTo>
                <a:lnTo>
                  <a:pt x="937260" y="251460"/>
                </a:lnTo>
                <a:lnTo>
                  <a:pt x="685800" y="0"/>
                </a:lnTo>
                <a:close/>
              </a:path>
            </a:pathLst>
          </a:custGeom>
          <a:solidFill>
            <a:srgbClr val="00AF50"/>
          </a:solidFill>
        </p:spPr>
        <p:txBody>
          <a:bodyPr wrap="square" lIns="0" tIns="0" rIns="0" bIns="0" rtlCol="0"/>
          <a:lstStyle/>
          <a:p/>
        </p:txBody>
      </p:sp>
      <p:sp>
        <p:nvSpPr>
          <p:cNvPr id="10" name="object 10"/>
          <p:cNvSpPr/>
          <p:nvPr/>
        </p:nvSpPr>
        <p:spPr>
          <a:xfrm>
            <a:off x="4630673" y="1012697"/>
            <a:ext cx="937260" cy="502920"/>
          </a:xfrm>
          <a:custGeom>
            <a:avLst/>
            <a:gdLst/>
            <a:ahLst/>
            <a:cxnLst/>
            <a:rect l="l" t="t" r="r" b="b"/>
            <a:pathLst>
              <a:path w="937260" h="502919">
                <a:moveTo>
                  <a:pt x="0" y="0"/>
                </a:moveTo>
                <a:lnTo>
                  <a:pt x="685800" y="0"/>
                </a:lnTo>
                <a:lnTo>
                  <a:pt x="937260" y="251460"/>
                </a:lnTo>
                <a:lnTo>
                  <a:pt x="685800" y="502919"/>
                </a:lnTo>
                <a:lnTo>
                  <a:pt x="0" y="502919"/>
                </a:lnTo>
                <a:lnTo>
                  <a:pt x="0" y="0"/>
                </a:lnTo>
                <a:close/>
              </a:path>
            </a:pathLst>
          </a:custGeom>
          <a:ln w="28956">
            <a:solidFill>
              <a:srgbClr val="00AF50"/>
            </a:solidFill>
          </a:ln>
        </p:spPr>
        <p:txBody>
          <a:bodyPr wrap="square" lIns="0" tIns="0" rIns="0" bIns="0" rtlCol="0"/>
          <a:lstStyle/>
          <a:p/>
        </p:txBody>
      </p:sp>
      <p:sp>
        <p:nvSpPr>
          <p:cNvPr id="11" name="object 11"/>
          <p:cNvSpPr txBox="1"/>
          <p:nvPr/>
        </p:nvSpPr>
        <p:spPr>
          <a:xfrm>
            <a:off x="4870196" y="1056513"/>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2" name="object 12"/>
          <p:cNvSpPr/>
          <p:nvPr/>
        </p:nvSpPr>
        <p:spPr>
          <a:xfrm>
            <a:off x="10530840" y="4576571"/>
            <a:ext cx="1508759" cy="1926336"/>
          </a:xfrm>
          <a:prstGeom prst="rect">
            <a:avLst/>
          </a:prstGeom>
          <a:blipFill>
            <a:blip r:embed="rId4" cstate="print"/>
            <a:stretch>
              <a:fillRect/>
            </a:stretch>
          </a:blipFill>
        </p:spPr>
        <p:txBody>
          <a:bodyPr wrap="square" lIns="0" tIns="0" rIns="0" bIns="0" rtlCol="0"/>
          <a:lstStyle/>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xfrm>
            <a:off x="722477" y="452373"/>
            <a:ext cx="3587750" cy="452120"/>
          </a:xfrm>
          <a:prstGeom prst="rect">
            <a:avLst/>
          </a:prstGeom>
        </p:spPr>
        <p:txBody>
          <a:bodyPr vert="horz" wrap="square" lIns="0" tIns="12065" rIns="0" bIns="0" rtlCol="0">
            <a:spAutoFit/>
          </a:bodyPr>
          <a:lstStyle/>
          <a:p>
            <a:pPr marL="12700">
              <a:lnSpc>
                <a:spcPct val="100000"/>
              </a:lnSpc>
              <a:spcBef>
                <a:spcPts val="95"/>
              </a:spcBef>
            </a:pPr>
            <a:r>
              <a:rPr spc="-5" dirty="0"/>
              <a:t>5.2.6</a:t>
            </a:r>
            <a:r>
              <a:rPr spc="-45" dirty="0"/>
              <a:t> </a:t>
            </a:r>
            <a:r>
              <a:rPr spc="-5" dirty="0"/>
              <a:t>六、</a:t>
            </a:r>
            <a:r>
              <a:rPr spc="-5" dirty="0">
                <a:solidFill>
                  <a:srgbClr val="C00000"/>
                </a:solidFill>
              </a:rPr>
              <a:t>王安忆 </a:t>
            </a:r>
            <a:r>
              <a:rPr spc="-5" dirty="0">
                <a:solidFill>
                  <a:srgbClr val="A6A6A6"/>
                </a:solidFill>
              </a:rPr>
              <a:t>陈染</a:t>
            </a:r>
            <a:endParaRPr spc="-5" dirty="0">
              <a:solidFill>
                <a:srgbClr val="A6A6A6"/>
              </a:solidFill>
            </a:endParaRPr>
          </a:p>
        </p:txBody>
      </p:sp>
      <p:sp>
        <p:nvSpPr>
          <p:cNvPr id="7" name="object 7"/>
          <p:cNvSpPr txBox="1"/>
          <p:nvPr/>
        </p:nvSpPr>
        <p:spPr>
          <a:xfrm>
            <a:off x="103428" y="1114424"/>
            <a:ext cx="8909050"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panose="020B0503020204020204" charset="-122"/>
                <a:cs typeface="微软雅黑" panose="020B0503020204020204" charset="-122"/>
              </a:rPr>
              <a:t>王安忆小说的艺术的发展及其对新</a:t>
            </a:r>
            <a:r>
              <a:rPr sz="2800" b="1" dirty="0">
                <a:solidFill>
                  <a:srgbClr val="C00000"/>
                </a:solidFill>
                <a:latin typeface="微软雅黑" panose="020B0503020204020204" charset="-122"/>
                <a:cs typeface="微软雅黑" panose="020B0503020204020204" charset="-122"/>
              </a:rPr>
              <a:t>时</a:t>
            </a:r>
            <a:r>
              <a:rPr sz="2800" b="1" spc="-5" dirty="0">
                <a:solidFill>
                  <a:srgbClr val="C00000"/>
                </a:solidFill>
                <a:latin typeface="微软雅黑" panose="020B0503020204020204" charset="-122"/>
                <a:cs typeface="微软雅黑" panose="020B0503020204020204" charset="-122"/>
              </a:rPr>
              <a:t>期文</a:t>
            </a:r>
            <a:r>
              <a:rPr sz="2800" b="1" dirty="0">
                <a:solidFill>
                  <a:srgbClr val="C00000"/>
                </a:solidFill>
                <a:latin typeface="微软雅黑" panose="020B0503020204020204" charset="-122"/>
                <a:cs typeface="微软雅黑" panose="020B0503020204020204" charset="-122"/>
              </a:rPr>
              <a:t>学</a:t>
            </a:r>
            <a:r>
              <a:rPr sz="2800" b="1" spc="-5" dirty="0">
                <a:solidFill>
                  <a:srgbClr val="C00000"/>
                </a:solidFill>
                <a:latin typeface="微软雅黑" panose="020B0503020204020204" charset="-122"/>
                <a:cs typeface="微软雅黑" panose="020B0503020204020204" charset="-122"/>
              </a:rPr>
              <a:t>的主</a:t>
            </a:r>
            <a:r>
              <a:rPr sz="2800" b="1" dirty="0">
                <a:solidFill>
                  <a:srgbClr val="C00000"/>
                </a:solidFill>
                <a:latin typeface="微软雅黑" panose="020B0503020204020204" charset="-122"/>
                <a:cs typeface="微软雅黑" panose="020B0503020204020204" charset="-122"/>
              </a:rPr>
              <a:t>要</a:t>
            </a:r>
            <a:r>
              <a:rPr sz="2800" b="1" spc="-5" dirty="0">
                <a:solidFill>
                  <a:srgbClr val="C00000"/>
                </a:solidFill>
                <a:latin typeface="微软雅黑" panose="020B0503020204020204" charset="-122"/>
                <a:cs typeface="微软雅黑" panose="020B0503020204020204" charset="-122"/>
              </a:rPr>
              <a:t>贡</a:t>
            </a:r>
            <a:r>
              <a:rPr sz="2800" b="1" spc="15" dirty="0">
                <a:solidFill>
                  <a:srgbClr val="C00000"/>
                </a:solidFill>
                <a:latin typeface="微软雅黑" panose="020B0503020204020204" charset="-122"/>
                <a:cs typeface="微软雅黑" panose="020B0503020204020204" charset="-122"/>
              </a:rPr>
              <a:t>献</a:t>
            </a:r>
            <a:r>
              <a:rPr sz="2800" b="1" spc="-5" dirty="0">
                <a:solidFill>
                  <a:srgbClr val="C00000"/>
                </a:solidFill>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8" name="object 8"/>
          <p:cNvSpPr txBox="1"/>
          <p:nvPr/>
        </p:nvSpPr>
        <p:spPr>
          <a:xfrm>
            <a:off x="103428" y="1552955"/>
            <a:ext cx="11720830" cy="3940175"/>
          </a:xfrm>
          <a:prstGeom prst="rect">
            <a:avLst/>
          </a:prstGeom>
        </p:spPr>
        <p:txBody>
          <a:bodyPr vert="horz" wrap="square" lIns="0" tIns="12700" rIns="0" bIns="0" rtlCol="0">
            <a:spAutoFit/>
          </a:bodyPr>
          <a:lstStyle/>
          <a:p>
            <a:pPr marL="12700" marR="7620">
              <a:lnSpc>
                <a:spcPct val="150000"/>
              </a:lnSpc>
              <a:spcBef>
                <a:spcPts val="100"/>
              </a:spcBef>
            </a:pPr>
            <a:r>
              <a:rPr sz="2400" b="1" spc="20" dirty="0">
                <a:latin typeface="微软雅黑" panose="020B0503020204020204" charset="-122"/>
                <a:ea typeface="微软雅黑" panose="020B0503020204020204" charset="-122"/>
                <a:cs typeface="微软雅黑" panose="020B0503020204020204" charset="-122"/>
              </a:rPr>
              <a:t>①</a:t>
            </a:r>
            <a:r>
              <a:rPr sz="2400" b="1" spc="25" dirty="0">
                <a:latin typeface="微软雅黑" panose="020B0503020204020204" charset="-122"/>
                <a:ea typeface="微软雅黑" panose="020B0503020204020204" charset="-122"/>
                <a:cs typeface="微软雅黑" panose="020B0503020204020204" charset="-122"/>
              </a:rPr>
              <a:t>以</a:t>
            </a:r>
            <a:r>
              <a:rPr sz="2400" b="1" spc="20" dirty="0">
                <a:latin typeface="微软雅黑" panose="020B0503020204020204" charset="-122"/>
                <a:ea typeface="微软雅黑" panose="020B0503020204020204" charset="-122"/>
                <a:cs typeface="微软雅黑" panose="020B0503020204020204" charset="-122"/>
              </a:rPr>
              <a:t>优美的抒情笔调</a:t>
            </a:r>
            <a:r>
              <a:rPr sz="2400" b="1" spc="25" dirty="0">
                <a:latin typeface="微软雅黑" panose="020B0503020204020204" charset="-122"/>
                <a:ea typeface="微软雅黑" panose="020B0503020204020204" charset="-122"/>
                <a:cs typeface="微软雅黑" panose="020B0503020204020204" charset="-122"/>
              </a:rPr>
              <a:t>，</a:t>
            </a:r>
            <a:r>
              <a:rPr sz="2400" b="1" spc="20" dirty="0">
                <a:latin typeface="微软雅黑" panose="020B0503020204020204" charset="-122"/>
                <a:ea typeface="微软雅黑" panose="020B0503020204020204" charset="-122"/>
                <a:cs typeface="微软雅黑" panose="020B0503020204020204" charset="-122"/>
              </a:rPr>
              <a:t>细腻地表现年轻人对</a:t>
            </a:r>
            <a:r>
              <a:rPr sz="2400" b="1" spc="20" dirty="0">
                <a:solidFill>
                  <a:srgbClr val="FF0000"/>
                </a:solidFill>
                <a:latin typeface="微软雅黑" panose="020B0503020204020204" charset="-122"/>
                <a:ea typeface="微软雅黑" panose="020B0503020204020204" charset="-122"/>
                <a:cs typeface="微软雅黑" panose="020B0503020204020204" charset="-122"/>
              </a:rPr>
              <a:t>理想和爱情</a:t>
            </a:r>
            <a:r>
              <a:rPr sz="2400" b="1" spc="20" dirty="0">
                <a:latin typeface="微软雅黑" panose="020B0503020204020204" charset="-122"/>
                <a:ea typeface="微软雅黑" panose="020B0503020204020204" charset="-122"/>
                <a:cs typeface="微软雅黑" panose="020B0503020204020204" charset="-122"/>
              </a:rPr>
              <a:t>的真诚追</a:t>
            </a:r>
            <a:r>
              <a:rPr sz="2400" b="1" spc="25" dirty="0">
                <a:latin typeface="微软雅黑" panose="020B0503020204020204" charset="-122"/>
                <a:ea typeface="微软雅黑" panose="020B0503020204020204" charset="-122"/>
                <a:cs typeface="微软雅黑" panose="020B0503020204020204" charset="-122"/>
              </a:rPr>
              <a:t>求</a:t>
            </a:r>
            <a:r>
              <a:rPr sz="2400" b="1" spc="20" dirty="0">
                <a:latin typeface="微软雅黑" panose="020B0503020204020204" charset="-122"/>
                <a:ea typeface="微软雅黑" panose="020B0503020204020204" charset="-122"/>
                <a:cs typeface="微软雅黑" panose="020B0503020204020204" charset="-122"/>
              </a:rPr>
              <a:t>，执著地表现生</a:t>
            </a:r>
            <a:r>
              <a:rPr sz="2400" b="1" spc="5" dirty="0">
                <a:latin typeface="微软雅黑" panose="020B0503020204020204" charset="-122"/>
                <a:ea typeface="微软雅黑" panose="020B0503020204020204" charset="-122"/>
                <a:cs typeface="微软雅黑" panose="020B0503020204020204" charset="-122"/>
              </a:rPr>
              <a:t>活</a:t>
            </a:r>
            <a:r>
              <a:rPr sz="2400" b="1" dirty="0">
                <a:latin typeface="微软雅黑" panose="020B0503020204020204" charset="-122"/>
                <a:ea typeface="微软雅黑" panose="020B0503020204020204" charset="-122"/>
                <a:cs typeface="微软雅黑" panose="020B0503020204020204" charset="-122"/>
              </a:rPr>
              <a:t>中 的美。</a:t>
            </a:r>
            <a:endParaRPr sz="2400" b="1">
              <a:latin typeface="微软雅黑" panose="020B0503020204020204" charset="-122"/>
              <a:ea typeface="微软雅黑" panose="020B0503020204020204" charset="-122"/>
              <a:cs typeface="微软雅黑" panose="020B0503020204020204" charset="-122"/>
            </a:endParaRPr>
          </a:p>
          <a:p>
            <a:pPr marL="12700" marR="5080" algn="just">
              <a:lnSpc>
                <a:spcPct val="150000"/>
              </a:lnSpc>
            </a:pPr>
            <a:r>
              <a:rPr sz="2400" b="1" spc="5" dirty="0">
                <a:latin typeface="微软雅黑" panose="020B0503020204020204" charset="-122"/>
                <a:ea typeface="微软雅黑" panose="020B0503020204020204" charset="-122"/>
                <a:cs typeface="微软雅黑" panose="020B0503020204020204" charset="-122"/>
              </a:rPr>
              <a:t>②1981</a:t>
            </a:r>
            <a:r>
              <a:rPr sz="2400" b="1" spc="60" dirty="0">
                <a:latin typeface="微软雅黑" panose="020B0503020204020204" charset="-122"/>
                <a:ea typeface="微软雅黑" panose="020B0503020204020204" charset="-122"/>
                <a:cs typeface="微软雅黑" panose="020B0503020204020204" charset="-122"/>
              </a:rPr>
              <a:t>年以后，</a:t>
            </a:r>
            <a:r>
              <a:rPr sz="2400" b="1" spc="65" dirty="0">
                <a:latin typeface="微软雅黑" panose="020B0503020204020204" charset="-122"/>
                <a:ea typeface="微软雅黑" panose="020B0503020204020204" charset="-122"/>
                <a:cs typeface="微软雅黑" panose="020B0503020204020204" charset="-122"/>
              </a:rPr>
              <a:t>小</a:t>
            </a:r>
            <a:r>
              <a:rPr sz="2400" b="1" spc="55" dirty="0">
                <a:latin typeface="微软雅黑" panose="020B0503020204020204" charset="-122"/>
                <a:ea typeface="微软雅黑" panose="020B0503020204020204" charset="-122"/>
                <a:cs typeface="微软雅黑" panose="020B0503020204020204" charset="-122"/>
              </a:rPr>
              <a:t>说的题</a:t>
            </a:r>
            <a:r>
              <a:rPr sz="2400" b="1" spc="65" dirty="0">
                <a:latin typeface="微软雅黑" panose="020B0503020204020204" charset="-122"/>
                <a:ea typeface="微软雅黑" panose="020B0503020204020204" charset="-122"/>
                <a:cs typeface="微软雅黑" panose="020B0503020204020204" charset="-122"/>
              </a:rPr>
              <a:t>材</a:t>
            </a:r>
            <a:r>
              <a:rPr sz="2400" b="1" spc="55" dirty="0">
                <a:latin typeface="微软雅黑" panose="020B0503020204020204" charset="-122"/>
                <a:ea typeface="微软雅黑" panose="020B0503020204020204" charset="-122"/>
                <a:cs typeface="微软雅黑" panose="020B0503020204020204" charset="-122"/>
              </a:rPr>
              <a:t>更加广</a:t>
            </a:r>
            <a:r>
              <a:rPr sz="2400" b="1" spc="90" dirty="0">
                <a:latin typeface="微软雅黑" panose="020B0503020204020204" charset="-122"/>
                <a:ea typeface="微软雅黑" panose="020B0503020204020204" charset="-122"/>
                <a:cs typeface="微软雅黑" panose="020B0503020204020204" charset="-122"/>
              </a:rPr>
              <a:t>泛</a:t>
            </a:r>
            <a:r>
              <a:rPr sz="2400" b="1" spc="60" dirty="0">
                <a:latin typeface="微软雅黑" panose="020B0503020204020204" charset="-122"/>
                <a:ea typeface="微软雅黑" panose="020B0503020204020204" charset="-122"/>
                <a:cs typeface="微软雅黑" panose="020B0503020204020204" charset="-122"/>
              </a:rPr>
              <a:t>，</a:t>
            </a:r>
            <a:r>
              <a:rPr sz="2400" b="1" spc="55" dirty="0">
                <a:latin typeface="微软雅黑" panose="020B0503020204020204" charset="-122"/>
                <a:ea typeface="微软雅黑" panose="020B0503020204020204" charset="-122"/>
                <a:cs typeface="微软雅黑" panose="020B0503020204020204" charset="-122"/>
              </a:rPr>
              <a:t>作品</a:t>
            </a:r>
            <a:r>
              <a:rPr sz="2400" b="1" spc="65" dirty="0">
                <a:latin typeface="微软雅黑" panose="020B0503020204020204" charset="-122"/>
                <a:ea typeface="微软雅黑" panose="020B0503020204020204" charset="-122"/>
                <a:cs typeface="微软雅黑" panose="020B0503020204020204" charset="-122"/>
              </a:rPr>
              <a:t>所</a:t>
            </a:r>
            <a:r>
              <a:rPr sz="2400" b="1" spc="55" dirty="0">
                <a:latin typeface="微软雅黑" panose="020B0503020204020204" charset="-122"/>
                <a:ea typeface="微软雅黑" panose="020B0503020204020204" charset="-122"/>
                <a:cs typeface="微软雅黑" panose="020B0503020204020204" charset="-122"/>
              </a:rPr>
              <a:t>反映的</a:t>
            </a:r>
            <a:r>
              <a:rPr sz="2400" b="1" spc="65" dirty="0">
                <a:latin typeface="微软雅黑" panose="020B0503020204020204" charset="-122"/>
                <a:ea typeface="微软雅黑" panose="020B0503020204020204" charset="-122"/>
                <a:cs typeface="微软雅黑" panose="020B0503020204020204" charset="-122"/>
              </a:rPr>
              <a:t>现</a:t>
            </a:r>
            <a:r>
              <a:rPr sz="2400" b="1" spc="55" dirty="0">
                <a:latin typeface="微软雅黑" panose="020B0503020204020204" charset="-122"/>
                <a:ea typeface="微软雅黑" panose="020B0503020204020204" charset="-122"/>
                <a:cs typeface="微软雅黑" panose="020B0503020204020204" charset="-122"/>
              </a:rPr>
              <a:t>实人生</a:t>
            </a:r>
            <a:r>
              <a:rPr sz="2400" b="1" spc="65" dirty="0">
                <a:latin typeface="微软雅黑" panose="020B0503020204020204" charset="-122"/>
                <a:ea typeface="微软雅黑" panose="020B0503020204020204" charset="-122"/>
                <a:cs typeface="微软雅黑" panose="020B0503020204020204" charset="-122"/>
              </a:rPr>
              <a:t>也</a:t>
            </a:r>
            <a:r>
              <a:rPr sz="2400" b="1" spc="55" dirty="0">
                <a:latin typeface="微软雅黑" panose="020B0503020204020204" charset="-122"/>
                <a:ea typeface="微软雅黑" panose="020B0503020204020204" charset="-122"/>
                <a:cs typeface="微软雅黑" panose="020B0503020204020204" charset="-122"/>
              </a:rPr>
              <a:t>更加广</a:t>
            </a:r>
            <a:r>
              <a:rPr sz="2400" b="1" spc="105" dirty="0">
                <a:latin typeface="微软雅黑" panose="020B0503020204020204" charset="-122"/>
                <a:ea typeface="微软雅黑" panose="020B0503020204020204" charset="-122"/>
                <a:cs typeface="微软雅黑" panose="020B0503020204020204" charset="-122"/>
              </a:rPr>
              <a:t>阔</a:t>
            </a:r>
            <a:r>
              <a:rPr sz="2400" b="1" spc="60" dirty="0">
                <a:latin typeface="微软雅黑" panose="020B0503020204020204" charset="-122"/>
                <a:ea typeface="微软雅黑" panose="020B0503020204020204" charset="-122"/>
                <a:cs typeface="微软雅黑" panose="020B0503020204020204" charset="-122"/>
              </a:rPr>
              <a:t>，</a:t>
            </a:r>
            <a:r>
              <a:rPr sz="2400" b="1" spc="55" dirty="0">
                <a:latin typeface="微软雅黑" panose="020B0503020204020204" charset="-122"/>
                <a:ea typeface="微软雅黑" panose="020B0503020204020204" charset="-122"/>
                <a:cs typeface="微软雅黑" panose="020B0503020204020204" charset="-122"/>
              </a:rPr>
              <a:t>人物</a:t>
            </a:r>
            <a:r>
              <a:rPr sz="2400" b="1" spc="65" dirty="0">
                <a:latin typeface="微软雅黑" panose="020B0503020204020204" charset="-122"/>
                <a:ea typeface="微软雅黑" panose="020B0503020204020204" charset="-122"/>
                <a:cs typeface="微软雅黑" panose="020B0503020204020204" charset="-122"/>
              </a:rPr>
              <a:t>形</a:t>
            </a:r>
            <a:r>
              <a:rPr sz="2400" b="1" dirty="0">
                <a:latin typeface="微软雅黑" panose="020B0503020204020204" charset="-122"/>
                <a:ea typeface="微软雅黑" panose="020B0503020204020204" charset="-122"/>
                <a:cs typeface="微软雅黑" panose="020B0503020204020204" charset="-122"/>
              </a:rPr>
              <a:t>象 </a:t>
            </a:r>
            <a:r>
              <a:rPr sz="2400" b="1" spc="20" dirty="0">
                <a:latin typeface="微软雅黑" panose="020B0503020204020204" charset="-122"/>
                <a:ea typeface="微软雅黑" panose="020B0503020204020204" charset="-122"/>
                <a:cs typeface="微软雅黑" panose="020B0503020204020204" charset="-122"/>
              </a:rPr>
              <a:t>丰富多样，作家更多地是从人的价值租人的文化心理的视角来进行思</a:t>
            </a:r>
            <a:r>
              <a:rPr sz="2400" b="1" spc="25" dirty="0">
                <a:latin typeface="微软雅黑" panose="020B0503020204020204" charset="-122"/>
                <a:ea typeface="微软雅黑" panose="020B0503020204020204" charset="-122"/>
                <a:cs typeface="微软雅黑" panose="020B0503020204020204" charset="-122"/>
              </a:rPr>
              <a:t>考</a:t>
            </a:r>
            <a:r>
              <a:rPr sz="2400" b="1" spc="20" dirty="0">
                <a:latin typeface="微软雅黑" panose="020B0503020204020204" charset="-122"/>
                <a:ea typeface="微软雅黑" panose="020B0503020204020204" charset="-122"/>
                <a:cs typeface="微软雅黑" panose="020B0503020204020204" charset="-122"/>
              </a:rPr>
              <a:t>。作品的主</a:t>
            </a:r>
            <a:r>
              <a:rPr sz="2400" b="1" spc="10" dirty="0">
                <a:latin typeface="微软雅黑" panose="020B0503020204020204" charset="-122"/>
                <a:ea typeface="微软雅黑" panose="020B0503020204020204" charset="-122"/>
                <a:cs typeface="微软雅黑" panose="020B0503020204020204" charset="-122"/>
              </a:rPr>
              <a:t>题</a:t>
            </a:r>
            <a:r>
              <a:rPr sz="2400" b="1" dirty="0">
                <a:latin typeface="微软雅黑" panose="020B0503020204020204" charset="-122"/>
                <a:ea typeface="微软雅黑" panose="020B0503020204020204" charset="-122"/>
                <a:cs typeface="微软雅黑" panose="020B0503020204020204" charset="-122"/>
              </a:rPr>
              <a:t>意 蕴也更加深刻、丰厚。</a:t>
            </a:r>
            <a:endParaRPr sz="2400" b="1">
              <a:latin typeface="微软雅黑" panose="020B0503020204020204" charset="-122"/>
              <a:ea typeface="微软雅黑" panose="020B0503020204020204" charset="-122"/>
              <a:cs typeface="微软雅黑" panose="020B0503020204020204" charset="-122"/>
            </a:endParaRPr>
          </a:p>
          <a:p>
            <a:pPr marL="12700" marR="10160">
              <a:lnSpc>
                <a:spcPts val="4320"/>
              </a:lnSpc>
              <a:spcBef>
                <a:spcPts val="385"/>
              </a:spcBef>
            </a:pPr>
            <a:r>
              <a:rPr sz="2400" b="1" dirty="0">
                <a:latin typeface="微软雅黑" panose="020B0503020204020204" charset="-122"/>
                <a:ea typeface="微软雅黑" panose="020B0503020204020204" charset="-122"/>
                <a:cs typeface="微软雅黑" panose="020B0503020204020204" charset="-122"/>
              </a:rPr>
              <a:t>③</a:t>
            </a:r>
            <a:r>
              <a:rPr sz="2400" b="1" spc="-5" dirty="0">
                <a:latin typeface="微软雅黑" panose="020B0503020204020204" charset="-122"/>
                <a:ea typeface="微软雅黑" panose="020B0503020204020204" charset="-122"/>
                <a:cs typeface="微软雅黑" panose="020B0503020204020204" charset="-122"/>
              </a:rPr>
              <a:t>198</a:t>
            </a:r>
            <a:r>
              <a:rPr sz="2400" b="1" spc="50" dirty="0">
                <a:latin typeface="微软雅黑" panose="020B0503020204020204" charset="-122"/>
                <a:ea typeface="微软雅黑" panose="020B0503020204020204" charset="-122"/>
                <a:cs typeface="微软雅黑" panose="020B0503020204020204" charset="-122"/>
              </a:rPr>
              <a:t>4</a:t>
            </a:r>
            <a:r>
              <a:rPr sz="2400" b="1" spc="60" dirty="0">
                <a:latin typeface="微软雅黑" panose="020B0503020204020204" charset="-122"/>
                <a:ea typeface="微软雅黑" panose="020B0503020204020204" charset="-122"/>
                <a:cs typeface="微软雅黑" panose="020B0503020204020204" charset="-122"/>
              </a:rPr>
              <a:t>年以后，</a:t>
            </a:r>
            <a:r>
              <a:rPr sz="2400" b="1" spc="65" dirty="0">
                <a:latin typeface="微软雅黑" panose="020B0503020204020204" charset="-122"/>
                <a:ea typeface="微软雅黑" panose="020B0503020204020204" charset="-122"/>
                <a:cs typeface="微软雅黑" panose="020B0503020204020204" charset="-122"/>
              </a:rPr>
              <a:t>王</a:t>
            </a:r>
            <a:r>
              <a:rPr sz="2400" b="1" spc="55" dirty="0">
                <a:latin typeface="微软雅黑" panose="020B0503020204020204" charset="-122"/>
                <a:ea typeface="微软雅黑" panose="020B0503020204020204" charset="-122"/>
                <a:cs typeface="微软雅黑" panose="020B0503020204020204" charset="-122"/>
              </a:rPr>
              <a:t>安忆的</a:t>
            </a:r>
            <a:r>
              <a:rPr sz="2400" b="1" spc="65" dirty="0">
                <a:latin typeface="微软雅黑" panose="020B0503020204020204" charset="-122"/>
                <a:ea typeface="微软雅黑" panose="020B0503020204020204" charset="-122"/>
                <a:cs typeface="微软雅黑" panose="020B0503020204020204" charset="-122"/>
              </a:rPr>
              <a:t>小</a:t>
            </a:r>
            <a:r>
              <a:rPr sz="2400" b="1" spc="55" dirty="0">
                <a:latin typeface="微软雅黑" panose="020B0503020204020204" charset="-122"/>
                <a:ea typeface="微软雅黑" panose="020B0503020204020204" charset="-122"/>
                <a:cs typeface="微软雅黑" panose="020B0503020204020204" charset="-122"/>
              </a:rPr>
              <a:t>说创作</a:t>
            </a:r>
            <a:r>
              <a:rPr sz="2400" b="1" spc="65" dirty="0">
                <a:latin typeface="微软雅黑" panose="020B0503020204020204" charset="-122"/>
                <a:ea typeface="微软雅黑" panose="020B0503020204020204" charset="-122"/>
                <a:cs typeface="微软雅黑" panose="020B0503020204020204" charset="-122"/>
              </a:rPr>
              <a:t>进</a:t>
            </a:r>
            <a:r>
              <a:rPr sz="2400" b="1" spc="55" dirty="0">
                <a:latin typeface="微软雅黑" panose="020B0503020204020204" charset="-122"/>
                <a:ea typeface="微软雅黑" panose="020B0503020204020204" charset="-122"/>
                <a:cs typeface="微软雅黑" panose="020B0503020204020204" charset="-122"/>
              </a:rPr>
              <a:t>入了一</a:t>
            </a:r>
            <a:r>
              <a:rPr sz="2400" b="1" spc="65" dirty="0">
                <a:latin typeface="微软雅黑" panose="020B0503020204020204" charset="-122"/>
                <a:ea typeface="微软雅黑" panose="020B0503020204020204" charset="-122"/>
                <a:cs typeface="微软雅黑" panose="020B0503020204020204" charset="-122"/>
              </a:rPr>
              <a:t>个</a:t>
            </a:r>
            <a:r>
              <a:rPr sz="2400" b="1" spc="55" dirty="0">
                <a:latin typeface="微软雅黑" panose="020B0503020204020204" charset="-122"/>
                <a:ea typeface="微软雅黑" panose="020B0503020204020204" charset="-122"/>
                <a:cs typeface="微软雅黑" panose="020B0503020204020204" charset="-122"/>
              </a:rPr>
              <a:t>新的境</a:t>
            </a:r>
            <a:r>
              <a:rPr sz="2400" b="1" spc="114" dirty="0">
                <a:latin typeface="微软雅黑" panose="020B0503020204020204" charset="-122"/>
                <a:ea typeface="微软雅黑" panose="020B0503020204020204" charset="-122"/>
                <a:cs typeface="微软雅黑" panose="020B0503020204020204" charset="-122"/>
              </a:rPr>
              <a:t>界</a:t>
            </a:r>
            <a:r>
              <a:rPr sz="2400" b="1" spc="60" dirty="0">
                <a:latin typeface="微软雅黑" panose="020B0503020204020204" charset="-122"/>
                <a:ea typeface="微软雅黑" panose="020B0503020204020204" charset="-122"/>
                <a:cs typeface="微软雅黑" panose="020B0503020204020204" charset="-122"/>
              </a:rPr>
              <a:t>。</a:t>
            </a:r>
            <a:r>
              <a:rPr sz="2400" b="1" spc="55" dirty="0">
                <a:latin typeface="微软雅黑" panose="020B0503020204020204" charset="-122"/>
                <a:ea typeface="微软雅黑" panose="020B0503020204020204" charset="-122"/>
                <a:cs typeface="微软雅黑" panose="020B0503020204020204" charset="-122"/>
              </a:rPr>
              <a:t>她开</a:t>
            </a:r>
            <a:r>
              <a:rPr sz="2400" b="1" spc="65" dirty="0">
                <a:latin typeface="微软雅黑" panose="020B0503020204020204" charset="-122"/>
                <a:ea typeface="微软雅黑" panose="020B0503020204020204" charset="-122"/>
                <a:cs typeface="微软雅黑" panose="020B0503020204020204" charset="-122"/>
              </a:rPr>
              <a:t>始</a:t>
            </a:r>
            <a:r>
              <a:rPr sz="2400" b="1" spc="55" dirty="0">
                <a:latin typeface="微软雅黑" panose="020B0503020204020204" charset="-122"/>
                <a:ea typeface="微软雅黑" panose="020B0503020204020204" charset="-122"/>
                <a:cs typeface="微软雅黑" panose="020B0503020204020204" charset="-122"/>
              </a:rPr>
              <a:t>以较为</a:t>
            </a:r>
            <a:r>
              <a:rPr sz="2400" b="1" spc="65" dirty="0">
                <a:latin typeface="微软雅黑" panose="020B0503020204020204" charset="-122"/>
                <a:ea typeface="微软雅黑" panose="020B0503020204020204" charset="-122"/>
                <a:cs typeface="微软雅黑" panose="020B0503020204020204" charset="-122"/>
              </a:rPr>
              <a:t>深</a:t>
            </a:r>
            <a:r>
              <a:rPr sz="2400" b="1" spc="55" dirty="0">
                <a:latin typeface="微软雅黑" panose="020B0503020204020204" charset="-122"/>
                <a:ea typeface="微软雅黑" panose="020B0503020204020204" charset="-122"/>
                <a:cs typeface="微软雅黑" panose="020B0503020204020204" charset="-122"/>
              </a:rPr>
              <a:t>邃</a:t>
            </a:r>
            <a:r>
              <a:rPr sz="2400" b="1" spc="80" dirty="0">
                <a:latin typeface="微软雅黑" panose="020B0503020204020204" charset="-122"/>
                <a:ea typeface="微软雅黑" panose="020B0503020204020204" charset="-122"/>
                <a:cs typeface="微软雅黑" panose="020B0503020204020204" charset="-122"/>
              </a:rPr>
              <a:t>的</a:t>
            </a:r>
            <a:r>
              <a:rPr sz="2400" b="1" spc="55" dirty="0">
                <a:latin typeface="微软雅黑" panose="020B0503020204020204" charset="-122"/>
                <a:ea typeface="微软雅黑" panose="020B0503020204020204" charset="-122"/>
                <a:cs typeface="微软雅黑" panose="020B0503020204020204" charset="-122"/>
              </a:rPr>
              <a:t>历</a:t>
            </a:r>
            <a:r>
              <a:rPr sz="2400" b="1" spc="65" dirty="0">
                <a:latin typeface="微软雅黑" panose="020B0503020204020204" charset="-122"/>
                <a:ea typeface="微软雅黑" panose="020B0503020204020204" charset="-122"/>
                <a:cs typeface="微软雅黑" panose="020B0503020204020204" charset="-122"/>
              </a:rPr>
              <a:t>史</a:t>
            </a:r>
            <a:r>
              <a:rPr sz="2400" b="1" dirty="0">
                <a:latin typeface="微软雅黑" panose="020B0503020204020204" charset="-122"/>
                <a:ea typeface="微软雅黑" panose="020B0503020204020204" charset="-122"/>
                <a:cs typeface="微软雅黑" panose="020B0503020204020204" charset="-122"/>
              </a:rPr>
              <a:t>眼 光和更加深刻的文化哲学视角观照社会历史和人的命运与情感变</a:t>
            </a:r>
            <a:r>
              <a:rPr sz="2400" b="1" spc="5" dirty="0">
                <a:latin typeface="微软雅黑" panose="020B0503020204020204" charset="-122"/>
                <a:ea typeface="微软雅黑" panose="020B0503020204020204" charset="-122"/>
                <a:cs typeface="微软雅黑" panose="020B0503020204020204" charset="-122"/>
              </a:rPr>
              <a:t>迁</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9705593" y="1123950"/>
            <a:ext cx="935990" cy="504825"/>
          </a:xfrm>
          <a:custGeom>
            <a:avLst/>
            <a:gdLst/>
            <a:ahLst/>
            <a:cxnLst/>
            <a:rect l="l" t="t" r="r" b="b"/>
            <a:pathLst>
              <a:path w="935990" h="504825">
                <a:moveTo>
                  <a:pt x="683513" y="0"/>
                </a:moveTo>
                <a:lnTo>
                  <a:pt x="0" y="0"/>
                </a:lnTo>
                <a:lnTo>
                  <a:pt x="0" y="504444"/>
                </a:lnTo>
                <a:lnTo>
                  <a:pt x="683513" y="504444"/>
                </a:lnTo>
                <a:lnTo>
                  <a:pt x="935735" y="252222"/>
                </a:lnTo>
                <a:lnTo>
                  <a:pt x="683513" y="0"/>
                </a:lnTo>
                <a:close/>
              </a:path>
            </a:pathLst>
          </a:custGeom>
          <a:solidFill>
            <a:srgbClr val="006FC0"/>
          </a:solidFill>
        </p:spPr>
        <p:txBody>
          <a:bodyPr wrap="square" lIns="0" tIns="0" rIns="0" bIns="0" rtlCol="0"/>
          <a:lstStyle/>
          <a:p/>
        </p:txBody>
      </p:sp>
      <p:sp>
        <p:nvSpPr>
          <p:cNvPr id="10" name="object 10"/>
          <p:cNvSpPr/>
          <p:nvPr/>
        </p:nvSpPr>
        <p:spPr>
          <a:xfrm>
            <a:off x="9705593" y="1123950"/>
            <a:ext cx="935990" cy="504825"/>
          </a:xfrm>
          <a:custGeom>
            <a:avLst/>
            <a:gdLst/>
            <a:ahLst/>
            <a:cxnLst/>
            <a:rect l="l" t="t" r="r" b="b"/>
            <a:pathLst>
              <a:path w="935990" h="504825">
                <a:moveTo>
                  <a:pt x="0" y="0"/>
                </a:moveTo>
                <a:lnTo>
                  <a:pt x="683513" y="0"/>
                </a:lnTo>
                <a:lnTo>
                  <a:pt x="935735" y="252222"/>
                </a:lnTo>
                <a:lnTo>
                  <a:pt x="683513" y="504444"/>
                </a:lnTo>
                <a:lnTo>
                  <a:pt x="0" y="504444"/>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9944861" y="1168146"/>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400913" y="1019047"/>
            <a:ext cx="10576560" cy="289369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、主要作品：</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dirty="0">
                <a:latin typeface="微软雅黑" panose="020B0503020204020204" charset="-122"/>
                <a:ea typeface="微软雅黑" panose="020B0503020204020204" charset="-122"/>
                <a:cs typeface="微软雅黑" panose="020B0503020204020204" charset="-122"/>
              </a:rPr>
              <a:t>小说</a:t>
            </a:r>
            <a:r>
              <a:rPr sz="2400" b="1" spc="-5" dirty="0">
                <a:latin typeface="微软雅黑" panose="020B0503020204020204" charset="-122"/>
                <a:ea typeface="微软雅黑" panose="020B0503020204020204" charset="-122"/>
                <a:cs typeface="微软雅黑" panose="020B0503020204020204" charset="-122"/>
              </a:rPr>
              <a:t>集</a:t>
            </a:r>
            <a:r>
              <a:rPr sz="2400" b="1" dirty="0">
                <a:latin typeface="微软雅黑" panose="020B0503020204020204" charset="-122"/>
                <a:ea typeface="微软雅黑" panose="020B0503020204020204" charset="-122"/>
                <a:cs typeface="微软雅黑" panose="020B0503020204020204" charset="-122"/>
              </a:rPr>
              <a:t>《透明的红萝卜》、《红高粱家族》系列</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20"/>
              </a:spcBef>
            </a:pPr>
            <a:r>
              <a:rPr sz="2400" b="1" dirty="0">
                <a:latin typeface="微软雅黑" panose="020B0503020204020204" charset="-122"/>
                <a:ea typeface="微软雅黑" panose="020B0503020204020204" charset="-122"/>
                <a:cs typeface="微软雅黑" panose="020B0503020204020204" charset="-122"/>
              </a:rPr>
              <a:t>长篇小</a:t>
            </a:r>
            <a:r>
              <a:rPr sz="2400" b="1" spc="-5" dirty="0">
                <a:latin typeface="微软雅黑" panose="020B0503020204020204" charset="-122"/>
                <a:ea typeface="微软雅黑" panose="020B0503020204020204" charset="-122"/>
                <a:cs typeface="微软雅黑" panose="020B0503020204020204" charset="-122"/>
              </a:rPr>
              <a:t>说</a:t>
            </a:r>
            <a:r>
              <a:rPr sz="2400" b="1" dirty="0">
                <a:latin typeface="微软雅黑" panose="020B0503020204020204" charset="-122"/>
                <a:ea typeface="微软雅黑" panose="020B0503020204020204" charset="-122"/>
                <a:cs typeface="微软雅黑" panose="020B0503020204020204" charset="-122"/>
              </a:rPr>
              <a:t>《丰乳肥臀》、《檀香刑》、《生死疲劳》</a:t>
            </a:r>
            <a:endParaRPr sz="2400" b="1">
              <a:latin typeface="微软雅黑" panose="020B0503020204020204" charset="-122"/>
              <a:ea typeface="微软雅黑" panose="020B0503020204020204" charset="-122"/>
              <a:cs typeface="微软雅黑" panose="020B0503020204020204" charset="-122"/>
            </a:endParaRPr>
          </a:p>
          <a:p>
            <a:pPr marL="12700" marR="3850005">
              <a:lnSpc>
                <a:spcPct val="170000"/>
              </a:lnSpc>
            </a:pPr>
            <a:r>
              <a:rPr sz="2400" b="1" dirty="0">
                <a:latin typeface="微软雅黑" panose="020B0503020204020204" charset="-122"/>
                <a:ea typeface="微软雅黑" panose="020B0503020204020204" charset="-122"/>
                <a:cs typeface="微软雅黑" panose="020B0503020204020204" charset="-122"/>
              </a:rPr>
              <a:t>中篇小</a:t>
            </a:r>
            <a:r>
              <a:rPr sz="2400" b="1" spc="-5" dirty="0">
                <a:latin typeface="微软雅黑" panose="020B0503020204020204" charset="-122"/>
                <a:ea typeface="微软雅黑" panose="020B0503020204020204" charset="-122"/>
                <a:cs typeface="微软雅黑" panose="020B0503020204020204" charset="-122"/>
              </a:rPr>
              <a:t>说</a:t>
            </a:r>
            <a:r>
              <a:rPr sz="2400" b="1" dirty="0">
                <a:latin typeface="微软雅黑" panose="020B0503020204020204" charset="-122"/>
                <a:ea typeface="微软雅黑" panose="020B0503020204020204" charset="-122"/>
                <a:cs typeface="微软雅黑" panose="020B0503020204020204" charset="-122"/>
              </a:rPr>
              <a:t>《球状闪电》、《爆炸》、《金发婴儿》 短篇《枯河》、《老枪》</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2、主题思想：以奇异、新鲜的艺术感觉重新认知我们的民族的生命和文化心理</a:t>
            </a:r>
            <a:endParaRPr sz="2400" b="1">
              <a:latin typeface="微软雅黑" panose="020B0503020204020204" charset="-122"/>
              <a:ea typeface="微软雅黑" panose="020B0503020204020204" charset="-122"/>
              <a:cs typeface="微软雅黑" panose="020B0503020204020204" charset="-122"/>
            </a:endParaRPr>
          </a:p>
        </p:txBody>
      </p:sp>
      <p:sp>
        <p:nvSpPr>
          <p:cNvPr id="6" name="object 6"/>
          <p:cNvSpPr/>
          <p:nvPr/>
        </p:nvSpPr>
        <p:spPr>
          <a:xfrm>
            <a:off x="9843516" y="4861559"/>
            <a:ext cx="2220468" cy="1581911"/>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10193699" y="74629"/>
            <a:ext cx="1952917" cy="1099182"/>
          </a:xfrm>
          <a:prstGeom prst="rect">
            <a:avLst/>
          </a:prstGeom>
          <a:blipFill>
            <a:blip r:embed="rId4" cstate="print"/>
            <a:stretch>
              <a:fillRect/>
            </a:stretch>
          </a:blipFill>
        </p:spPr>
        <p:txBody>
          <a:bodyPr wrap="square" lIns="0" tIns="0" rIns="0" bIns="0" rtlCol="0"/>
          <a:lstStyle/>
          <a:p/>
        </p:txBody>
      </p:sp>
      <p:sp>
        <p:nvSpPr>
          <p:cNvPr id="8" name="object 8"/>
          <p:cNvSpPr txBox="1">
            <a:spLocks noGrp="1"/>
          </p:cNvSpPr>
          <p:nvPr>
            <p:ph type="title"/>
          </p:nvPr>
        </p:nvSpPr>
        <p:spPr>
          <a:xfrm>
            <a:off x="651763" y="375285"/>
            <a:ext cx="5685155" cy="452120"/>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C00000"/>
                </a:solidFill>
              </a:rPr>
              <a:t>莫言</a:t>
            </a:r>
            <a:r>
              <a:rPr spc="10" dirty="0">
                <a:solidFill>
                  <a:srgbClr val="C00000"/>
                </a:solidFill>
              </a:rPr>
              <a:t> </a:t>
            </a:r>
            <a:r>
              <a:rPr spc="-5" dirty="0">
                <a:solidFill>
                  <a:srgbClr val="B3B3B3"/>
                </a:solidFill>
              </a:rPr>
              <a:t>张炜 马原</a:t>
            </a:r>
            <a:r>
              <a:rPr spc="-10" dirty="0">
                <a:solidFill>
                  <a:srgbClr val="B3B3B3"/>
                </a:solidFill>
              </a:rPr>
              <a:t> </a:t>
            </a:r>
            <a:r>
              <a:rPr spc="-5" dirty="0">
                <a:solidFill>
                  <a:srgbClr val="B3B3B3"/>
                </a:solidFill>
              </a:rPr>
              <a:t>苏童</a:t>
            </a:r>
            <a:r>
              <a:rPr dirty="0">
                <a:solidFill>
                  <a:srgbClr val="B3B3B3"/>
                </a:solidFill>
              </a:rPr>
              <a:t> </a:t>
            </a:r>
            <a:r>
              <a:rPr spc="-5" dirty="0">
                <a:solidFill>
                  <a:srgbClr val="B3B3B3"/>
                </a:solidFill>
              </a:rPr>
              <a:t>余华</a:t>
            </a:r>
            <a:endParaRPr spc="-5" dirty="0">
              <a:solidFill>
                <a:srgbClr val="B3B3B3"/>
              </a:solidFil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9" name="object 9"/>
          <p:cNvSpPr txBox="1"/>
          <p:nvPr/>
        </p:nvSpPr>
        <p:spPr>
          <a:xfrm>
            <a:off x="103428"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103428" y="1014476"/>
            <a:ext cx="12220575" cy="4437380"/>
          </a:xfrm>
          <a:prstGeom prst="rect">
            <a:avLst/>
          </a:prstGeom>
        </p:spPr>
        <p:txBody>
          <a:bodyPr vert="horz" wrap="square" lIns="0" tIns="13335" rIns="0" bIns="0" rtlCol="0">
            <a:spAutoFit/>
          </a:bodyPr>
          <a:lstStyle/>
          <a:p>
            <a:pPr marL="12700">
              <a:lnSpc>
                <a:spcPct val="100000"/>
              </a:lnSpc>
              <a:spcBef>
                <a:spcPts val="105"/>
              </a:spcBef>
            </a:pPr>
            <a:r>
              <a:rPr sz="2300" b="1" spc="-5" dirty="0">
                <a:latin typeface="微软雅黑" panose="020B0503020204020204" charset="-122"/>
                <a:ea typeface="微软雅黑" panose="020B0503020204020204" charset="-122"/>
                <a:cs typeface="微软雅黑" panose="020B0503020204020204" charset="-122"/>
              </a:rPr>
              <a:t>1</a:t>
            </a:r>
            <a:r>
              <a:rPr sz="2300" b="1" dirty="0">
                <a:latin typeface="微软雅黑" panose="020B0503020204020204" charset="-122"/>
                <a:ea typeface="微软雅黑" panose="020B0503020204020204" charset="-122"/>
                <a:cs typeface="微软雅黑" panose="020B0503020204020204" charset="-122"/>
              </a:rPr>
              <a:t>、主要作品：</a:t>
            </a:r>
            <a:endParaRPr sz="23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930"/>
              </a:spcBef>
            </a:pPr>
            <a:r>
              <a:rPr sz="2300" b="1" dirty="0">
                <a:latin typeface="微软雅黑" panose="020B0503020204020204" charset="-122"/>
                <a:ea typeface="微软雅黑" panose="020B0503020204020204" charset="-122"/>
                <a:cs typeface="微软雅黑" panose="020B0503020204020204" charset="-122"/>
              </a:rPr>
              <a:t>同一人经验的反复叙述</a:t>
            </a:r>
            <a:r>
              <a:rPr sz="2300" b="1" spc="-10"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《与</a:t>
            </a:r>
            <a:r>
              <a:rPr sz="2300" b="1" spc="-15" dirty="0">
                <a:latin typeface="微软雅黑" panose="020B0503020204020204" charset="-122"/>
                <a:ea typeface="微软雅黑" panose="020B0503020204020204" charset="-122"/>
                <a:cs typeface="微软雅黑" panose="020B0503020204020204" charset="-122"/>
              </a:rPr>
              <a:t>往</a:t>
            </a:r>
            <a:r>
              <a:rPr sz="2300" b="1" dirty="0">
                <a:latin typeface="微软雅黑" panose="020B0503020204020204" charset="-122"/>
                <a:ea typeface="微软雅黑" panose="020B0503020204020204" charset="-122"/>
                <a:cs typeface="微软雅黑" panose="020B0503020204020204" charset="-122"/>
              </a:rPr>
              <a:t>事干</a:t>
            </a:r>
            <a:r>
              <a:rPr sz="2300" b="1" spc="-15" dirty="0">
                <a:latin typeface="微软雅黑" panose="020B0503020204020204" charset="-122"/>
                <a:ea typeface="微软雅黑" panose="020B0503020204020204" charset="-122"/>
                <a:cs typeface="微软雅黑" panose="020B0503020204020204" charset="-122"/>
              </a:rPr>
              <a:t>杯</a:t>
            </a:r>
            <a:r>
              <a:rPr sz="2300" b="1" spc="-5"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a:t>
            </a:r>
            <a:r>
              <a:rPr sz="2300" b="1" spc="-10"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巫女与她的</a:t>
            </a:r>
            <a:r>
              <a:rPr sz="2300" b="1" spc="-10" dirty="0">
                <a:latin typeface="微软雅黑" panose="020B0503020204020204" charset="-122"/>
                <a:ea typeface="微软雅黑" panose="020B0503020204020204" charset="-122"/>
                <a:cs typeface="微软雅黑" panose="020B0503020204020204" charset="-122"/>
              </a:rPr>
              <a:t>梦</a:t>
            </a:r>
            <a:r>
              <a:rPr sz="2300" b="1" dirty="0">
                <a:latin typeface="微软雅黑" panose="020B0503020204020204" charset="-122"/>
                <a:ea typeface="微软雅黑" panose="020B0503020204020204" charset="-122"/>
                <a:cs typeface="微软雅黑" panose="020B0503020204020204" charset="-122"/>
              </a:rPr>
              <a:t>中之门》、</a:t>
            </a:r>
            <a:r>
              <a:rPr sz="2300" b="1" spc="-10"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麦穗女与守</a:t>
            </a:r>
            <a:r>
              <a:rPr sz="2300" b="1" spc="-10" dirty="0">
                <a:latin typeface="微软雅黑" panose="020B0503020204020204" charset="-122"/>
                <a:ea typeface="微软雅黑" panose="020B0503020204020204" charset="-122"/>
                <a:cs typeface="微软雅黑" panose="020B0503020204020204" charset="-122"/>
              </a:rPr>
              <a:t>寡</a:t>
            </a:r>
            <a:r>
              <a:rPr sz="2300" b="1" dirty="0">
                <a:latin typeface="微软雅黑" panose="020B0503020204020204" charset="-122"/>
                <a:ea typeface="微软雅黑" panose="020B0503020204020204" charset="-122"/>
                <a:cs typeface="微软雅黑" panose="020B0503020204020204" charset="-122"/>
              </a:rPr>
              <a:t>人》</a:t>
            </a:r>
            <a:endParaRPr sz="23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935"/>
              </a:spcBef>
            </a:pPr>
            <a:r>
              <a:rPr sz="2300" b="1" spc="-5" dirty="0">
                <a:latin typeface="微软雅黑" panose="020B0503020204020204" charset="-122"/>
                <a:ea typeface="微软雅黑" panose="020B0503020204020204" charset="-122"/>
                <a:cs typeface="微软雅黑" panose="020B0503020204020204" charset="-122"/>
              </a:rPr>
              <a:t>2</a:t>
            </a:r>
            <a:r>
              <a:rPr sz="2300" b="1" dirty="0">
                <a:latin typeface="微软雅黑" panose="020B0503020204020204" charset="-122"/>
                <a:ea typeface="微软雅黑" panose="020B0503020204020204" charset="-122"/>
                <a:cs typeface="微软雅黑" panose="020B0503020204020204" charset="-122"/>
              </a:rPr>
              <a:t>、代表作：</a:t>
            </a:r>
            <a:endParaRPr sz="2300" b="1">
              <a:latin typeface="微软雅黑" panose="020B0503020204020204" charset="-122"/>
              <a:ea typeface="微软雅黑" panose="020B0503020204020204" charset="-122"/>
              <a:cs typeface="微软雅黑" panose="020B0503020204020204" charset="-122"/>
            </a:endParaRPr>
          </a:p>
          <a:p>
            <a:pPr marL="770890" indent="-758825">
              <a:lnSpc>
                <a:spcPct val="100000"/>
              </a:lnSpc>
              <a:spcBef>
                <a:spcPts val="1930"/>
              </a:spcBef>
              <a:buSzPct val="96000"/>
              <a:buFont typeface="΢"/>
              <a:buAutoNum type="arabicPlain"/>
              <a:tabLst>
                <a:tab pos="771525" algn="l"/>
              </a:tabLst>
            </a:pPr>
            <a:r>
              <a:rPr sz="2300" b="1" dirty="0">
                <a:latin typeface="微软雅黑" panose="020B0503020204020204" charset="-122"/>
                <a:ea typeface="微软雅黑" panose="020B0503020204020204" charset="-122"/>
                <a:cs typeface="微软雅黑" panose="020B0503020204020204" charset="-122"/>
              </a:rPr>
              <a:t>成名作《与往事</a:t>
            </a:r>
            <a:r>
              <a:rPr sz="2300" b="1" spc="-10" dirty="0">
                <a:latin typeface="微软雅黑" panose="020B0503020204020204" charset="-122"/>
                <a:ea typeface="微软雅黑" panose="020B0503020204020204" charset="-122"/>
                <a:cs typeface="微软雅黑" panose="020B0503020204020204" charset="-122"/>
              </a:rPr>
              <a:t>干</a:t>
            </a:r>
            <a:r>
              <a:rPr sz="2300" b="1" dirty="0">
                <a:latin typeface="微软雅黑" panose="020B0503020204020204" charset="-122"/>
                <a:ea typeface="微软雅黑" panose="020B0503020204020204" charset="-122"/>
                <a:cs typeface="微软雅黑" panose="020B0503020204020204" charset="-122"/>
              </a:rPr>
              <a:t>杯》</a:t>
            </a:r>
            <a:r>
              <a:rPr sz="2300" b="1" spc="-10" dirty="0">
                <a:latin typeface="微软雅黑" panose="020B0503020204020204" charset="-122"/>
                <a:ea typeface="微软雅黑" panose="020B0503020204020204" charset="-122"/>
                <a:cs typeface="微软雅黑" panose="020B0503020204020204" charset="-122"/>
              </a:rPr>
              <a:t>：</a:t>
            </a:r>
            <a:r>
              <a:rPr sz="2300" b="1" spc="5" dirty="0">
                <a:latin typeface="微软雅黑" panose="020B0503020204020204" charset="-122"/>
                <a:ea typeface="微软雅黑" panose="020B0503020204020204" charset="-122"/>
                <a:cs typeface="微软雅黑" panose="020B0503020204020204" charset="-122"/>
              </a:rPr>
              <a:t>一个</a:t>
            </a:r>
            <a:r>
              <a:rPr sz="2300" b="1" spc="-15" dirty="0">
                <a:latin typeface="微软雅黑" panose="020B0503020204020204" charset="-122"/>
                <a:ea typeface="微软雅黑" panose="020B0503020204020204" charset="-122"/>
                <a:cs typeface="微软雅黑" panose="020B0503020204020204" charset="-122"/>
              </a:rPr>
              <a:t>少</a:t>
            </a:r>
            <a:r>
              <a:rPr sz="2300" b="1" spc="5" dirty="0">
                <a:latin typeface="微软雅黑" panose="020B0503020204020204" charset="-122"/>
                <a:ea typeface="微软雅黑" panose="020B0503020204020204" charset="-122"/>
                <a:cs typeface="微软雅黑" panose="020B0503020204020204" charset="-122"/>
              </a:rPr>
              <a:t>女与</a:t>
            </a:r>
            <a:r>
              <a:rPr sz="2300" b="1" spc="-15" dirty="0">
                <a:latin typeface="微软雅黑" panose="020B0503020204020204" charset="-122"/>
                <a:ea typeface="微软雅黑" panose="020B0503020204020204" charset="-122"/>
                <a:cs typeface="微软雅黑" panose="020B0503020204020204" charset="-122"/>
              </a:rPr>
              <a:t>父</a:t>
            </a:r>
            <a:r>
              <a:rPr sz="2300" b="1" spc="5" dirty="0">
                <a:latin typeface="微软雅黑" panose="020B0503020204020204" charset="-122"/>
                <a:ea typeface="微软雅黑" panose="020B0503020204020204" charset="-122"/>
                <a:cs typeface="微软雅黑" panose="020B0503020204020204" charset="-122"/>
              </a:rPr>
              <a:t>女两</a:t>
            </a:r>
            <a:r>
              <a:rPr sz="2300" b="1" spc="-15" dirty="0">
                <a:latin typeface="微软雅黑" panose="020B0503020204020204" charset="-122"/>
                <a:ea typeface="微软雅黑" panose="020B0503020204020204" charset="-122"/>
                <a:cs typeface="微软雅黑" panose="020B0503020204020204" charset="-122"/>
              </a:rPr>
              <a:t>代</a:t>
            </a:r>
            <a:r>
              <a:rPr sz="2300" b="1" spc="5" dirty="0">
                <a:latin typeface="微软雅黑" panose="020B0503020204020204" charset="-122"/>
                <a:ea typeface="微软雅黑" panose="020B0503020204020204" charset="-122"/>
                <a:cs typeface="微软雅黑" panose="020B0503020204020204" charset="-122"/>
              </a:rPr>
              <a:t>人的</a:t>
            </a:r>
            <a:r>
              <a:rPr sz="2300" b="1" spc="-15" dirty="0">
                <a:latin typeface="微软雅黑" panose="020B0503020204020204" charset="-122"/>
                <a:ea typeface="微软雅黑" panose="020B0503020204020204" charset="-122"/>
                <a:cs typeface="微软雅黑" panose="020B0503020204020204" charset="-122"/>
              </a:rPr>
              <a:t>爱</a:t>
            </a:r>
            <a:r>
              <a:rPr sz="2300" b="1" spc="5" dirty="0">
                <a:latin typeface="微软雅黑" panose="020B0503020204020204" charset="-122"/>
                <a:ea typeface="微软雅黑" panose="020B0503020204020204" charset="-122"/>
                <a:cs typeface="微软雅黑" panose="020B0503020204020204" charset="-122"/>
              </a:rPr>
              <a:t>情故</a:t>
            </a:r>
            <a:r>
              <a:rPr sz="2300" b="1" spc="-15" dirty="0">
                <a:latin typeface="微软雅黑" panose="020B0503020204020204" charset="-122"/>
                <a:ea typeface="微软雅黑" panose="020B0503020204020204" charset="-122"/>
                <a:cs typeface="微软雅黑" panose="020B0503020204020204" charset="-122"/>
              </a:rPr>
              <a:t>事</a:t>
            </a:r>
            <a:r>
              <a:rPr sz="2300" b="1" spc="5" dirty="0">
                <a:latin typeface="微软雅黑" panose="020B0503020204020204" charset="-122"/>
                <a:ea typeface="微软雅黑" panose="020B0503020204020204" charset="-122"/>
                <a:cs typeface="微软雅黑" panose="020B0503020204020204" charset="-122"/>
              </a:rPr>
              <a:t>，尖</a:t>
            </a:r>
            <a:r>
              <a:rPr sz="2300" b="1" spc="-15" dirty="0">
                <a:latin typeface="微软雅黑" panose="020B0503020204020204" charset="-122"/>
                <a:ea typeface="微软雅黑" panose="020B0503020204020204" charset="-122"/>
                <a:cs typeface="微软雅黑" panose="020B0503020204020204" charset="-122"/>
              </a:rPr>
              <a:t>锐</a:t>
            </a:r>
            <a:r>
              <a:rPr sz="2300" b="1" spc="5" dirty="0">
                <a:latin typeface="微软雅黑" panose="020B0503020204020204" charset="-122"/>
                <a:ea typeface="微软雅黑" panose="020B0503020204020204" charset="-122"/>
                <a:cs typeface="微软雅黑" panose="020B0503020204020204" charset="-122"/>
              </a:rPr>
              <a:t>地表</a:t>
            </a:r>
            <a:r>
              <a:rPr sz="2300" b="1" spc="-15" dirty="0">
                <a:latin typeface="微软雅黑" panose="020B0503020204020204" charset="-122"/>
                <a:ea typeface="微软雅黑" panose="020B0503020204020204" charset="-122"/>
                <a:cs typeface="微软雅黑" panose="020B0503020204020204" charset="-122"/>
              </a:rPr>
              <a:t>达</a:t>
            </a:r>
            <a:r>
              <a:rPr sz="2300" b="1" spc="5" dirty="0">
                <a:latin typeface="微软雅黑" panose="020B0503020204020204" charset="-122"/>
                <a:ea typeface="微软雅黑" panose="020B0503020204020204" charset="-122"/>
                <a:cs typeface="微软雅黑" panose="020B0503020204020204" charset="-122"/>
              </a:rPr>
              <a:t>了女</a:t>
            </a:r>
            <a:r>
              <a:rPr sz="2300" b="1" spc="-15" dirty="0">
                <a:latin typeface="微软雅黑" panose="020B0503020204020204" charset="-122"/>
                <a:ea typeface="微软雅黑" panose="020B0503020204020204" charset="-122"/>
                <a:cs typeface="微软雅黑" panose="020B0503020204020204" charset="-122"/>
              </a:rPr>
              <a:t>性</a:t>
            </a:r>
            <a:r>
              <a:rPr sz="2300" b="1" spc="5" dirty="0">
                <a:latin typeface="微软雅黑" panose="020B0503020204020204" charset="-122"/>
                <a:ea typeface="微软雅黑" panose="020B0503020204020204" charset="-122"/>
                <a:cs typeface="微软雅黑" panose="020B0503020204020204" charset="-122"/>
              </a:rPr>
              <a:t>爱欲的</a:t>
            </a:r>
            <a:endParaRPr sz="23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385"/>
              </a:spcBef>
            </a:pPr>
            <a:r>
              <a:rPr sz="2300" b="1" dirty="0">
                <a:latin typeface="微软雅黑" panose="020B0503020204020204" charset="-122"/>
                <a:ea typeface="微软雅黑" panose="020B0503020204020204" charset="-122"/>
                <a:cs typeface="微软雅黑" panose="020B0503020204020204" charset="-122"/>
              </a:rPr>
              <a:t>困境，表现了女性在成</a:t>
            </a:r>
            <a:r>
              <a:rPr sz="2300" b="1" spc="-15" dirty="0">
                <a:latin typeface="微软雅黑" panose="020B0503020204020204" charset="-122"/>
                <a:ea typeface="微软雅黑" panose="020B0503020204020204" charset="-122"/>
                <a:cs typeface="微软雅黑" panose="020B0503020204020204" charset="-122"/>
              </a:rPr>
              <a:t>长</a:t>
            </a:r>
            <a:r>
              <a:rPr sz="2300" b="1" dirty="0">
                <a:latin typeface="微软雅黑" panose="020B0503020204020204" charset="-122"/>
                <a:ea typeface="微软雅黑" panose="020B0503020204020204" charset="-122"/>
                <a:cs typeface="微软雅黑" panose="020B0503020204020204" charset="-122"/>
              </a:rPr>
              <a:t>过程</a:t>
            </a:r>
            <a:r>
              <a:rPr sz="2300" b="1" spc="-15" dirty="0">
                <a:latin typeface="微软雅黑" panose="020B0503020204020204" charset="-122"/>
                <a:ea typeface="微软雅黑" panose="020B0503020204020204" charset="-122"/>
                <a:cs typeface="微软雅黑" panose="020B0503020204020204" charset="-122"/>
              </a:rPr>
              <a:t>中</a:t>
            </a:r>
            <a:r>
              <a:rPr sz="2300" b="1" dirty="0">
                <a:latin typeface="微软雅黑" panose="020B0503020204020204" charset="-122"/>
                <a:ea typeface="微软雅黑" panose="020B0503020204020204" charset="-122"/>
                <a:cs typeface="微软雅黑" panose="020B0503020204020204" charset="-122"/>
              </a:rPr>
              <a:t>的自</a:t>
            </a:r>
            <a:r>
              <a:rPr sz="2300" b="1" spc="-15" dirty="0">
                <a:latin typeface="微软雅黑" panose="020B0503020204020204" charset="-122"/>
                <a:ea typeface="微软雅黑" panose="020B0503020204020204" charset="-122"/>
                <a:cs typeface="微软雅黑" panose="020B0503020204020204" charset="-122"/>
              </a:rPr>
              <a:t>恋</a:t>
            </a:r>
            <a:r>
              <a:rPr sz="2300" b="1" dirty="0">
                <a:latin typeface="微软雅黑" panose="020B0503020204020204" charset="-122"/>
                <a:ea typeface="微软雅黑" panose="020B0503020204020204" charset="-122"/>
                <a:cs typeface="微软雅黑" panose="020B0503020204020204" charset="-122"/>
              </a:rPr>
              <a:t>、自</a:t>
            </a:r>
            <a:r>
              <a:rPr sz="2300" b="1" spc="-15" dirty="0">
                <a:latin typeface="微软雅黑" panose="020B0503020204020204" charset="-122"/>
                <a:ea typeface="微软雅黑" panose="020B0503020204020204" charset="-122"/>
                <a:cs typeface="微软雅黑" panose="020B0503020204020204" charset="-122"/>
              </a:rPr>
              <a:t>省</a:t>
            </a:r>
            <a:r>
              <a:rPr sz="2300" b="1" dirty="0">
                <a:latin typeface="微软雅黑" panose="020B0503020204020204" charset="-122"/>
                <a:ea typeface="微软雅黑" panose="020B0503020204020204" charset="-122"/>
                <a:cs typeface="微软雅黑" panose="020B0503020204020204" charset="-122"/>
              </a:rPr>
              <a:t>、迷</a:t>
            </a:r>
            <a:r>
              <a:rPr sz="2300" b="1" spc="-15" dirty="0">
                <a:latin typeface="微软雅黑" panose="020B0503020204020204" charset="-122"/>
                <a:ea typeface="微软雅黑" panose="020B0503020204020204" charset="-122"/>
                <a:cs typeface="微软雅黑" panose="020B0503020204020204" charset="-122"/>
              </a:rPr>
              <a:t>惘</a:t>
            </a:r>
            <a:r>
              <a:rPr sz="2300" b="1" dirty="0">
                <a:latin typeface="微软雅黑" panose="020B0503020204020204" charset="-122"/>
                <a:ea typeface="微软雅黑" panose="020B0503020204020204" charset="-122"/>
                <a:cs typeface="微软雅黑" panose="020B0503020204020204" charset="-122"/>
              </a:rPr>
              <a:t>和确</a:t>
            </a:r>
            <a:r>
              <a:rPr sz="2300" b="1" spc="-10" dirty="0">
                <a:latin typeface="微软雅黑" panose="020B0503020204020204" charset="-122"/>
                <a:ea typeface="微软雅黑" panose="020B0503020204020204" charset="-122"/>
                <a:cs typeface="微软雅黑" panose="020B0503020204020204" charset="-122"/>
              </a:rPr>
              <a:t>认</a:t>
            </a:r>
            <a:r>
              <a:rPr sz="2300" b="1" dirty="0">
                <a:latin typeface="微软雅黑" panose="020B0503020204020204" charset="-122"/>
                <a:ea typeface="微软雅黑" panose="020B0503020204020204" charset="-122"/>
                <a:cs typeface="微软雅黑" panose="020B0503020204020204" charset="-122"/>
              </a:rPr>
              <a:t>。</a:t>
            </a:r>
            <a:endParaRPr sz="2300" b="1">
              <a:latin typeface="微软雅黑" panose="020B0503020204020204" charset="-122"/>
              <a:ea typeface="微软雅黑" panose="020B0503020204020204" charset="-122"/>
              <a:cs typeface="微软雅黑" panose="020B0503020204020204" charset="-122"/>
            </a:endParaRPr>
          </a:p>
          <a:p>
            <a:pPr marL="12700" marR="5080">
              <a:lnSpc>
                <a:spcPct val="150000"/>
              </a:lnSpc>
              <a:spcBef>
                <a:spcPts val="550"/>
              </a:spcBef>
              <a:buSzPct val="96000"/>
              <a:buAutoNum type="arabicPlain" startAt="2"/>
              <a:tabLst>
                <a:tab pos="771525" algn="l"/>
              </a:tabLst>
            </a:pPr>
            <a:r>
              <a:rPr sz="2300" b="1" dirty="0">
                <a:latin typeface="微软雅黑" panose="020B0503020204020204" charset="-122"/>
                <a:ea typeface="微软雅黑" panose="020B0503020204020204" charset="-122"/>
                <a:cs typeface="微软雅黑" panose="020B0503020204020204" charset="-122"/>
              </a:rPr>
              <a:t>《</a:t>
            </a:r>
            <a:r>
              <a:rPr sz="2300" b="1" spc="-15" dirty="0">
                <a:latin typeface="微软雅黑" panose="020B0503020204020204" charset="-122"/>
                <a:ea typeface="微软雅黑" panose="020B0503020204020204" charset="-122"/>
                <a:cs typeface="微软雅黑" panose="020B0503020204020204" charset="-122"/>
              </a:rPr>
              <a:t>另</a:t>
            </a:r>
            <a:r>
              <a:rPr sz="2300" b="1" dirty="0">
                <a:latin typeface="微软雅黑" panose="020B0503020204020204" charset="-122"/>
                <a:ea typeface="微软雅黑" panose="020B0503020204020204" charset="-122"/>
                <a:cs typeface="微软雅黑" panose="020B0503020204020204" charset="-122"/>
              </a:rPr>
              <a:t>一只耳</a:t>
            </a:r>
            <a:r>
              <a:rPr sz="2300" b="1" spc="-15" dirty="0">
                <a:latin typeface="微软雅黑" panose="020B0503020204020204" charset="-122"/>
                <a:ea typeface="微软雅黑" panose="020B0503020204020204" charset="-122"/>
                <a:cs typeface="微软雅黑" panose="020B0503020204020204" charset="-122"/>
              </a:rPr>
              <a:t>朵的</a:t>
            </a:r>
            <a:r>
              <a:rPr sz="2300" b="1" dirty="0">
                <a:latin typeface="微软雅黑" panose="020B0503020204020204" charset="-122"/>
                <a:ea typeface="微软雅黑" panose="020B0503020204020204" charset="-122"/>
                <a:cs typeface="微软雅黑" panose="020B0503020204020204" charset="-122"/>
              </a:rPr>
              <a:t>敲击声》</a:t>
            </a:r>
            <a:r>
              <a:rPr sz="2300" b="1" spc="-10" dirty="0">
                <a:latin typeface="微软雅黑" panose="020B0503020204020204" charset="-122"/>
                <a:ea typeface="微软雅黑" panose="020B0503020204020204" charset="-122"/>
                <a:cs typeface="微软雅黑" panose="020B0503020204020204" charset="-122"/>
              </a:rPr>
              <a:t>——</a:t>
            </a:r>
            <a:r>
              <a:rPr sz="2300" b="1" dirty="0">
                <a:latin typeface="微软雅黑" panose="020B0503020204020204" charset="-122"/>
                <a:ea typeface="微软雅黑" panose="020B0503020204020204" charset="-122"/>
                <a:cs typeface="微软雅黑" panose="020B0503020204020204" charset="-122"/>
              </a:rPr>
              <a:t>激进的</a:t>
            </a:r>
            <a:r>
              <a:rPr sz="2300" b="1" spc="-15" dirty="0">
                <a:latin typeface="微软雅黑" panose="020B0503020204020204" charset="-122"/>
                <a:ea typeface="微软雅黑" panose="020B0503020204020204" charset="-122"/>
                <a:cs typeface="微软雅黑" panose="020B0503020204020204" charset="-122"/>
              </a:rPr>
              <a:t>姿</a:t>
            </a:r>
            <a:r>
              <a:rPr sz="2300" b="1" dirty="0">
                <a:latin typeface="微软雅黑" panose="020B0503020204020204" charset="-122"/>
                <a:ea typeface="微软雅黑" panose="020B0503020204020204" charset="-122"/>
                <a:cs typeface="微软雅黑" panose="020B0503020204020204" charset="-122"/>
              </a:rPr>
              <a:t>态和富</a:t>
            </a:r>
            <a:r>
              <a:rPr sz="2300" b="1" spc="-15" dirty="0">
                <a:latin typeface="微软雅黑" panose="020B0503020204020204" charset="-122"/>
                <a:ea typeface="微软雅黑" panose="020B0503020204020204" charset="-122"/>
                <a:cs typeface="微软雅黑" panose="020B0503020204020204" charset="-122"/>
              </a:rPr>
              <a:t>于挑</a:t>
            </a:r>
            <a:r>
              <a:rPr sz="2300" b="1" dirty="0">
                <a:latin typeface="微软雅黑" panose="020B0503020204020204" charset="-122"/>
                <a:ea typeface="微软雅黑" panose="020B0503020204020204" charset="-122"/>
                <a:cs typeface="微软雅黑" panose="020B0503020204020204" charset="-122"/>
              </a:rPr>
              <a:t>战的意</a:t>
            </a:r>
            <a:r>
              <a:rPr sz="2300" b="1" spc="-15" dirty="0">
                <a:latin typeface="微软雅黑" panose="020B0503020204020204" charset="-122"/>
                <a:ea typeface="微软雅黑" panose="020B0503020204020204" charset="-122"/>
                <a:cs typeface="微软雅黑" panose="020B0503020204020204" charset="-122"/>
              </a:rPr>
              <a:t>味，</a:t>
            </a:r>
            <a:r>
              <a:rPr sz="2300" b="1" dirty="0">
                <a:latin typeface="微软雅黑" panose="020B0503020204020204" charset="-122"/>
                <a:ea typeface="微软雅黑" panose="020B0503020204020204" charset="-122"/>
                <a:cs typeface="微软雅黑" panose="020B0503020204020204" charset="-122"/>
              </a:rPr>
              <a:t>表现女</a:t>
            </a:r>
            <a:r>
              <a:rPr sz="2300" b="1" spc="-15" dirty="0">
                <a:latin typeface="微软雅黑" panose="020B0503020204020204" charset="-122"/>
                <a:ea typeface="微软雅黑" panose="020B0503020204020204" charset="-122"/>
                <a:cs typeface="微软雅黑" panose="020B0503020204020204" charset="-122"/>
              </a:rPr>
              <a:t>性焦</a:t>
            </a:r>
            <a:r>
              <a:rPr sz="2300" b="1" dirty="0">
                <a:latin typeface="微软雅黑" panose="020B0503020204020204" charset="-122"/>
                <a:ea typeface="微软雅黑" panose="020B0503020204020204" charset="-122"/>
                <a:cs typeface="微软雅黑" panose="020B0503020204020204" charset="-122"/>
              </a:rPr>
              <a:t>虑的精</a:t>
            </a:r>
            <a:r>
              <a:rPr sz="2300" b="1" spc="-15" dirty="0">
                <a:latin typeface="微软雅黑" panose="020B0503020204020204" charset="-122"/>
                <a:ea typeface="微软雅黑" panose="020B0503020204020204" charset="-122"/>
                <a:cs typeface="微软雅黑" panose="020B0503020204020204" charset="-122"/>
              </a:rPr>
              <a:t>神压</a:t>
            </a:r>
            <a:r>
              <a:rPr sz="2300" b="1" dirty="0">
                <a:latin typeface="微软雅黑" panose="020B0503020204020204" charset="-122"/>
                <a:ea typeface="微软雅黑" panose="020B0503020204020204" charset="-122"/>
                <a:cs typeface="微软雅黑" panose="020B0503020204020204" charset="-122"/>
              </a:rPr>
              <a:t>抑，  传达出女性意识深层次</a:t>
            </a:r>
            <a:r>
              <a:rPr sz="2300" b="1" spc="-15" dirty="0">
                <a:latin typeface="微软雅黑" panose="020B0503020204020204" charset="-122"/>
                <a:ea typeface="微软雅黑" panose="020B0503020204020204" charset="-122"/>
                <a:cs typeface="微软雅黑" panose="020B0503020204020204" charset="-122"/>
              </a:rPr>
              <a:t>的</a:t>
            </a:r>
            <a:r>
              <a:rPr sz="2300" b="1" dirty="0">
                <a:latin typeface="微软雅黑" panose="020B0503020204020204" charset="-122"/>
                <a:ea typeface="微软雅黑" panose="020B0503020204020204" charset="-122"/>
                <a:cs typeface="微软雅黑" panose="020B0503020204020204" charset="-122"/>
              </a:rPr>
              <a:t>巨大</a:t>
            </a:r>
            <a:r>
              <a:rPr sz="2300" b="1" spc="-15" dirty="0">
                <a:latin typeface="微软雅黑" panose="020B0503020204020204" charset="-122"/>
                <a:ea typeface="微软雅黑" panose="020B0503020204020204" charset="-122"/>
                <a:cs typeface="微软雅黑" panose="020B0503020204020204" charset="-122"/>
              </a:rPr>
              <a:t>与</a:t>
            </a:r>
            <a:r>
              <a:rPr sz="2300" b="1" dirty="0">
                <a:latin typeface="微软雅黑" panose="020B0503020204020204" charset="-122"/>
                <a:ea typeface="微软雅黑" panose="020B0503020204020204" charset="-122"/>
                <a:cs typeface="微软雅黑" panose="020B0503020204020204" charset="-122"/>
              </a:rPr>
              <a:t>痛苦。</a:t>
            </a:r>
            <a:endParaRPr sz="23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930"/>
              </a:spcBef>
            </a:pPr>
            <a:r>
              <a:rPr sz="2300" b="1" spc="-5" dirty="0">
                <a:latin typeface="微软雅黑" panose="020B0503020204020204" charset="-122"/>
                <a:ea typeface="微软雅黑" panose="020B0503020204020204" charset="-122"/>
                <a:cs typeface="微软雅黑" panose="020B0503020204020204" charset="-122"/>
              </a:rPr>
              <a:t>3</a:t>
            </a:r>
            <a:r>
              <a:rPr sz="2300" b="1" dirty="0">
                <a:latin typeface="微软雅黑" panose="020B0503020204020204" charset="-122"/>
                <a:ea typeface="微软雅黑" panose="020B0503020204020204" charset="-122"/>
                <a:cs typeface="微软雅黑" panose="020B0503020204020204" charset="-122"/>
              </a:rPr>
              <a:t>、艺术特色：既飘散</a:t>
            </a:r>
            <a:r>
              <a:rPr sz="2300" b="1" spc="-10" dirty="0">
                <a:latin typeface="微软雅黑" panose="020B0503020204020204" charset="-122"/>
                <a:ea typeface="微软雅黑" panose="020B0503020204020204" charset="-122"/>
                <a:cs typeface="微软雅黑" panose="020B0503020204020204" charset="-122"/>
              </a:rPr>
              <a:t>着</a:t>
            </a:r>
            <a:r>
              <a:rPr sz="2300" b="1" dirty="0">
                <a:latin typeface="微软雅黑" panose="020B0503020204020204" charset="-122"/>
                <a:ea typeface="微软雅黑" panose="020B0503020204020204" charset="-122"/>
                <a:cs typeface="微软雅黑" panose="020B0503020204020204" charset="-122"/>
              </a:rPr>
              <a:t>强烈</a:t>
            </a:r>
            <a:r>
              <a:rPr sz="2300" b="1" spc="-15" dirty="0">
                <a:latin typeface="微软雅黑" panose="020B0503020204020204" charset="-122"/>
                <a:ea typeface="微软雅黑" panose="020B0503020204020204" charset="-122"/>
                <a:cs typeface="微软雅黑" panose="020B0503020204020204" charset="-122"/>
              </a:rPr>
              <a:t>的</a:t>
            </a:r>
            <a:r>
              <a:rPr sz="2300" b="1" dirty="0">
                <a:latin typeface="微软雅黑" panose="020B0503020204020204" charset="-122"/>
                <a:ea typeface="微软雅黑" panose="020B0503020204020204" charset="-122"/>
                <a:cs typeface="微软雅黑" panose="020B0503020204020204" charset="-122"/>
              </a:rPr>
              <a:t>抒情</a:t>
            </a:r>
            <a:r>
              <a:rPr sz="2300" b="1" spc="-15" dirty="0">
                <a:latin typeface="微软雅黑" panose="020B0503020204020204" charset="-122"/>
                <a:ea typeface="微软雅黑" panose="020B0503020204020204" charset="-122"/>
                <a:cs typeface="微软雅黑" panose="020B0503020204020204" charset="-122"/>
              </a:rPr>
              <a:t>气</a:t>
            </a:r>
            <a:r>
              <a:rPr sz="2300" b="1" spc="-5" dirty="0">
                <a:latin typeface="微软雅黑" panose="020B0503020204020204" charset="-122"/>
                <a:ea typeface="微软雅黑" panose="020B0503020204020204" charset="-122"/>
                <a:cs typeface="微软雅黑" panose="020B0503020204020204" charset="-122"/>
              </a:rPr>
              <a:t>息</a:t>
            </a:r>
            <a:r>
              <a:rPr sz="2300" b="1" dirty="0">
                <a:latin typeface="微软雅黑" panose="020B0503020204020204" charset="-122"/>
                <a:ea typeface="微软雅黑" panose="020B0503020204020204" charset="-122"/>
                <a:cs typeface="微软雅黑" panose="020B0503020204020204" charset="-122"/>
              </a:rPr>
              <a:t>，</a:t>
            </a:r>
            <a:r>
              <a:rPr sz="2300" b="1" spc="-15" dirty="0">
                <a:latin typeface="微软雅黑" panose="020B0503020204020204" charset="-122"/>
                <a:ea typeface="微软雅黑" panose="020B0503020204020204" charset="-122"/>
                <a:cs typeface="微软雅黑" panose="020B0503020204020204" charset="-122"/>
              </a:rPr>
              <a:t>又</a:t>
            </a:r>
            <a:r>
              <a:rPr sz="2300" b="1" dirty="0">
                <a:latin typeface="微软雅黑" panose="020B0503020204020204" charset="-122"/>
                <a:ea typeface="微软雅黑" panose="020B0503020204020204" charset="-122"/>
                <a:cs typeface="微软雅黑" panose="020B0503020204020204" charset="-122"/>
              </a:rPr>
              <a:t>隐含</a:t>
            </a:r>
            <a:r>
              <a:rPr sz="2300" b="1" spc="-10" dirty="0">
                <a:latin typeface="微软雅黑" panose="020B0503020204020204" charset="-122"/>
                <a:ea typeface="微软雅黑" panose="020B0503020204020204" charset="-122"/>
                <a:cs typeface="微软雅黑" panose="020B0503020204020204" charset="-122"/>
              </a:rPr>
              <a:t>着</a:t>
            </a:r>
            <a:r>
              <a:rPr sz="2300" b="1" dirty="0">
                <a:latin typeface="微软雅黑" panose="020B0503020204020204" charset="-122"/>
                <a:ea typeface="微软雅黑" panose="020B0503020204020204" charset="-122"/>
                <a:cs typeface="微软雅黑" panose="020B0503020204020204" charset="-122"/>
              </a:rPr>
              <a:t>浓郁</a:t>
            </a:r>
            <a:r>
              <a:rPr sz="2300" b="1" spc="-15" dirty="0">
                <a:latin typeface="微软雅黑" panose="020B0503020204020204" charset="-122"/>
                <a:ea typeface="微软雅黑" panose="020B0503020204020204" charset="-122"/>
                <a:cs typeface="微软雅黑" panose="020B0503020204020204" charset="-122"/>
              </a:rPr>
              <a:t>的</a:t>
            </a:r>
            <a:r>
              <a:rPr sz="2300" b="1" dirty="0">
                <a:latin typeface="微软雅黑" panose="020B0503020204020204" charset="-122"/>
                <a:ea typeface="微软雅黑" panose="020B0503020204020204" charset="-122"/>
                <a:cs typeface="微软雅黑" panose="020B0503020204020204" charset="-122"/>
              </a:rPr>
              <a:t>感伤</a:t>
            </a:r>
            <a:r>
              <a:rPr sz="2300" b="1" spc="-15" dirty="0">
                <a:latin typeface="微软雅黑" panose="020B0503020204020204" charset="-122"/>
                <a:ea typeface="微软雅黑" panose="020B0503020204020204" charset="-122"/>
                <a:cs typeface="微软雅黑" panose="020B0503020204020204" charset="-122"/>
              </a:rPr>
              <a:t>情</a:t>
            </a:r>
            <a:r>
              <a:rPr sz="2300" b="1" dirty="0">
                <a:latin typeface="微软雅黑" panose="020B0503020204020204" charset="-122"/>
                <a:ea typeface="微软雅黑" panose="020B0503020204020204" charset="-122"/>
                <a:cs typeface="微软雅黑" panose="020B0503020204020204" charset="-122"/>
              </a:rPr>
              <a:t>绪。</a:t>
            </a:r>
            <a:endParaRPr sz="2300" b="1">
              <a:latin typeface="微软雅黑" panose="020B0503020204020204" charset="-122"/>
              <a:ea typeface="微软雅黑" panose="020B0503020204020204" charset="-122"/>
              <a:cs typeface="微软雅黑" panose="020B0503020204020204" charset="-122"/>
            </a:endParaRPr>
          </a:p>
        </p:txBody>
      </p:sp>
      <p:sp>
        <p:nvSpPr>
          <p:cNvPr id="6" name="object 6"/>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title"/>
          </p:nvPr>
        </p:nvSpPr>
        <p:spPr>
          <a:xfrm>
            <a:off x="722477" y="375285"/>
            <a:ext cx="3587750" cy="452120"/>
          </a:xfrm>
          <a:prstGeom prst="rect">
            <a:avLst/>
          </a:prstGeom>
        </p:spPr>
        <p:txBody>
          <a:bodyPr vert="horz" wrap="square" lIns="0" tIns="12065" rIns="0" bIns="0" rtlCol="0">
            <a:spAutoFit/>
          </a:bodyPr>
          <a:lstStyle/>
          <a:p>
            <a:pPr marL="12700">
              <a:lnSpc>
                <a:spcPct val="100000"/>
              </a:lnSpc>
              <a:spcBef>
                <a:spcPts val="95"/>
              </a:spcBef>
            </a:pPr>
            <a:r>
              <a:rPr spc="-5" dirty="0"/>
              <a:t>5.2.6</a:t>
            </a:r>
            <a:r>
              <a:rPr spc="-45" dirty="0"/>
              <a:t> </a:t>
            </a:r>
            <a:r>
              <a:rPr spc="-5" dirty="0"/>
              <a:t>六、</a:t>
            </a:r>
            <a:r>
              <a:rPr spc="-5" dirty="0">
                <a:solidFill>
                  <a:srgbClr val="A6A6A6"/>
                </a:solidFill>
              </a:rPr>
              <a:t>王安忆 </a:t>
            </a:r>
            <a:r>
              <a:rPr spc="-5" dirty="0">
                <a:solidFill>
                  <a:srgbClr val="C00000"/>
                </a:solidFill>
              </a:rPr>
              <a:t>陈染</a:t>
            </a:r>
            <a:endParaRPr spc="-5" dirty="0">
              <a:solidFill>
                <a:srgbClr val="C00000"/>
              </a:solidFil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xfrm>
            <a:off x="722477" y="375285"/>
            <a:ext cx="3587750" cy="452120"/>
          </a:xfrm>
          <a:prstGeom prst="rect">
            <a:avLst/>
          </a:prstGeom>
        </p:spPr>
        <p:txBody>
          <a:bodyPr vert="horz" wrap="square" lIns="0" tIns="12065" rIns="0" bIns="0" rtlCol="0">
            <a:spAutoFit/>
          </a:bodyPr>
          <a:lstStyle/>
          <a:p>
            <a:pPr marL="12700">
              <a:lnSpc>
                <a:spcPct val="100000"/>
              </a:lnSpc>
              <a:spcBef>
                <a:spcPts val="95"/>
              </a:spcBef>
            </a:pPr>
            <a:r>
              <a:rPr spc="-5" dirty="0"/>
              <a:t>5.2.6</a:t>
            </a:r>
            <a:r>
              <a:rPr spc="-45" dirty="0"/>
              <a:t> </a:t>
            </a:r>
            <a:r>
              <a:rPr spc="-5" dirty="0"/>
              <a:t>六、</a:t>
            </a:r>
            <a:r>
              <a:rPr spc="-5" dirty="0">
                <a:solidFill>
                  <a:srgbClr val="A6A6A6"/>
                </a:solidFill>
              </a:rPr>
              <a:t>王安忆 </a:t>
            </a:r>
            <a:r>
              <a:rPr spc="-5" dirty="0">
                <a:solidFill>
                  <a:srgbClr val="C00000"/>
                </a:solidFill>
              </a:rPr>
              <a:t>陈染</a:t>
            </a:r>
            <a:endParaRPr spc="-5" dirty="0">
              <a:solidFill>
                <a:srgbClr val="C00000"/>
              </a:solidFill>
            </a:endParaRPr>
          </a:p>
        </p:txBody>
      </p:sp>
      <p:sp>
        <p:nvSpPr>
          <p:cNvPr id="7" name="object 7"/>
          <p:cNvSpPr txBox="1"/>
          <p:nvPr/>
        </p:nvSpPr>
        <p:spPr>
          <a:xfrm>
            <a:off x="103428" y="1037336"/>
            <a:ext cx="4287520"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panose="020B0503020204020204" charset="-122"/>
                <a:cs typeface="微软雅黑" panose="020B0503020204020204" charset="-122"/>
              </a:rPr>
              <a:t>陈染小说创作的艺术特色：</a:t>
            </a:r>
            <a:endParaRPr sz="2800">
              <a:latin typeface="微软雅黑" panose="020B0503020204020204" charset="-122"/>
              <a:cs typeface="微软雅黑" panose="020B0503020204020204" charset="-122"/>
            </a:endParaRPr>
          </a:p>
        </p:txBody>
      </p:sp>
      <p:sp>
        <p:nvSpPr>
          <p:cNvPr id="8" name="object 8"/>
          <p:cNvSpPr txBox="1"/>
          <p:nvPr/>
        </p:nvSpPr>
        <p:spPr>
          <a:xfrm>
            <a:off x="103428" y="1476502"/>
            <a:ext cx="12218670" cy="3889375"/>
          </a:xfrm>
          <a:prstGeom prst="rect">
            <a:avLst/>
          </a:prstGeom>
        </p:spPr>
        <p:txBody>
          <a:bodyPr vert="horz" wrap="square" lIns="0" tIns="195580" rIns="0" bIns="0" rtlCol="0">
            <a:spAutoFit/>
          </a:bodyPr>
          <a:lstStyle/>
          <a:p>
            <a:pPr marL="264795" indent="-252730">
              <a:lnSpc>
                <a:spcPct val="100000"/>
              </a:lnSpc>
              <a:spcBef>
                <a:spcPts val="1540"/>
              </a:spcBef>
              <a:buSzPct val="96000"/>
              <a:buAutoNum type="arabicPeriod"/>
              <a:tabLst>
                <a:tab pos="265430" algn="l"/>
              </a:tabLst>
            </a:pPr>
            <a:r>
              <a:rPr sz="2400" dirty="0">
                <a:latin typeface="微软雅黑" panose="020B0503020204020204" charset="-122"/>
                <a:ea typeface="微软雅黑" panose="020B0503020204020204" charset="-122"/>
                <a:cs typeface="微软雅黑" panose="020B0503020204020204" charset="-122"/>
              </a:rPr>
              <a:t>鲜明的</a:t>
            </a:r>
            <a:r>
              <a:rPr sz="2400" b="1" dirty="0">
                <a:latin typeface="微软雅黑" panose="020B0503020204020204" charset="-122"/>
                <a:ea typeface="微软雅黑" panose="020B0503020204020204" charset="-122"/>
                <a:cs typeface="微软雅黑" panose="020B0503020204020204" charset="-122"/>
              </a:rPr>
              <a:t>女性意识，</a:t>
            </a:r>
            <a:r>
              <a:rPr sz="2400" dirty="0">
                <a:latin typeface="微软雅黑" panose="020B0503020204020204" charset="-122"/>
                <a:ea typeface="微软雅黑" panose="020B0503020204020204" charset="-122"/>
                <a:cs typeface="微软雅黑" panose="020B0503020204020204" charset="-122"/>
              </a:rPr>
              <a:t>又有</a:t>
            </a:r>
            <a:r>
              <a:rPr sz="2400" b="1" dirty="0">
                <a:latin typeface="微软雅黑" panose="020B0503020204020204" charset="-122"/>
                <a:ea typeface="微软雅黑" panose="020B0503020204020204" charset="-122"/>
                <a:cs typeface="微软雅黑" panose="020B0503020204020204" charset="-122"/>
              </a:rPr>
              <a:t>深刻的失望情绪；</a:t>
            </a:r>
            <a:r>
              <a:rPr sz="2400" dirty="0">
                <a:latin typeface="微软雅黑" panose="020B0503020204020204" charset="-122"/>
                <a:ea typeface="微软雅黑" panose="020B0503020204020204" charset="-122"/>
                <a:cs typeface="微软雅黑" panose="020B0503020204020204" charset="-122"/>
              </a:rPr>
              <a:t>直视自我，背对历史、社会和人群的姿态。</a:t>
            </a:r>
            <a:endParaRPr sz="2400">
              <a:latin typeface="微软雅黑" panose="020B0503020204020204" charset="-122"/>
              <a:ea typeface="微软雅黑" panose="020B0503020204020204" charset="-122"/>
              <a:cs typeface="微软雅黑" panose="020B0503020204020204" charset="-122"/>
            </a:endParaRPr>
          </a:p>
          <a:p>
            <a:pPr marL="12700" marR="363220">
              <a:lnSpc>
                <a:spcPct val="150000"/>
              </a:lnSpc>
              <a:buSzPct val="96000"/>
              <a:buAutoNum type="arabicPeriod"/>
              <a:tabLst>
                <a:tab pos="265430" algn="l"/>
              </a:tabLst>
            </a:pPr>
            <a:r>
              <a:rPr sz="2400" dirty="0">
                <a:latin typeface="微软雅黑" panose="020B0503020204020204" charset="-122"/>
                <a:ea typeface="微软雅黑" panose="020B0503020204020204" charset="-122"/>
                <a:cs typeface="微软雅黑" panose="020B0503020204020204" charset="-122"/>
              </a:rPr>
              <a:t>作品主要</a:t>
            </a:r>
            <a:r>
              <a:rPr sz="2400" b="1" dirty="0">
                <a:latin typeface="微软雅黑" panose="020B0503020204020204" charset="-122"/>
                <a:ea typeface="微软雅黑" panose="020B0503020204020204" charset="-122"/>
                <a:cs typeface="微软雅黑" panose="020B0503020204020204" charset="-122"/>
              </a:rPr>
              <a:t>以第一人称的女性叙事人的方</a:t>
            </a:r>
            <a:r>
              <a:rPr sz="2400" b="1" spc="5" dirty="0">
                <a:latin typeface="微软雅黑" panose="020B0503020204020204" charset="-122"/>
                <a:ea typeface="微软雅黑" panose="020B0503020204020204" charset="-122"/>
                <a:cs typeface="微软雅黑" panose="020B0503020204020204" charset="-122"/>
              </a:rPr>
              <a:t>式</a:t>
            </a:r>
            <a:r>
              <a:rPr sz="2400" dirty="0">
                <a:latin typeface="微软雅黑" panose="020B0503020204020204" charset="-122"/>
                <a:ea typeface="微软雅黑" panose="020B0503020204020204" charset="-122"/>
                <a:cs typeface="微软雅黑" panose="020B0503020204020204" charset="-122"/>
              </a:rPr>
              <a:t>，把那些极端的女性经验作为叙事的核心，不 </a:t>
            </a:r>
            <a:r>
              <a:rPr sz="2400" spc="-5" dirty="0">
                <a:latin typeface="微软雅黑" panose="020B0503020204020204" charset="-122"/>
                <a:ea typeface="微软雅黑" panose="020B0503020204020204" charset="-122"/>
                <a:cs typeface="微软雅黑" panose="020B0503020204020204" charset="-122"/>
              </a:rPr>
              <a:t>断地说</a:t>
            </a:r>
            <a:r>
              <a:rPr sz="2400" dirty="0">
                <a:latin typeface="微软雅黑" panose="020B0503020204020204" charset="-122"/>
                <a:ea typeface="微软雅黑" panose="020B0503020204020204" charset="-122"/>
                <a:cs typeface="微软雅黑" panose="020B0503020204020204" charset="-122"/>
              </a:rPr>
              <a:t>着</a:t>
            </a:r>
            <a:r>
              <a:rPr sz="2400" spc="-5" dirty="0">
                <a:latin typeface="微软雅黑" panose="020B0503020204020204" charset="-122"/>
                <a:ea typeface="微软雅黑" panose="020B0503020204020204" charset="-122"/>
                <a:cs typeface="微软雅黑" panose="020B0503020204020204" charset="-122"/>
              </a:rPr>
              <a:t>“自己的故事”</a:t>
            </a:r>
            <a:r>
              <a:rPr sz="2400" dirty="0">
                <a:latin typeface="微软雅黑" panose="020B0503020204020204" charset="-122"/>
                <a:ea typeface="微软雅黑" panose="020B0503020204020204" charset="-122"/>
                <a:cs typeface="微软雅黑" panose="020B0503020204020204" charset="-122"/>
              </a:rPr>
              <a:t>。</a:t>
            </a:r>
            <a:endParaRPr sz="2400">
              <a:latin typeface="微软雅黑" panose="020B0503020204020204" charset="-122"/>
              <a:ea typeface="微软雅黑" panose="020B0503020204020204" charset="-122"/>
              <a:cs typeface="微软雅黑" panose="020B0503020204020204" charset="-122"/>
            </a:endParaRPr>
          </a:p>
          <a:p>
            <a:pPr marL="264795" indent="-252730">
              <a:lnSpc>
                <a:spcPct val="100000"/>
              </a:lnSpc>
              <a:spcBef>
                <a:spcPts val="1440"/>
              </a:spcBef>
              <a:buSzPct val="96000"/>
              <a:buAutoNum type="arabicPeriod"/>
              <a:tabLst>
                <a:tab pos="265430" algn="l"/>
              </a:tabLst>
            </a:pPr>
            <a:r>
              <a:rPr sz="2400" dirty="0">
                <a:latin typeface="微软雅黑" panose="020B0503020204020204" charset="-122"/>
                <a:ea typeface="微软雅黑" panose="020B0503020204020204" charset="-122"/>
                <a:cs typeface="微软雅黑" panose="020B0503020204020204" charset="-122"/>
              </a:rPr>
              <a:t>她的</a:t>
            </a:r>
            <a:r>
              <a:rPr sz="2400" b="1" dirty="0">
                <a:latin typeface="微软雅黑" panose="020B0503020204020204" charset="-122"/>
                <a:ea typeface="微软雅黑" panose="020B0503020204020204" charset="-122"/>
                <a:cs typeface="微软雅黑" panose="020B0503020204020204" charset="-122"/>
              </a:rPr>
              <a:t>主体人物</a:t>
            </a:r>
            <a:r>
              <a:rPr sz="2400" dirty="0">
                <a:latin typeface="微软雅黑" panose="020B0503020204020204" charset="-122"/>
                <a:ea typeface="微软雅黑" panose="020B0503020204020204" charset="-122"/>
                <a:cs typeface="微软雅黑" panose="020B0503020204020204" charset="-122"/>
              </a:rPr>
              <a:t>都是</a:t>
            </a:r>
            <a:r>
              <a:rPr sz="2400" b="1" dirty="0">
                <a:latin typeface="微软雅黑" panose="020B0503020204020204" charset="-122"/>
                <a:ea typeface="微软雅黑" panose="020B0503020204020204" charset="-122"/>
                <a:cs typeface="微软雅黑" panose="020B0503020204020204" charset="-122"/>
              </a:rPr>
              <a:t>具有类似外形和气质特点的女</a:t>
            </a:r>
            <a:r>
              <a:rPr sz="2400" b="1" spc="5" dirty="0">
                <a:latin typeface="微软雅黑" panose="020B0503020204020204" charset="-122"/>
                <a:ea typeface="微软雅黑" panose="020B0503020204020204" charset="-122"/>
                <a:cs typeface="微软雅黑" panose="020B0503020204020204" charset="-122"/>
              </a:rPr>
              <a:t>性</a:t>
            </a:r>
            <a:r>
              <a:rPr sz="2400" dirty="0">
                <a:latin typeface="微软雅黑" panose="020B0503020204020204" charset="-122"/>
                <a:ea typeface="微软雅黑" panose="020B0503020204020204" charset="-122"/>
                <a:cs typeface="微软雅黑" panose="020B0503020204020204" charset="-122"/>
              </a:rPr>
              <a:t>(肖蒙、黛二、水水)，这些女性形象</a:t>
            </a:r>
            <a:endParaRPr sz="2400">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dirty="0">
                <a:latin typeface="微软雅黑" panose="020B0503020204020204" charset="-122"/>
                <a:ea typeface="微软雅黑" panose="020B0503020204020204" charset="-122"/>
                <a:cs typeface="微软雅黑" panose="020B0503020204020204" charset="-122"/>
              </a:rPr>
              <a:t>表现出</a:t>
            </a:r>
            <a:r>
              <a:rPr sz="2400" b="1" dirty="0">
                <a:latin typeface="微软雅黑" panose="020B0503020204020204" charset="-122"/>
                <a:ea typeface="微软雅黑" panose="020B0503020204020204" charset="-122"/>
                <a:cs typeface="微软雅黑" panose="020B0503020204020204" charset="-122"/>
              </a:rPr>
              <a:t>传统性别角色所难以容忍的耽于沉思、强烈的主体意</a:t>
            </a:r>
            <a:r>
              <a:rPr sz="2400" b="1" spc="5" dirty="0">
                <a:latin typeface="微软雅黑" panose="020B0503020204020204" charset="-122"/>
                <a:ea typeface="微软雅黑" panose="020B0503020204020204" charset="-122"/>
                <a:cs typeface="微软雅黑" panose="020B0503020204020204" charset="-122"/>
              </a:rPr>
              <a:t>识</a:t>
            </a:r>
            <a:r>
              <a:rPr sz="2400" dirty="0">
                <a:latin typeface="微软雅黑" panose="020B0503020204020204" charset="-122"/>
                <a:ea typeface="微软雅黑" panose="020B0503020204020204" charset="-122"/>
                <a:cs typeface="微软雅黑" panose="020B0503020204020204" charset="-122"/>
              </a:rPr>
              <a:t>、反叛乃至不轨的个性特征。</a:t>
            </a:r>
            <a:endParaRPr sz="2400">
              <a:latin typeface="微软雅黑" panose="020B0503020204020204" charset="-122"/>
              <a:ea typeface="微软雅黑" panose="020B0503020204020204" charset="-122"/>
              <a:cs typeface="微软雅黑" panose="020B0503020204020204" charset="-122"/>
            </a:endParaRPr>
          </a:p>
          <a:p>
            <a:pPr marL="264795" indent="-252730">
              <a:lnSpc>
                <a:spcPct val="100000"/>
              </a:lnSpc>
              <a:spcBef>
                <a:spcPts val="1445"/>
              </a:spcBef>
              <a:buSzPct val="96000"/>
              <a:buAutoNum type="arabicPeriod" startAt="4"/>
              <a:tabLst>
                <a:tab pos="265430" algn="l"/>
              </a:tabLst>
            </a:pPr>
            <a:r>
              <a:rPr sz="2400" dirty="0">
                <a:latin typeface="微软雅黑" panose="020B0503020204020204" charset="-122"/>
                <a:ea typeface="微软雅黑" panose="020B0503020204020204" charset="-122"/>
                <a:cs typeface="微软雅黑" panose="020B0503020204020204" charset="-122"/>
              </a:rPr>
              <a:t>陈染深受</a:t>
            </a:r>
            <a:r>
              <a:rPr sz="2400" b="1" dirty="0">
                <a:latin typeface="微软雅黑" panose="020B0503020204020204" charset="-122"/>
                <a:ea typeface="微软雅黑" panose="020B0503020204020204" charset="-122"/>
                <a:cs typeface="微软雅黑" panose="020B0503020204020204" charset="-122"/>
              </a:rPr>
              <a:t>西方女性文学观的影响和熏</a:t>
            </a:r>
            <a:r>
              <a:rPr sz="2400" b="1" spc="5" dirty="0">
                <a:latin typeface="微软雅黑" panose="020B0503020204020204" charset="-122"/>
                <a:ea typeface="微软雅黑" panose="020B0503020204020204" charset="-122"/>
                <a:cs typeface="微软雅黑" panose="020B0503020204020204" charset="-122"/>
              </a:rPr>
              <a:t>染</a:t>
            </a:r>
            <a:r>
              <a:rPr sz="2400" dirty="0">
                <a:latin typeface="微软雅黑" panose="020B0503020204020204" charset="-122"/>
                <a:ea typeface="微软雅黑" panose="020B0503020204020204" charset="-122"/>
                <a:cs typeface="微软雅黑" panose="020B0503020204020204" charset="-122"/>
              </a:rPr>
              <a:t>，她的小说具有激进的姿态和富于挑战的意味。</a:t>
            </a:r>
            <a:endParaRPr sz="2400">
              <a:latin typeface="微软雅黑" panose="020B0503020204020204" charset="-122"/>
              <a:ea typeface="微软雅黑" panose="020B0503020204020204" charset="-122"/>
              <a:cs typeface="微软雅黑" panose="020B0503020204020204" charset="-122"/>
            </a:endParaRPr>
          </a:p>
          <a:p>
            <a:pPr marL="264795" indent="-252730">
              <a:lnSpc>
                <a:spcPct val="100000"/>
              </a:lnSpc>
              <a:spcBef>
                <a:spcPts val="1440"/>
              </a:spcBef>
              <a:buSzPct val="96000"/>
              <a:buFont typeface="΢"/>
              <a:buAutoNum type="arabicPeriod" startAt="4"/>
              <a:tabLst>
                <a:tab pos="265430" algn="l"/>
              </a:tabLst>
            </a:pPr>
            <a:r>
              <a:rPr sz="2400" b="1" dirty="0">
                <a:latin typeface="微软雅黑" panose="020B0503020204020204" charset="-122"/>
                <a:ea typeface="微软雅黑" panose="020B0503020204020204" charset="-122"/>
                <a:cs typeface="微软雅黑" panose="020B0503020204020204" charset="-122"/>
              </a:rPr>
              <a:t>小说飘散着强烈的抒情气息</a:t>
            </a:r>
            <a:r>
              <a:rPr sz="2400" dirty="0">
                <a:latin typeface="微软雅黑" panose="020B0503020204020204" charset="-122"/>
                <a:ea typeface="微软雅黑" panose="020B0503020204020204" charset="-122"/>
                <a:cs typeface="微软雅黑" panose="020B0503020204020204" charset="-122"/>
              </a:rPr>
              <a:t>又隐含着浓郁的感伤情绪。</a:t>
            </a:r>
            <a:endParaRPr sz="2400">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4426458" y="944117"/>
            <a:ext cx="937260" cy="502920"/>
          </a:xfrm>
          <a:custGeom>
            <a:avLst/>
            <a:gdLst/>
            <a:ahLst/>
            <a:cxnLst/>
            <a:rect l="l" t="t" r="r" b="b"/>
            <a:pathLst>
              <a:path w="937260" h="502919">
                <a:moveTo>
                  <a:pt x="685800" y="0"/>
                </a:moveTo>
                <a:lnTo>
                  <a:pt x="0" y="0"/>
                </a:lnTo>
                <a:lnTo>
                  <a:pt x="0" y="502920"/>
                </a:lnTo>
                <a:lnTo>
                  <a:pt x="685800" y="502920"/>
                </a:lnTo>
                <a:lnTo>
                  <a:pt x="937259" y="251460"/>
                </a:lnTo>
                <a:lnTo>
                  <a:pt x="685800" y="0"/>
                </a:lnTo>
                <a:close/>
              </a:path>
            </a:pathLst>
          </a:custGeom>
          <a:solidFill>
            <a:srgbClr val="006FC0"/>
          </a:solidFill>
        </p:spPr>
        <p:txBody>
          <a:bodyPr wrap="square" lIns="0" tIns="0" rIns="0" bIns="0" rtlCol="0"/>
          <a:lstStyle/>
          <a:p/>
        </p:txBody>
      </p:sp>
      <p:sp>
        <p:nvSpPr>
          <p:cNvPr id="10" name="object 10"/>
          <p:cNvSpPr/>
          <p:nvPr/>
        </p:nvSpPr>
        <p:spPr>
          <a:xfrm>
            <a:off x="4426458" y="944117"/>
            <a:ext cx="937260" cy="502920"/>
          </a:xfrm>
          <a:custGeom>
            <a:avLst/>
            <a:gdLst/>
            <a:ahLst/>
            <a:cxnLst/>
            <a:rect l="l" t="t" r="r" b="b"/>
            <a:pathLst>
              <a:path w="937260" h="502919">
                <a:moveTo>
                  <a:pt x="0" y="0"/>
                </a:moveTo>
                <a:lnTo>
                  <a:pt x="685800" y="0"/>
                </a:lnTo>
                <a:lnTo>
                  <a:pt x="937259"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4665345" y="986993"/>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818627"/>
            <a:ext cx="5292090" cy="3251835"/>
          </a:xfrm>
          <a:prstGeom prst="rect">
            <a:avLst/>
          </a:prstGeom>
        </p:spPr>
        <p:txBody>
          <a:bodyPr vert="horz" wrap="square" lIns="0" tIns="162560" rIns="0" bIns="0" rtlCol="0">
            <a:spAutoFit/>
          </a:bodyPr>
          <a:lstStyle/>
          <a:p>
            <a:pPr marL="12700">
              <a:lnSpc>
                <a:spcPct val="100000"/>
              </a:lnSpc>
              <a:spcBef>
                <a:spcPts val="1280"/>
              </a:spcBef>
            </a:pPr>
            <a:r>
              <a:rPr sz="2400" i="1" spc="-5" dirty="0">
                <a:latin typeface="宋体" panose="02010600030101010101" pitchFamily="2" charset="-122"/>
                <a:cs typeface="宋体" panose="02010600030101010101" pitchFamily="2" charset="-122"/>
              </a:rPr>
              <a:t>王安忆作品中被称为“三恋”的有</a:t>
            </a:r>
            <a:r>
              <a:rPr sz="2400" i="1" dirty="0">
                <a:latin typeface="宋体" panose="02010600030101010101" pitchFamily="2" charset="-122"/>
                <a:cs typeface="宋体" panose="02010600030101010101" pitchFamily="2" charset="-122"/>
              </a:rPr>
              <a:t>（</a:t>
            </a:r>
            <a:r>
              <a:rPr sz="2400" i="1" spc="-59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3136900">
              <a:lnSpc>
                <a:spcPts val="4320"/>
              </a:lnSpc>
              <a:spcBef>
                <a:spcPts val="125"/>
              </a:spcBef>
            </a:pPr>
            <a:r>
              <a:rPr sz="2400"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《荒山之恋》 </a:t>
            </a:r>
            <a:r>
              <a:rPr sz="2400" dirty="0">
                <a:latin typeface="Arial" panose="020B0604020202020204"/>
                <a:cs typeface="Arial" panose="020B0604020202020204"/>
              </a:rPr>
              <a:t>B:</a:t>
            </a:r>
            <a:r>
              <a:rPr sz="2400" i="1" dirty="0">
                <a:latin typeface="宋体" panose="02010600030101010101" pitchFamily="2" charset="-122"/>
                <a:cs typeface="宋体" panose="02010600030101010101" pitchFamily="2" charset="-122"/>
              </a:rPr>
              <a:t>《小城之恋》</a:t>
            </a:r>
            <a:endParaRPr sz="2400">
              <a:latin typeface="宋体" panose="02010600030101010101" pitchFamily="2" charset="-122"/>
              <a:cs typeface="宋体" panose="02010600030101010101" pitchFamily="2" charset="-122"/>
            </a:endParaRPr>
          </a:p>
          <a:p>
            <a:pPr marL="12700" marR="2848610">
              <a:lnSpc>
                <a:spcPts val="4320"/>
              </a:lnSpc>
            </a:pPr>
            <a:r>
              <a:rPr sz="2400"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《乱都之恋》 </a:t>
            </a:r>
            <a:r>
              <a:rPr sz="2400"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《赤地之恋》 </a:t>
            </a:r>
            <a:r>
              <a:rPr sz="2400" spc="-10" dirty="0">
                <a:latin typeface="Arial" panose="020B0604020202020204"/>
                <a:cs typeface="Arial" panose="020B0604020202020204"/>
              </a:rPr>
              <a:t>E</a:t>
            </a:r>
            <a:r>
              <a:rPr sz="2400" dirty="0">
                <a:latin typeface="Arial" panose="020B0604020202020204"/>
                <a:cs typeface="Arial" panose="020B0604020202020204"/>
              </a:rPr>
              <a:t>:</a:t>
            </a:r>
            <a:r>
              <a:rPr sz="2400" i="1" spc="-5" dirty="0">
                <a:latin typeface="宋体" panose="02010600030101010101" pitchFamily="2" charset="-122"/>
                <a:cs typeface="宋体" panose="02010600030101010101" pitchFamily="2" charset="-122"/>
              </a:rPr>
              <a:t>《锦绣谷之恋</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13231" y="1818627"/>
            <a:ext cx="5292090" cy="3251835"/>
          </a:xfrm>
          <a:prstGeom prst="rect">
            <a:avLst/>
          </a:prstGeom>
        </p:spPr>
        <p:txBody>
          <a:bodyPr vert="horz" wrap="square" lIns="0" tIns="162560" rIns="0" bIns="0" rtlCol="0">
            <a:spAutoFit/>
          </a:bodyPr>
          <a:lstStyle/>
          <a:p>
            <a:pPr marL="12700">
              <a:lnSpc>
                <a:spcPct val="100000"/>
              </a:lnSpc>
              <a:spcBef>
                <a:spcPts val="1280"/>
              </a:spcBef>
            </a:pPr>
            <a:r>
              <a:rPr sz="2400" i="1" spc="-5" dirty="0">
                <a:latin typeface="宋体" panose="02010600030101010101" pitchFamily="2" charset="-122"/>
                <a:cs typeface="宋体" panose="02010600030101010101" pitchFamily="2" charset="-122"/>
              </a:rPr>
              <a:t>王安忆作品中被称为“三恋”的有</a:t>
            </a:r>
            <a:r>
              <a:rPr sz="2400" i="1" dirty="0">
                <a:latin typeface="宋体" panose="02010600030101010101" pitchFamily="2" charset="-122"/>
                <a:cs typeface="宋体" panose="02010600030101010101" pitchFamily="2" charset="-122"/>
              </a:rPr>
              <a:t>（</a:t>
            </a:r>
            <a:r>
              <a:rPr sz="2400" i="1" spc="-59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3112770">
              <a:lnSpc>
                <a:spcPts val="4320"/>
              </a:lnSpc>
              <a:spcBef>
                <a:spcPts val="125"/>
              </a:spcBef>
            </a:pPr>
            <a:r>
              <a:rPr sz="2400" b="1" spc="-10" dirty="0">
                <a:solidFill>
                  <a:srgbClr val="C00000"/>
                </a:solidFill>
                <a:latin typeface="Arial" panose="020B0604020202020204"/>
                <a:cs typeface="Arial" panose="020B0604020202020204"/>
              </a:rPr>
              <a:t>A</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《荒山之恋</a:t>
            </a:r>
            <a:r>
              <a:rPr sz="2400" b="1" spc="-10" dirty="0">
                <a:solidFill>
                  <a:srgbClr val="C00000"/>
                </a:solidFill>
                <a:latin typeface="宋体" panose="02010600030101010101" pitchFamily="2" charset="-122"/>
                <a:cs typeface="宋体" panose="02010600030101010101" pitchFamily="2" charset="-122"/>
              </a:rPr>
              <a:t>》  </a:t>
            </a:r>
            <a:r>
              <a:rPr sz="2400" b="1" spc="-10" dirty="0">
                <a:solidFill>
                  <a:srgbClr val="C00000"/>
                </a:solidFill>
                <a:latin typeface="Arial" panose="020B0604020202020204"/>
                <a:cs typeface="Arial" panose="020B0604020202020204"/>
              </a:rPr>
              <a:t>B</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《小城之恋</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2823210">
              <a:lnSpc>
                <a:spcPts val="4320"/>
              </a:lnSpc>
            </a:pPr>
            <a:r>
              <a:rPr sz="2400" dirty="0">
                <a:latin typeface="Arial" panose="020B0604020202020204"/>
                <a:cs typeface="Arial" panose="020B0604020202020204"/>
              </a:rPr>
              <a:t>C:</a:t>
            </a:r>
            <a:r>
              <a:rPr sz="2400" i="1" dirty="0">
                <a:latin typeface="宋体" panose="02010600030101010101" pitchFamily="2" charset="-122"/>
                <a:cs typeface="宋体" panose="02010600030101010101" pitchFamily="2" charset="-122"/>
              </a:rPr>
              <a:t>《乱都之恋》 </a:t>
            </a:r>
            <a:r>
              <a:rPr sz="2400"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《赤地之恋》 </a:t>
            </a:r>
            <a:r>
              <a:rPr sz="2400" b="1" spc="-10" dirty="0">
                <a:solidFill>
                  <a:srgbClr val="C00000"/>
                </a:solidFill>
                <a:latin typeface="Arial" panose="020B0604020202020204"/>
                <a:cs typeface="Arial" panose="020B0604020202020204"/>
              </a:rPr>
              <a:t>E</a:t>
            </a:r>
            <a:r>
              <a:rPr sz="2400" b="1" dirty="0">
                <a:solidFill>
                  <a:srgbClr val="C00000"/>
                </a:solidFill>
                <a:latin typeface="Arial" panose="020B0604020202020204"/>
                <a:cs typeface="Arial" panose="020B0604020202020204"/>
              </a:rPr>
              <a:t>:</a:t>
            </a:r>
            <a:r>
              <a:rPr sz="2400" b="1" spc="-5" dirty="0">
                <a:solidFill>
                  <a:srgbClr val="C00000"/>
                </a:solidFill>
                <a:latin typeface="宋体" panose="02010600030101010101" pitchFamily="2" charset="-122"/>
                <a:cs typeface="宋体" panose="02010600030101010101" pitchFamily="2" charset="-122"/>
              </a:rPr>
              <a:t>《锦绣谷之</a:t>
            </a:r>
            <a:r>
              <a:rPr sz="2400" b="1" dirty="0">
                <a:solidFill>
                  <a:srgbClr val="C00000"/>
                </a:solidFill>
                <a:latin typeface="宋体" panose="02010600030101010101" pitchFamily="2" charset="-122"/>
                <a:cs typeface="宋体" panose="02010600030101010101" pitchFamily="2" charset="-122"/>
              </a:rPr>
              <a:t>恋</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558495" y="1785065"/>
            <a:ext cx="9170670" cy="3834765"/>
          </a:xfrm>
          <a:prstGeom prst="rect">
            <a:avLst/>
          </a:prstGeom>
        </p:spPr>
        <p:txBody>
          <a:bodyPr vert="horz" wrap="square" lIns="0" tIns="196215" rIns="0" bIns="0" rtlCol="0">
            <a:spAutoFit/>
          </a:bodyPr>
          <a:lstStyle/>
          <a:p>
            <a:pPr marL="12700">
              <a:lnSpc>
                <a:spcPct val="100000"/>
              </a:lnSpc>
              <a:spcBef>
                <a:spcPts val="1545"/>
              </a:spcBef>
            </a:pPr>
            <a:r>
              <a:rPr sz="2400" i="1" spc="-5" dirty="0">
                <a:latin typeface="宋体" panose="02010600030101010101" pitchFamily="2" charset="-122"/>
                <a:cs typeface="宋体" panose="02010600030101010101" pitchFamily="2" charset="-122"/>
              </a:rPr>
              <a:t>王安忆</a:t>
            </a:r>
            <a:r>
              <a:rPr sz="2400" i="1" dirty="0">
                <a:latin typeface="宋体" panose="02010600030101010101" pitchFamily="2" charset="-122"/>
                <a:cs typeface="宋体" panose="02010600030101010101" pitchFamily="2" charset="-122"/>
              </a:rPr>
              <a:t>的</a:t>
            </a:r>
            <a:r>
              <a:rPr sz="2400" i="1" spc="-5" dirty="0">
                <a:latin typeface="宋体" panose="02010600030101010101" pitchFamily="2" charset="-122"/>
                <a:cs typeface="宋体" panose="02010600030101010101" pitchFamily="2" charset="-122"/>
              </a:rPr>
              <a:t>《雨，沙沙沙》、《命运》、《广阔天地的一</a:t>
            </a:r>
            <a:r>
              <a:rPr sz="2400" i="1" dirty="0">
                <a:latin typeface="宋体" panose="02010600030101010101" pitchFamily="2" charset="-122"/>
                <a:cs typeface="宋体" panose="02010600030101010101" pitchFamily="2" charset="-122"/>
              </a:rPr>
              <a:t>角</a:t>
            </a:r>
            <a:r>
              <a:rPr sz="2400" i="1" spc="-5" dirty="0">
                <a:latin typeface="宋体" panose="02010600030101010101" pitchFamily="2" charset="-122"/>
                <a:cs typeface="宋体" panose="02010600030101010101" pitchFamily="2" charset="-122"/>
              </a:rPr>
              <a:t>》等作品被</a:t>
            </a:r>
            <a:endParaRPr sz="2400">
              <a:latin typeface="宋体" panose="02010600030101010101" pitchFamily="2" charset="-122"/>
              <a:cs typeface="宋体" panose="02010600030101010101" pitchFamily="2" charset="-122"/>
            </a:endParaRPr>
          </a:p>
          <a:p>
            <a:pPr marL="12700">
              <a:lnSpc>
                <a:spcPct val="100000"/>
              </a:lnSpc>
              <a:spcBef>
                <a:spcPts val="1445"/>
              </a:spcBef>
            </a:pPr>
            <a:r>
              <a:rPr sz="2400" i="1" dirty="0">
                <a:latin typeface="宋体" panose="02010600030101010101" pitchFamily="2" charset="-122"/>
                <a:cs typeface="宋体" panose="02010600030101010101" pitchFamily="2" charset="-122"/>
              </a:rPr>
              <a:t>合称为（</a:t>
            </a:r>
            <a:r>
              <a:rPr sz="2400" i="1" spc="-54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0"/>
              </a:spcBef>
            </a:pPr>
            <a:endParaRPr sz="3500">
              <a:latin typeface="Times New Roman" panose="02020603050405020304"/>
              <a:cs typeface="Times New Roman" panose="02020603050405020304"/>
            </a:endParaRPr>
          </a:p>
          <a:p>
            <a:pPr marL="12700" marR="7337425">
              <a:lnSpc>
                <a:spcPct val="150000"/>
              </a:lnSpc>
            </a:pPr>
            <a:r>
              <a:rPr sz="2400" spc="-5"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红粉系列 </a:t>
            </a:r>
            <a:r>
              <a:rPr sz="2400" spc="-5" dirty="0">
                <a:latin typeface="Arial" panose="020B0604020202020204"/>
                <a:cs typeface="Arial" panose="020B0604020202020204"/>
              </a:rPr>
              <a:t>B</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枫杨树系列  </a:t>
            </a:r>
            <a:r>
              <a:rPr sz="2400" spc="-5" dirty="0">
                <a:latin typeface="Arial" panose="020B0604020202020204"/>
                <a:cs typeface="Arial" panose="020B0604020202020204"/>
              </a:rPr>
              <a:t>C:</a:t>
            </a:r>
            <a:r>
              <a:rPr sz="2400" i="1" spc="-5" dirty="0">
                <a:latin typeface="宋体" panose="02010600030101010101" pitchFamily="2" charset="-122"/>
                <a:cs typeface="宋体" panose="02010600030101010101" pitchFamily="2" charset="-122"/>
              </a:rPr>
              <a:t>雯雯系列 </a:t>
            </a:r>
            <a:r>
              <a:rPr sz="2400" spc="-5"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家族系列</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36</a:t>
            </a:r>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558495" y="1785065"/>
            <a:ext cx="9170670" cy="3834765"/>
          </a:xfrm>
          <a:prstGeom prst="rect">
            <a:avLst/>
          </a:prstGeom>
        </p:spPr>
        <p:txBody>
          <a:bodyPr vert="horz" wrap="square" lIns="0" tIns="196215" rIns="0" bIns="0" rtlCol="0">
            <a:spAutoFit/>
          </a:bodyPr>
          <a:lstStyle/>
          <a:p>
            <a:pPr marL="12700">
              <a:lnSpc>
                <a:spcPct val="100000"/>
              </a:lnSpc>
              <a:spcBef>
                <a:spcPts val="1545"/>
              </a:spcBef>
            </a:pPr>
            <a:r>
              <a:rPr sz="2400" i="1" spc="-5" dirty="0">
                <a:latin typeface="宋体" panose="02010600030101010101" pitchFamily="2" charset="-122"/>
                <a:cs typeface="宋体" panose="02010600030101010101" pitchFamily="2" charset="-122"/>
              </a:rPr>
              <a:t>王安忆</a:t>
            </a:r>
            <a:r>
              <a:rPr sz="2400" i="1" dirty="0">
                <a:latin typeface="宋体" panose="02010600030101010101" pitchFamily="2" charset="-122"/>
                <a:cs typeface="宋体" panose="02010600030101010101" pitchFamily="2" charset="-122"/>
              </a:rPr>
              <a:t>的</a:t>
            </a:r>
            <a:r>
              <a:rPr sz="2400" i="1" spc="-5" dirty="0">
                <a:latin typeface="宋体" panose="02010600030101010101" pitchFamily="2" charset="-122"/>
                <a:cs typeface="宋体" panose="02010600030101010101" pitchFamily="2" charset="-122"/>
              </a:rPr>
              <a:t>《雨，沙沙沙》、《命运》、《广阔天地的一</a:t>
            </a:r>
            <a:r>
              <a:rPr sz="2400" i="1" dirty="0">
                <a:latin typeface="宋体" panose="02010600030101010101" pitchFamily="2" charset="-122"/>
                <a:cs typeface="宋体" panose="02010600030101010101" pitchFamily="2" charset="-122"/>
              </a:rPr>
              <a:t>角</a:t>
            </a:r>
            <a:r>
              <a:rPr sz="2400" i="1" spc="-5" dirty="0">
                <a:latin typeface="宋体" panose="02010600030101010101" pitchFamily="2" charset="-122"/>
                <a:cs typeface="宋体" panose="02010600030101010101" pitchFamily="2" charset="-122"/>
              </a:rPr>
              <a:t>》等作品被</a:t>
            </a:r>
            <a:endParaRPr sz="2400">
              <a:latin typeface="宋体" panose="02010600030101010101" pitchFamily="2" charset="-122"/>
              <a:cs typeface="宋体" panose="02010600030101010101" pitchFamily="2" charset="-122"/>
            </a:endParaRPr>
          </a:p>
          <a:p>
            <a:pPr marL="12700">
              <a:lnSpc>
                <a:spcPct val="100000"/>
              </a:lnSpc>
              <a:spcBef>
                <a:spcPts val="1445"/>
              </a:spcBef>
            </a:pPr>
            <a:r>
              <a:rPr sz="2400" i="1" dirty="0">
                <a:latin typeface="宋体" panose="02010600030101010101" pitchFamily="2" charset="-122"/>
                <a:cs typeface="宋体" panose="02010600030101010101" pitchFamily="2" charset="-122"/>
              </a:rPr>
              <a:t>合称为（</a:t>
            </a:r>
            <a:r>
              <a:rPr sz="2400" i="1" spc="-54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0"/>
              </a:spcBef>
            </a:pPr>
            <a:endParaRPr sz="3500">
              <a:latin typeface="Times New Roman" panose="02020603050405020304"/>
              <a:cs typeface="Times New Roman" panose="02020603050405020304"/>
            </a:endParaRPr>
          </a:p>
          <a:p>
            <a:pPr marL="12700" marR="7337425">
              <a:lnSpc>
                <a:spcPct val="150000"/>
              </a:lnSpc>
            </a:pPr>
            <a:r>
              <a:rPr sz="2400" spc="-5" dirty="0">
                <a:latin typeface="Arial" panose="020B0604020202020204"/>
                <a:cs typeface="Arial" panose="020B0604020202020204"/>
              </a:rPr>
              <a:t>A:</a:t>
            </a:r>
            <a:r>
              <a:rPr sz="2400" i="1" dirty="0">
                <a:latin typeface="宋体" panose="02010600030101010101" pitchFamily="2" charset="-122"/>
                <a:cs typeface="宋体" panose="02010600030101010101" pitchFamily="2" charset="-122"/>
              </a:rPr>
              <a:t>红粉系列 </a:t>
            </a:r>
            <a:r>
              <a:rPr sz="2400" spc="-5" dirty="0">
                <a:latin typeface="Arial" panose="020B0604020202020204"/>
                <a:cs typeface="Arial" panose="020B0604020202020204"/>
              </a:rPr>
              <a:t>B</a:t>
            </a:r>
            <a:r>
              <a:rPr sz="2400" dirty="0">
                <a:latin typeface="Arial" panose="020B0604020202020204"/>
                <a:cs typeface="Arial" panose="020B0604020202020204"/>
              </a:rPr>
              <a:t>:</a:t>
            </a:r>
            <a:r>
              <a:rPr sz="2400" i="1" dirty="0">
                <a:latin typeface="宋体" panose="02010600030101010101" pitchFamily="2" charset="-122"/>
                <a:cs typeface="宋体" panose="02010600030101010101" pitchFamily="2" charset="-122"/>
              </a:rPr>
              <a:t>枫杨树系列  </a:t>
            </a:r>
            <a:r>
              <a:rPr sz="2400" b="1" spc="-5" dirty="0">
                <a:solidFill>
                  <a:srgbClr val="C00000"/>
                </a:solidFill>
                <a:latin typeface="Arial" panose="020B0604020202020204"/>
                <a:cs typeface="Arial" panose="020B0604020202020204"/>
              </a:rPr>
              <a:t>C:</a:t>
            </a:r>
            <a:r>
              <a:rPr sz="2400" b="1" spc="-5" dirty="0">
                <a:solidFill>
                  <a:srgbClr val="C00000"/>
                </a:solidFill>
                <a:latin typeface="宋体" panose="02010600030101010101" pitchFamily="2" charset="-122"/>
                <a:cs typeface="宋体" panose="02010600030101010101" pitchFamily="2" charset="-122"/>
              </a:rPr>
              <a:t>雯雯系列 </a:t>
            </a:r>
            <a:r>
              <a:rPr sz="2400" spc="-5" dirty="0">
                <a:latin typeface="Arial" panose="020B0604020202020204"/>
                <a:cs typeface="Arial" panose="020B0604020202020204"/>
              </a:rPr>
              <a:t>D:</a:t>
            </a:r>
            <a:r>
              <a:rPr sz="2400" i="1" dirty="0">
                <a:latin typeface="宋体" panose="02010600030101010101" pitchFamily="2" charset="-122"/>
                <a:cs typeface="宋体" panose="02010600030101010101" pitchFamily="2" charset="-122"/>
              </a:rPr>
              <a:t>家族系列</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0972800" y="100584"/>
            <a:ext cx="586740" cy="218440"/>
          </a:xfrm>
          <a:custGeom>
            <a:avLst/>
            <a:gdLst/>
            <a:ahLst/>
            <a:cxnLst/>
            <a:rect l="l" t="t" r="r" b="b"/>
            <a:pathLst>
              <a:path w="586740" h="218440">
                <a:moveTo>
                  <a:pt x="0" y="217931"/>
                </a:moveTo>
                <a:lnTo>
                  <a:pt x="586740" y="217931"/>
                </a:lnTo>
                <a:lnTo>
                  <a:pt x="586740" y="0"/>
                </a:lnTo>
                <a:lnTo>
                  <a:pt x="0" y="0"/>
                </a:lnTo>
                <a:lnTo>
                  <a:pt x="0" y="217931"/>
                </a:lnTo>
                <a:close/>
              </a:path>
            </a:pathLst>
          </a:custGeom>
          <a:ln w="12192">
            <a:solidFill>
              <a:srgbClr val="333399"/>
            </a:solidFill>
          </a:ln>
        </p:spPr>
        <p:txBody>
          <a:bodyPr wrap="square" lIns="0" tIns="0" rIns="0" bIns="0" rtlCol="0"/>
          <a:lstStyle/>
          <a:p/>
        </p:txBody>
      </p:sp>
      <p:sp>
        <p:nvSpPr>
          <p:cNvPr id="6" name="object 6"/>
          <p:cNvSpPr txBox="1"/>
          <p:nvPr/>
        </p:nvSpPr>
        <p:spPr>
          <a:xfrm>
            <a:off x="772769" y="499617"/>
            <a:ext cx="3871595" cy="1092835"/>
          </a:xfrm>
          <a:prstGeom prst="rect">
            <a:avLst/>
          </a:prstGeom>
        </p:spPr>
        <p:txBody>
          <a:bodyPr vert="horz" wrap="square" lIns="0" tIns="12065" rIns="0" bIns="0" rtlCol="0">
            <a:spAutoFit/>
          </a:bodyPr>
          <a:lstStyle/>
          <a:p>
            <a:pPr marL="156210">
              <a:lnSpc>
                <a:spcPct val="100000"/>
              </a:lnSpc>
              <a:spcBef>
                <a:spcPts val="95"/>
              </a:spcBef>
              <a:tabLst>
                <a:tab pos="2082800" algn="l"/>
              </a:tabLst>
            </a:pPr>
            <a:r>
              <a:rPr sz="2800" b="1" spc="-5" dirty="0">
                <a:latin typeface="微软雅黑" panose="020B0503020204020204" charset="-122"/>
                <a:cs typeface="微软雅黑" panose="020B0503020204020204" charset="-122"/>
              </a:rPr>
              <a:t>5.3</a:t>
            </a:r>
            <a:r>
              <a:rPr sz="2800" b="1" spc="5"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第三节</a:t>
            </a:r>
            <a:r>
              <a:rPr sz="2800" b="1"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新时期诗歌</a:t>
            </a:r>
            <a:endParaRPr sz="2800">
              <a:latin typeface="微软雅黑" panose="020B0503020204020204" charset="-122"/>
              <a:cs typeface="微软雅黑" panose="020B0503020204020204" charset="-122"/>
            </a:endParaRPr>
          </a:p>
          <a:p>
            <a:pPr marL="12700">
              <a:lnSpc>
                <a:spcPct val="100000"/>
              </a:lnSpc>
              <a:spcBef>
                <a:spcPts val="2165"/>
              </a:spcBef>
            </a:pPr>
            <a:r>
              <a:rPr sz="2400" b="1" spc="-5" dirty="0">
                <a:latin typeface="微软雅黑" panose="020B0503020204020204" charset="-122"/>
                <a:cs typeface="微软雅黑" panose="020B0503020204020204" charset="-122"/>
              </a:rPr>
              <a:t>5.3.1 概述</a:t>
            </a:r>
            <a:endParaRPr sz="2400">
              <a:latin typeface="微软雅黑" panose="020B0503020204020204" charset="-122"/>
              <a:cs typeface="微软雅黑" panose="020B0503020204020204" charset="-122"/>
            </a:endParaRPr>
          </a:p>
        </p:txBody>
      </p:sp>
      <p:sp>
        <p:nvSpPr>
          <p:cNvPr id="7" name="object 7"/>
          <p:cNvSpPr txBox="1"/>
          <p:nvPr/>
        </p:nvSpPr>
        <p:spPr>
          <a:xfrm>
            <a:off x="772769" y="1823084"/>
            <a:ext cx="276860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微软雅黑" panose="020B0503020204020204" charset="-122"/>
                <a:cs typeface="微软雅黑" panose="020B0503020204020204" charset="-122"/>
              </a:rPr>
              <a:t>新时期的诗歌特征：</a:t>
            </a:r>
            <a:endParaRPr sz="2400">
              <a:latin typeface="微软雅黑" panose="020B0503020204020204" charset="-122"/>
              <a:cs typeface="微软雅黑" panose="020B0503020204020204" charset="-122"/>
            </a:endParaRPr>
          </a:p>
        </p:txBody>
      </p:sp>
      <p:sp>
        <p:nvSpPr>
          <p:cNvPr id="8" name="object 8"/>
          <p:cNvSpPr txBox="1"/>
          <p:nvPr/>
        </p:nvSpPr>
        <p:spPr>
          <a:xfrm>
            <a:off x="772769" y="2444572"/>
            <a:ext cx="9653905" cy="163766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1、诗人队伍的不断壮大；</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20"/>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、诗</a:t>
            </a:r>
            <a:r>
              <a:rPr sz="2400" b="1" spc="-5" dirty="0">
                <a:latin typeface="微软雅黑" panose="020B0503020204020204" charset="-122"/>
                <a:ea typeface="微软雅黑" panose="020B0503020204020204" charset="-122"/>
                <a:cs typeface="微软雅黑" panose="020B0503020204020204" charset="-122"/>
              </a:rPr>
              <a:t>歌</a:t>
            </a:r>
            <a:r>
              <a:rPr sz="2400" b="1" dirty="0">
                <a:latin typeface="微软雅黑" panose="020B0503020204020204" charset="-122"/>
                <a:ea typeface="微软雅黑" panose="020B0503020204020204" charset="-122"/>
                <a:cs typeface="微软雅黑" panose="020B0503020204020204" charset="-122"/>
              </a:rPr>
              <a:t>美学形态走向多元；（以</a:t>
            </a:r>
            <a:r>
              <a:rPr sz="2400" b="1" dirty="0">
                <a:solidFill>
                  <a:srgbClr val="C00000"/>
                </a:solidFill>
                <a:latin typeface="微软雅黑" panose="020B0503020204020204" charset="-122"/>
                <a:ea typeface="微软雅黑" panose="020B0503020204020204" charset="-122"/>
                <a:cs typeface="微软雅黑" panose="020B0503020204020204" charset="-122"/>
              </a:rPr>
              <a:t>“今天派”为主要创作群体的朦胧诗</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、诗歌艺术的多项探索。</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txBox="1"/>
          <p:nvPr/>
        </p:nvSpPr>
        <p:spPr>
          <a:xfrm>
            <a:off x="9105138" y="557022"/>
            <a:ext cx="1647189"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微软雅黑" panose="020B0503020204020204" charset="-122"/>
                <a:cs typeface="微软雅黑" panose="020B0503020204020204" charset="-122"/>
              </a:rPr>
              <a:t>第三节新时期诗歌</a:t>
            </a:r>
            <a:endParaRPr sz="1600">
              <a:latin typeface="微软雅黑" panose="020B0503020204020204" charset="-122"/>
              <a:cs typeface="微软雅黑" panose="020B0503020204020204" charset="-122"/>
            </a:endParaRPr>
          </a:p>
        </p:txBody>
      </p:sp>
      <p:sp>
        <p:nvSpPr>
          <p:cNvPr id="10" name="object 10"/>
          <p:cNvSpPr/>
          <p:nvPr/>
        </p:nvSpPr>
        <p:spPr>
          <a:xfrm>
            <a:off x="10834116" y="128015"/>
            <a:ext cx="76200" cy="1219200"/>
          </a:xfrm>
          <a:custGeom>
            <a:avLst/>
            <a:gdLst/>
            <a:ahLst/>
            <a:cxnLst/>
            <a:rect l="l" t="t" r="r" b="b"/>
            <a:pathLst>
              <a:path w="76200" h="1219200">
                <a:moveTo>
                  <a:pt x="76200" y="1219199"/>
                </a:moveTo>
                <a:lnTo>
                  <a:pt x="61352" y="1218707"/>
                </a:lnTo>
                <a:lnTo>
                  <a:pt x="49244" y="1217358"/>
                </a:lnTo>
                <a:lnTo>
                  <a:pt x="41088" y="1215342"/>
                </a:lnTo>
                <a:lnTo>
                  <a:pt x="38100" y="1212849"/>
                </a:lnTo>
                <a:lnTo>
                  <a:pt x="38100" y="615949"/>
                </a:lnTo>
                <a:lnTo>
                  <a:pt x="35111" y="613457"/>
                </a:lnTo>
                <a:lnTo>
                  <a:pt x="26955" y="611441"/>
                </a:lnTo>
                <a:lnTo>
                  <a:pt x="14847" y="610092"/>
                </a:lnTo>
                <a:lnTo>
                  <a:pt x="0" y="609599"/>
                </a:lnTo>
                <a:lnTo>
                  <a:pt x="14847" y="609107"/>
                </a:lnTo>
                <a:lnTo>
                  <a:pt x="26955" y="607758"/>
                </a:lnTo>
                <a:lnTo>
                  <a:pt x="35111" y="605742"/>
                </a:lnTo>
                <a:lnTo>
                  <a:pt x="38100" y="603249"/>
                </a:lnTo>
                <a:lnTo>
                  <a:pt x="38100" y="6350"/>
                </a:lnTo>
                <a:lnTo>
                  <a:pt x="41088" y="3857"/>
                </a:lnTo>
                <a:lnTo>
                  <a:pt x="49244" y="1841"/>
                </a:lnTo>
                <a:lnTo>
                  <a:pt x="61352" y="492"/>
                </a:lnTo>
                <a:lnTo>
                  <a:pt x="76200" y="0"/>
                </a:lnTo>
              </a:path>
            </a:pathLst>
          </a:custGeom>
          <a:ln w="6096">
            <a:solidFill>
              <a:srgbClr val="000000"/>
            </a:solidFill>
          </a:ln>
        </p:spPr>
        <p:txBody>
          <a:bodyPr wrap="square" lIns="0" tIns="0" rIns="0" bIns="0" rtlCol="0"/>
          <a:lstStyle/>
          <a:p/>
        </p:txBody>
      </p:sp>
      <p:sp>
        <p:nvSpPr>
          <p:cNvPr id="11" name="object 11"/>
          <p:cNvSpPr txBox="1"/>
          <p:nvPr/>
        </p:nvSpPr>
        <p:spPr>
          <a:xfrm>
            <a:off x="10989944" y="97917"/>
            <a:ext cx="56070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panose="020B0503020204020204" charset="-122"/>
                <a:cs typeface="微软雅黑" panose="020B0503020204020204" charset="-122"/>
              </a:rPr>
              <a:t>总特征</a:t>
            </a:r>
            <a:endParaRPr sz="1400">
              <a:latin typeface="微软雅黑" panose="020B0503020204020204" charset="-122"/>
              <a:cs typeface="微软雅黑" panose="020B0503020204020204" charset="-122"/>
            </a:endParaRPr>
          </a:p>
        </p:txBody>
      </p:sp>
      <p:sp>
        <p:nvSpPr>
          <p:cNvPr id="12" name="object 12"/>
          <p:cNvSpPr txBox="1"/>
          <p:nvPr/>
        </p:nvSpPr>
        <p:spPr>
          <a:xfrm>
            <a:off x="10989944" y="311276"/>
            <a:ext cx="560705" cy="666115"/>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微软雅黑" panose="020B0503020204020204" charset="-122"/>
                <a:cs typeface="微软雅黑" panose="020B0503020204020204" charset="-122"/>
              </a:rPr>
              <a:t>朦胧诗 </a:t>
            </a:r>
            <a:r>
              <a:rPr sz="1400" dirty="0">
                <a:latin typeface="微软雅黑" panose="020B0503020204020204" charset="-122"/>
                <a:cs typeface="微软雅黑" panose="020B0503020204020204" charset="-122"/>
              </a:rPr>
              <a:t>北岛 舒婷</a:t>
            </a:r>
            <a:endParaRPr sz="1400">
              <a:latin typeface="微软雅黑" panose="020B0503020204020204" charset="-122"/>
              <a:cs typeface="微软雅黑" panose="020B0503020204020204" charset="-122"/>
            </a:endParaRPr>
          </a:p>
        </p:txBody>
      </p:sp>
      <p:sp>
        <p:nvSpPr>
          <p:cNvPr id="13" name="object 13"/>
          <p:cNvSpPr txBox="1"/>
          <p:nvPr/>
        </p:nvSpPr>
        <p:spPr>
          <a:xfrm>
            <a:off x="10989944" y="951052"/>
            <a:ext cx="382270"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微软雅黑" panose="020B0503020204020204" charset="-122"/>
                <a:cs typeface="微软雅黑" panose="020B0503020204020204" charset="-122"/>
              </a:rPr>
              <a:t>顾城</a:t>
            </a:r>
            <a:endParaRPr sz="1400">
              <a:latin typeface="微软雅黑" panose="020B0503020204020204" charset="-122"/>
              <a:cs typeface="微软雅黑" panose="020B0503020204020204" charset="-122"/>
            </a:endParaRPr>
          </a:p>
        </p:txBody>
      </p:sp>
      <p:sp>
        <p:nvSpPr>
          <p:cNvPr id="14" name="object 14"/>
          <p:cNvSpPr txBox="1"/>
          <p:nvPr/>
        </p:nvSpPr>
        <p:spPr>
          <a:xfrm>
            <a:off x="10989944" y="1165097"/>
            <a:ext cx="127127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微软雅黑" panose="020B0503020204020204" charset="-122"/>
                <a:cs typeface="微软雅黑" panose="020B0503020204020204" charset="-122"/>
              </a:rPr>
              <a:t>“第三</a:t>
            </a:r>
            <a:r>
              <a:rPr sz="1400" spc="-15" dirty="0">
                <a:latin typeface="微软雅黑" panose="020B0503020204020204" charset="-122"/>
                <a:cs typeface="微软雅黑" panose="020B0503020204020204" charset="-122"/>
              </a:rPr>
              <a:t>代</a:t>
            </a:r>
            <a:r>
              <a:rPr sz="1400" dirty="0">
                <a:latin typeface="微软雅黑" panose="020B0503020204020204" charset="-122"/>
                <a:cs typeface="微软雅黑" panose="020B0503020204020204" charset="-122"/>
              </a:rPr>
              <a:t>诗</a:t>
            </a:r>
            <a:r>
              <a:rPr sz="1400" spc="-10" dirty="0">
                <a:latin typeface="微软雅黑" panose="020B0503020204020204" charset="-122"/>
                <a:cs typeface="微软雅黑" panose="020B0503020204020204" charset="-122"/>
              </a:rPr>
              <a:t>人</a:t>
            </a:r>
            <a:r>
              <a:rPr sz="1400" dirty="0">
                <a:latin typeface="微软雅黑" panose="020B0503020204020204" charset="-122"/>
                <a:cs typeface="微软雅黑" panose="020B0503020204020204" charset="-122"/>
              </a:rPr>
              <a:t>”</a:t>
            </a:r>
            <a:endParaRPr sz="1400">
              <a:latin typeface="微软雅黑" panose="020B0503020204020204" charset="-122"/>
              <a:cs typeface="微软雅黑" panose="020B0503020204020204" charset="-122"/>
            </a:endParaRPr>
          </a:p>
        </p:txBody>
      </p:sp>
      <p:sp>
        <p:nvSpPr>
          <p:cNvPr id="15" name="object 15"/>
          <p:cNvSpPr txBox="1"/>
          <p:nvPr/>
        </p:nvSpPr>
        <p:spPr>
          <a:xfrm>
            <a:off x="544779" y="126949"/>
            <a:ext cx="537845"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微软雅黑" panose="020B0503020204020204" charset="-122"/>
                <a:cs typeface="微软雅黑" panose="020B0503020204020204" charset="-122"/>
              </a:rPr>
              <a:t>5.3.1</a:t>
            </a:r>
            <a:endParaRPr sz="1800">
              <a:latin typeface="微软雅黑" panose="020B0503020204020204" charset="-122"/>
              <a:cs typeface="微软雅黑" panose="020B0503020204020204" charset="-122"/>
            </a:endParaRPr>
          </a:p>
        </p:txBody>
      </p:sp>
      <p:sp>
        <p:nvSpPr>
          <p:cNvPr id="16" name="object 16"/>
          <p:cNvSpPr/>
          <p:nvPr/>
        </p:nvSpPr>
        <p:spPr>
          <a:xfrm>
            <a:off x="3934205" y="1742694"/>
            <a:ext cx="937260" cy="502920"/>
          </a:xfrm>
          <a:custGeom>
            <a:avLst/>
            <a:gdLst/>
            <a:ahLst/>
            <a:cxnLst/>
            <a:rect l="l" t="t" r="r" b="b"/>
            <a:pathLst>
              <a:path w="937260" h="502919">
                <a:moveTo>
                  <a:pt x="685800" y="0"/>
                </a:moveTo>
                <a:lnTo>
                  <a:pt x="0" y="0"/>
                </a:lnTo>
                <a:lnTo>
                  <a:pt x="0" y="502919"/>
                </a:lnTo>
                <a:lnTo>
                  <a:pt x="685800" y="502919"/>
                </a:lnTo>
                <a:lnTo>
                  <a:pt x="937260" y="251459"/>
                </a:lnTo>
                <a:lnTo>
                  <a:pt x="685800" y="0"/>
                </a:lnTo>
                <a:close/>
              </a:path>
            </a:pathLst>
          </a:custGeom>
          <a:solidFill>
            <a:srgbClr val="00AF50"/>
          </a:solidFill>
        </p:spPr>
        <p:txBody>
          <a:bodyPr wrap="square" lIns="0" tIns="0" rIns="0" bIns="0" rtlCol="0"/>
          <a:lstStyle/>
          <a:p/>
        </p:txBody>
      </p:sp>
      <p:sp>
        <p:nvSpPr>
          <p:cNvPr id="17" name="object 17"/>
          <p:cNvSpPr/>
          <p:nvPr/>
        </p:nvSpPr>
        <p:spPr>
          <a:xfrm>
            <a:off x="3934205" y="1742694"/>
            <a:ext cx="937260" cy="502920"/>
          </a:xfrm>
          <a:custGeom>
            <a:avLst/>
            <a:gdLst/>
            <a:ahLst/>
            <a:cxnLst/>
            <a:rect l="l" t="t" r="r" b="b"/>
            <a:pathLst>
              <a:path w="937260" h="502919">
                <a:moveTo>
                  <a:pt x="0" y="0"/>
                </a:moveTo>
                <a:lnTo>
                  <a:pt x="685800" y="0"/>
                </a:lnTo>
                <a:lnTo>
                  <a:pt x="937260" y="251459"/>
                </a:lnTo>
                <a:lnTo>
                  <a:pt x="685800" y="502919"/>
                </a:lnTo>
                <a:lnTo>
                  <a:pt x="0" y="502919"/>
                </a:lnTo>
                <a:lnTo>
                  <a:pt x="0" y="0"/>
                </a:lnTo>
                <a:close/>
              </a:path>
            </a:pathLst>
          </a:custGeom>
          <a:ln w="28956">
            <a:solidFill>
              <a:srgbClr val="00AF50"/>
            </a:solidFill>
          </a:ln>
        </p:spPr>
        <p:txBody>
          <a:bodyPr wrap="square" lIns="0" tIns="0" rIns="0" bIns="0" rtlCol="0"/>
          <a:lstStyle/>
          <a:p/>
        </p:txBody>
      </p:sp>
      <p:sp>
        <p:nvSpPr>
          <p:cNvPr id="18" name="object 18"/>
          <p:cNvSpPr txBox="1"/>
          <p:nvPr/>
        </p:nvSpPr>
        <p:spPr>
          <a:xfrm>
            <a:off x="4173473" y="1785620"/>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114531" y="242315"/>
            <a:ext cx="478790" cy="173990"/>
          </a:xfrm>
          <a:custGeom>
            <a:avLst/>
            <a:gdLst/>
            <a:ahLst/>
            <a:cxnLst/>
            <a:rect l="l" t="t" r="r" b="b"/>
            <a:pathLst>
              <a:path w="478790" h="173990">
                <a:moveTo>
                  <a:pt x="0" y="173735"/>
                </a:moveTo>
                <a:lnTo>
                  <a:pt x="478535" y="173735"/>
                </a:lnTo>
                <a:lnTo>
                  <a:pt x="478535" y="0"/>
                </a:lnTo>
                <a:lnTo>
                  <a:pt x="0" y="0"/>
                </a:lnTo>
                <a:lnTo>
                  <a:pt x="0" y="173735"/>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771245" y="391160"/>
            <a:ext cx="2057400" cy="452120"/>
          </a:xfrm>
          <a:prstGeom prst="rect">
            <a:avLst/>
          </a:prstGeom>
        </p:spPr>
        <p:txBody>
          <a:bodyPr vert="horz" wrap="square" lIns="0" tIns="12065" rIns="0" bIns="0" rtlCol="0">
            <a:spAutoFit/>
          </a:bodyPr>
          <a:lstStyle/>
          <a:p>
            <a:pPr marL="12700">
              <a:lnSpc>
                <a:spcPct val="100000"/>
              </a:lnSpc>
              <a:spcBef>
                <a:spcPts val="95"/>
              </a:spcBef>
            </a:pPr>
            <a:r>
              <a:rPr spc="-5" dirty="0"/>
              <a:t>5.3.2</a:t>
            </a:r>
            <a:r>
              <a:rPr spc="-80" dirty="0"/>
              <a:t> </a:t>
            </a:r>
            <a:r>
              <a:rPr spc="-5" dirty="0"/>
              <a:t>朦胧诗</a:t>
            </a:r>
            <a:endParaRPr spc="-5" dirty="0"/>
          </a:p>
        </p:txBody>
      </p:sp>
      <p:sp>
        <p:nvSpPr>
          <p:cNvPr id="7" name="object 7"/>
          <p:cNvSpPr txBox="1"/>
          <p:nvPr/>
        </p:nvSpPr>
        <p:spPr>
          <a:xfrm>
            <a:off x="132689" y="1165352"/>
            <a:ext cx="9746615" cy="1098550"/>
          </a:xfrm>
          <a:prstGeom prst="rect">
            <a:avLst/>
          </a:prstGeom>
        </p:spPr>
        <p:txBody>
          <a:bodyPr vert="horz" wrap="square" lIns="0" tIns="12065" rIns="0" bIns="0" rtlCol="0">
            <a:spAutoFit/>
          </a:bodyPr>
          <a:lstStyle/>
          <a:p>
            <a:pPr marL="12700">
              <a:lnSpc>
                <a:spcPct val="100000"/>
              </a:lnSpc>
              <a:spcBef>
                <a:spcPts val="95"/>
              </a:spcBef>
            </a:pPr>
            <a:r>
              <a:rPr sz="2200" spc="-10" dirty="0">
                <a:latin typeface="微软雅黑" panose="020B0503020204020204" charset="-122"/>
                <a:cs typeface="微软雅黑" panose="020B0503020204020204" charset="-122"/>
              </a:rPr>
              <a:t>1.</a:t>
            </a:r>
            <a:r>
              <a:rPr sz="2200" b="1" spc="-5" dirty="0">
                <a:solidFill>
                  <a:srgbClr val="C00000"/>
                </a:solidFill>
                <a:latin typeface="微软雅黑" panose="020B0503020204020204" charset="-122"/>
                <a:cs typeface="微软雅黑" panose="020B0503020204020204" charset="-122"/>
              </a:rPr>
              <a:t>、代表诗人：舒婷、北岛、顾</a:t>
            </a:r>
            <a:r>
              <a:rPr sz="2200" b="1" dirty="0">
                <a:solidFill>
                  <a:srgbClr val="C00000"/>
                </a:solidFill>
                <a:latin typeface="微软雅黑" panose="020B0503020204020204" charset="-122"/>
                <a:cs typeface="微软雅黑" panose="020B0503020204020204" charset="-122"/>
              </a:rPr>
              <a:t>城</a:t>
            </a:r>
            <a:r>
              <a:rPr sz="2200" spc="-5" dirty="0">
                <a:latin typeface="微软雅黑" panose="020B0503020204020204" charset="-122"/>
                <a:cs typeface="微软雅黑" panose="020B0503020204020204" charset="-122"/>
              </a:rPr>
              <a:t>、</a:t>
            </a:r>
            <a:r>
              <a:rPr sz="2200" b="1" dirty="0">
                <a:solidFill>
                  <a:srgbClr val="C00000"/>
                </a:solidFill>
                <a:latin typeface="微软雅黑" panose="020B0503020204020204" charset="-122"/>
                <a:cs typeface="微软雅黑" panose="020B0503020204020204" charset="-122"/>
              </a:rPr>
              <a:t>江</a:t>
            </a:r>
            <a:r>
              <a:rPr sz="2200" b="1" spc="-5" dirty="0">
                <a:solidFill>
                  <a:srgbClr val="C00000"/>
                </a:solidFill>
                <a:latin typeface="微软雅黑" panose="020B0503020204020204" charset="-122"/>
                <a:cs typeface="微软雅黑" panose="020B0503020204020204" charset="-122"/>
              </a:rPr>
              <a:t>河、</a:t>
            </a:r>
            <a:r>
              <a:rPr sz="2200" b="1" dirty="0">
                <a:solidFill>
                  <a:srgbClr val="C00000"/>
                </a:solidFill>
                <a:latin typeface="微软雅黑" panose="020B0503020204020204" charset="-122"/>
                <a:cs typeface="微软雅黑" panose="020B0503020204020204" charset="-122"/>
              </a:rPr>
              <a:t>杨炼</a:t>
            </a:r>
            <a:r>
              <a:rPr sz="2200" spc="-5" dirty="0">
                <a:latin typeface="微软雅黑" panose="020B0503020204020204" charset="-122"/>
                <a:cs typeface="微软雅黑" panose="020B0503020204020204" charset="-122"/>
              </a:rPr>
              <a:t>、</a:t>
            </a:r>
            <a:r>
              <a:rPr sz="2200" dirty="0">
                <a:latin typeface="微软雅黑" panose="020B0503020204020204" charset="-122"/>
                <a:cs typeface="微软雅黑" panose="020B0503020204020204" charset="-122"/>
              </a:rPr>
              <a:t>梁</a:t>
            </a:r>
            <a:r>
              <a:rPr sz="2200" spc="-5" dirty="0">
                <a:latin typeface="微软雅黑" panose="020B0503020204020204" charset="-122"/>
                <a:cs typeface="微软雅黑" panose="020B0503020204020204" charset="-122"/>
              </a:rPr>
              <a:t>小斌</a:t>
            </a:r>
            <a:r>
              <a:rPr sz="2200" dirty="0">
                <a:latin typeface="微软雅黑" panose="020B0503020204020204" charset="-122"/>
                <a:cs typeface="微软雅黑" panose="020B0503020204020204" charset="-122"/>
              </a:rPr>
              <a:t>、</a:t>
            </a:r>
            <a:r>
              <a:rPr sz="2200" spc="-5" dirty="0">
                <a:latin typeface="微软雅黑" panose="020B0503020204020204" charset="-122"/>
                <a:cs typeface="微软雅黑" panose="020B0503020204020204" charset="-122"/>
              </a:rPr>
              <a:t>王小</a:t>
            </a:r>
            <a:r>
              <a:rPr sz="2200" dirty="0">
                <a:latin typeface="微软雅黑" panose="020B0503020204020204" charset="-122"/>
                <a:cs typeface="微软雅黑" panose="020B0503020204020204" charset="-122"/>
              </a:rPr>
              <a:t>妮</a:t>
            </a:r>
            <a:r>
              <a:rPr sz="2200" spc="-5" dirty="0">
                <a:latin typeface="微软雅黑" panose="020B0503020204020204" charset="-122"/>
                <a:cs typeface="微软雅黑" panose="020B0503020204020204" charset="-122"/>
              </a:rPr>
              <a:t>和王</a:t>
            </a:r>
            <a:r>
              <a:rPr sz="2200" dirty="0">
                <a:latin typeface="微软雅黑" panose="020B0503020204020204" charset="-122"/>
                <a:cs typeface="微软雅黑" panose="020B0503020204020204" charset="-122"/>
              </a:rPr>
              <a:t>家</a:t>
            </a:r>
            <a:r>
              <a:rPr sz="2200" spc="-5" dirty="0">
                <a:latin typeface="微软雅黑" panose="020B0503020204020204" charset="-122"/>
                <a:cs typeface="微软雅黑" panose="020B0503020204020204" charset="-122"/>
              </a:rPr>
              <a:t>新等。</a:t>
            </a:r>
            <a:endParaRPr sz="2200">
              <a:latin typeface="微软雅黑" panose="020B0503020204020204" charset="-122"/>
              <a:cs typeface="微软雅黑" panose="020B0503020204020204" charset="-122"/>
            </a:endParaRPr>
          </a:p>
          <a:p>
            <a:pPr>
              <a:lnSpc>
                <a:spcPct val="100000"/>
              </a:lnSpc>
              <a:spcBef>
                <a:spcPts val="5"/>
              </a:spcBef>
            </a:pPr>
            <a:endParaRPr sz="2750">
              <a:latin typeface="Times New Roman" panose="02020603050405020304"/>
              <a:cs typeface="Times New Roman" panose="02020603050405020304"/>
            </a:endParaRPr>
          </a:p>
          <a:p>
            <a:pPr marL="12700">
              <a:lnSpc>
                <a:spcPct val="100000"/>
              </a:lnSpc>
            </a:pPr>
            <a:r>
              <a:rPr sz="2200" spc="-10" dirty="0">
                <a:latin typeface="微软雅黑" panose="020B0503020204020204" charset="-122"/>
                <a:cs typeface="微软雅黑" panose="020B0503020204020204" charset="-122"/>
              </a:rPr>
              <a:t>2</a:t>
            </a:r>
            <a:r>
              <a:rPr sz="2200" spc="-5" dirty="0">
                <a:latin typeface="微软雅黑" panose="020B0503020204020204" charset="-122"/>
                <a:cs typeface="微软雅黑" panose="020B0503020204020204" charset="-122"/>
              </a:rPr>
              <a:t>、</a:t>
            </a:r>
            <a:r>
              <a:rPr sz="2200" b="1" spc="-5" dirty="0">
                <a:latin typeface="微软雅黑" panose="020B0503020204020204" charset="-122"/>
                <a:cs typeface="微软雅黑" panose="020B0503020204020204" charset="-122"/>
              </a:rPr>
              <a:t>刊物：</a:t>
            </a:r>
            <a:r>
              <a:rPr sz="2200" spc="-5" dirty="0">
                <a:latin typeface="微软雅黑" panose="020B0503020204020204" charset="-122"/>
                <a:cs typeface="微软雅黑" panose="020B0503020204020204" charset="-122"/>
              </a:rPr>
              <a:t>《诗刊》《福建文学》</a:t>
            </a:r>
            <a:r>
              <a:rPr sz="2200" b="1" spc="5" dirty="0">
                <a:latin typeface="微软雅黑" panose="020B0503020204020204" charset="-122"/>
                <a:cs typeface="微软雅黑" panose="020B0503020204020204" charset="-122"/>
              </a:rPr>
              <a:t>《</a:t>
            </a:r>
            <a:r>
              <a:rPr sz="2200" b="1" spc="-5" dirty="0">
                <a:latin typeface="微软雅黑" panose="020B0503020204020204" charset="-122"/>
                <a:cs typeface="微软雅黑" panose="020B0503020204020204" charset="-122"/>
              </a:rPr>
              <a:t>今天》</a:t>
            </a:r>
            <a:endParaRPr sz="2200">
              <a:latin typeface="微软雅黑" panose="020B0503020204020204" charset="-122"/>
              <a:cs typeface="微软雅黑" panose="020B0503020204020204" charset="-122"/>
            </a:endParaRPr>
          </a:p>
        </p:txBody>
      </p:sp>
      <p:sp>
        <p:nvSpPr>
          <p:cNvPr id="8" name="object 8"/>
          <p:cNvSpPr txBox="1"/>
          <p:nvPr/>
        </p:nvSpPr>
        <p:spPr>
          <a:xfrm>
            <a:off x="132689" y="2666441"/>
            <a:ext cx="203263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3、</a:t>
            </a:r>
            <a:r>
              <a:rPr sz="2400" b="1" spc="-5" dirty="0">
                <a:solidFill>
                  <a:srgbClr val="C00000"/>
                </a:solidFill>
                <a:latin typeface="微软雅黑" panose="020B0503020204020204" charset="-122"/>
                <a:cs typeface="微软雅黑" panose="020B0503020204020204" charset="-122"/>
              </a:rPr>
              <a:t>主要作品：</a:t>
            </a:r>
            <a:endParaRPr sz="2400">
              <a:latin typeface="微软雅黑" panose="020B0503020204020204" charset="-122"/>
              <a:cs typeface="微软雅黑" panose="020B0503020204020204" charset="-122"/>
            </a:endParaRPr>
          </a:p>
        </p:txBody>
      </p:sp>
      <p:sp>
        <p:nvSpPr>
          <p:cNvPr id="9" name="object 9"/>
          <p:cNvSpPr txBox="1"/>
          <p:nvPr/>
        </p:nvSpPr>
        <p:spPr>
          <a:xfrm>
            <a:off x="132689" y="3471798"/>
            <a:ext cx="11913870" cy="119634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《回答</a:t>
            </a:r>
            <a:r>
              <a:rPr sz="2400" b="1" spc="-5" dirty="0">
                <a:solidFill>
                  <a:srgbClr val="C00000"/>
                </a:solidFill>
                <a:latin typeface="微软雅黑" panose="020B0503020204020204" charset="-122"/>
                <a:cs typeface="微软雅黑" panose="020B0503020204020204" charset="-122"/>
              </a:rPr>
              <a:t>》</a:t>
            </a:r>
            <a:r>
              <a:rPr sz="2400" b="1" dirty="0">
                <a:solidFill>
                  <a:srgbClr val="C00000"/>
                </a:solidFill>
                <a:latin typeface="微软雅黑" panose="020B0503020204020204" charset="-122"/>
                <a:cs typeface="微软雅黑" panose="020B0503020204020204" charset="-122"/>
              </a:rPr>
              <a:t>（北岛）、《致橡树》（舒婷）、《远与近》（古城）、《纪念碑》（江河）、</a:t>
            </a:r>
            <a:endParaRPr sz="2400">
              <a:latin typeface="微软雅黑" panose="020B0503020204020204" charset="-122"/>
              <a:cs typeface="微软雅黑" panose="020B0503020204020204" charset="-122"/>
            </a:endParaRPr>
          </a:p>
          <a:p>
            <a:pPr>
              <a:lnSpc>
                <a:spcPct val="100000"/>
              </a:lnSpc>
              <a:spcBef>
                <a:spcPts val="5"/>
              </a:spcBef>
            </a:pPr>
            <a:endParaRPr sz="3000">
              <a:latin typeface="Times New Roman" panose="02020603050405020304"/>
              <a:cs typeface="Times New Roman" panose="02020603050405020304"/>
            </a:endParaRPr>
          </a:p>
          <a:p>
            <a:pPr marL="12700">
              <a:lnSpc>
                <a:spcPct val="100000"/>
              </a:lnSpc>
            </a:pPr>
            <a:r>
              <a:rPr sz="2400" b="1" dirty="0">
                <a:solidFill>
                  <a:srgbClr val="C00000"/>
                </a:solidFill>
                <a:latin typeface="微软雅黑" panose="020B0503020204020204" charset="-122"/>
                <a:cs typeface="微软雅黑" panose="020B0503020204020204" charset="-122"/>
              </a:rPr>
              <a:t>《中国，我的钥匙丢了》(梁小斌)、</a:t>
            </a:r>
            <a:r>
              <a:rPr sz="2400" dirty="0">
                <a:latin typeface="微软雅黑" panose="020B0503020204020204" charset="-122"/>
                <a:cs typeface="微软雅黑" panose="020B0503020204020204" charset="-122"/>
              </a:rPr>
              <a:t>《大雁塔》（江河）等。</a:t>
            </a:r>
            <a:endParaRPr sz="2400">
              <a:latin typeface="微软雅黑" panose="020B0503020204020204" charset="-122"/>
              <a:cs typeface="微软雅黑" panose="020B0503020204020204" charset="-122"/>
            </a:endParaRPr>
          </a:p>
        </p:txBody>
      </p:sp>
      <p:sp>
        <p:nvSpPr>
          <p:cNvPr id="10" name="object 10"/>
          <p:cNvSpPr/>
          <p:nvPr/>
        </p:nvSpPr>
        <p:spPr>
          <a:xfrm>
            <a:off x="9712452" y="12191"/>
            <a:ext cx="2426207" cy="1124711"/>
          </a:xfrm>
          <a:prstGeom prst="rect">
            <a:avLst/>
          </a:prstGeom>
          <a:blipFill>
            <a:blip r:embed="rId3" cstate="print"/>
            <a:stretch>
              <a:fillRect/>
            </a:stretch>
          </a:blipFill>
        </p:spPr>
        <p:txBody>
          <a:bodyPr wrap="square" lIns="0" tIns="0" rIns="0" bIns="0" rtlCol="0"/>
          <a:lstStyle/>
          <a:p/>
        </p:txBody>
      </p:sp>
      <p:sp>
        <p:nvSpPr>
          <p:cNvPr id="11" name="object 11"/>
          <p:cNvSpPr/>
          <p:nvPr/>
        </p:nvSpPr>
        <p:spPr>
          <a:xfrm>
            <a:off x="5881878" y="2516885"/>
            <a:ext cx="937260" cy="502920"/>
          </a:xfrm>
          <a:custGeom>
            <a:avLst/>
            <a:gdLst/>
            <a:ahLst/>
            <a:cxnLst/>
            <a:rect l="l" t="t" r="r" b="b"/>
            <a:pathLst>
              <a:path w="937259" h="502919">
                <a:moveTo>
                  <a:pt x="685800" y="0"/>
                </a:moveTo>
                <a:lnTo>
                  <a:pt x="0" y="0"/>
                </a:lnTo>
                <a:lnTo>
                  <a:pt x="0" y="502919"/>
                </a:lnTo>
                <a:lnTo>
                  <a:pt x="685800" y="502919"/>
                </a:lnTo>
                <a:lnTo>
                  <a:pt x="937260" y="251460"/>
                </a:lnTo>
                <a:lnTo>
                  <a:pt x="685800" y="0"/>
                </a:lnTo>
                <a:close/>
              </a:path>
            </a:pathLst>
          </a:custGeom>
          <a:solidFill>
            <a:srgbClr val="00AF50"/>
          </a:solidFill>
        </p:spPr>
        <p:txBody>
          <a:bodyPr wrap="square" lIns="0" tIns="0" rIns="0" bIns="0" rtlCol="0"/>
          <a:lstStyle/>
          <a:p/>
        </p:txBody>
      </p:sp>
      <p:sp>
        <p:nvSpPr>
          <p:cNvPr id="12" name="object 12"/>
          <p:cNvSpPr/>
          <p:nvPr/>
        </p:nvSpPr>
        <p:spPr>
          <a:xfrm>
            <a:off x="5881878" y="2516885"/>
            <a:ext cx="937260" cy="502920"/>
          </a:xfrm>
          <a:custGeom>
            <a:avLst/>
            <a:gdLst/>
            <a:ahLst/>
            <a:cxnLst/>
            <a:rect l="l" t="t" r="r" b="b"/>
            <a:pathLst>
              <a:path w="937259" h="502919">
                <a:moveTo>
                  <a:pt x="0" y="0"/>
                </a:moveTo>
                <a:lnTo>
                  <a:pt x="685800" y="0"/>
                </a:lnTo>
                <a:lnTo>
                  <a:pt x="937260" y="251460"/>
                </a:lnTo>
                <a:lnTo>
                  <a:pt x="685800" y="502919"/>
                </a:lnTo>
                <a:lnTo>
                  <a:pt x="0" y="502919"/>
                </a:lnTo>
                <a:lnTo>
                  <a:pt x="0" y="0"/>
                </a:lnTo>
                <a:close/>
              </a:path>
            </a:pathLst>
          </a:custGeom>
          <a:ln w="28956">
            <a:solidFill>
              <a:srgbClr val="00AF50"/>
            </a:solidFill>
          </a:ln>
        </p:spPr>
        <p:txBody>
          <a:bodyPr wrap="square" lIns="0" tIns="0" rIns="0" bIns="0" rtlCol="0"/>
          <a:lstStyle/>
          <a:p/>
        </p:txBody>
      </p:sp>
      <p:sp>
        <p:nvSpPr>
          <p:cNvPr id="13" name="object 13"/>
          <p:cNvSpPr txBox="1"/>
          <p:nvPr/>
        </p:nvSpPr>
        <p:spPr>
          <a:xfrm>
            <a:off x="6121146" y="2560141"/>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4" name="object 14"/>
          <p:cNvSpPr txBox="1"/>
          <p:nvPr/>
        </p:nvSpPr>
        <p:spPr>
          <a:xfrm>
            <a:off x="525881" y="67436"/>
            <a:ext cx="14058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5.3.2二、“朦胧</a:t>
            </a:r>
            <a:r>
              <a:rPr sz="1400" spc="-15" dirty="0">
                <a:solidFill>
                  <a:srgbClr val="7E7E7E"/>
                </a:solidFill>
                <a:latin typeface="等线" panose="02010600030101010101" charset="-122"/>
                <a:cs typeface="等线" panose="02010600030101010101" charset="-122"/>
              </a:rPr>
              <a:t>诗</a:t>
            </a:r>
            <a:r>
              <a:rPr sz="1400" dirty="0">
                <a:solidFill>
                  <a:srgbClr val="7E7E7E"/>
                </a:solidFill>
                <a:latin typeface="等线" panose="02010600030101010101" charset="-122"/>
                <a:cs typeface="等线" panose="02010600030101010101" charset="-122"/>
              </a:rPr>
              <a:t>”</a:t>
            </a:r>
            <a:endParaRPr sz="1400">
              <a:latin typeface="等线" panose="02010600030101010101" charset="-122"/>
              <a:cs typeface="等线" panose="0201060003010101010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56715" y="0"/>
            <a:ext cx="9579610" cy="7170420"/>
          </a:xfrm>
          <a:prstGeom prst="rect">
            <a:avLst/>
          </a:prstGeom>
          <a:noFill/>
        </p:spPr>
        <p:txBody>
          <a:bodyPr wrap="square" rtlCol="0" anchor="t">
            <a:spAutoFit/>
          </a:bodyPr>
          <a:p>
            <a:r>
              <a:rPr lang="zh-CN" altLang="en-US" sz="2000" b="1">
                <a:latin typeface="微软雅黑" panose="020B0503020204020204" charset="-122"/>
                <a:ea typeface="微软雅黑" panose="020B0503020204020204" charset="-122"/>
                <a:cs typeface="微软雅黑" panose="020B0503020204020204" charset="-122"/>
              </a:rPr>
              <a:t>致橡树</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我如果爱你——</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绝不像攀援的凌霄花，</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借你的高枝炫耀自己；</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我如果爱你——</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绝不学痴情的鸟儿，</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为绿荫重复单调的歌曲；</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也不止像泉源，</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常年送来清凉的慰藉；</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也不止像险峰，</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增加你的高度，衬托你的威仪。</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甚至日光。</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甚至春雨。</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不，这些都还不够！</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我必须是你近旁的一株木棉，</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作为树的形像和你站在一起。</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根，紧握在地下，</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叶，相触在云里。</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每一阵风过，</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我们都互相致意，</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但没有人，</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rPr>
              <a:t>听懂我们的言语。</a:t>
            </a:r>
            <a:endParaRPr lang="zh-CN" altLang="en-US" sz="2000" b="1">
              <a:latin typeface="微软雅黑" panose="020B0503020204020204" charset="-122"/>
              <a:ea typeface="微软雅黑" panose="020B0503020204020204" charset="-122"/>
              <a:cs typeface="微软雅黑" panose="020B0503020204020204" charset="-122"/>
            </a:endParaRPr>
          </a:p>
          <a:p>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7412355" y="593090"/>
            <a:ext cx="2540000" cy="5631180"/>
          </a:xfrm>
          <a:prstGeom prst="rect">
            <a:avLst/>
          </a:prstGeom>
          <a:noFill/>
        </p:spPr>
        <p:txBody>
          <a:bodyPr wrap="square" rtlCol="0" anchor="t">
            <a:spAutoFit/>
          </a:bodyPr>
          <a:p>
            <a:r>
              <a:rPr lang="zh-CN" altLang="en-US" sz="2000" b="1">
                <a:latin typeface="微软雅黑" panose="020B0503020204020204" charset="-122"/>
                <a:ea typeface="微软雅黑" panose="020B0503020204020204" charset="-122"/>
                <a:cs typeface="微软雅黑" panose="020B0503020204020204" charset="-122"/>
                <a:sym typeface="+mn-ea"/>
              </a:rPr>
              <a:t>你有你的铜枝铁干，</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像刀，像剑，</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也像戟；</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我有我红硕的花朵，</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像沉重的叹息，</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又像英勇的火炬。</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我们分担寒潮、风雷、霹雳；</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我们共享雾霭、流岚、虹霓。</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仿佛永远分离，</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却又终身相依。</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这才是伟大的爱情，</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坚贞就在这里：</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爱——</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不仅爱你伟岸的身躯，</a:t>
            </a:r>
            <a:endParaRPr lang="zh-CN" altLang="en-US" sz="2000" b="1">
              <a:latin typeface="微软雅黑" panose="020B0503020204020204" charset="-122"/>
              <a:ea typeface="微软雅黑" panose="020B0503020204020204" charset="-122"/>
              <a:cs typeface="微软雅黑" panose="020B0503020204020204" charset="-122"/>
            </a:endParaRPr>
          </a:p>
          <a:p>
            <a:r>
              <a:rPr lang="zh-CN" altLang="en-US" sz="2000" b="1">
                <a:latin typeface="微软雅黑" panose="020B0503020204020204" charset="-122"/>
                <a:ea typeface="微软雅黑" panose="020B0503020204020204" charset="-122"/>
                <a:cs typeface="微软雅黑" panose="020B0503020204020204" charset="-122"/>
                <a:sym typeface="+mn-ea"/>
              </a:rPr>
              <a:t>也爱你坚持的位置，足下的土地。</a:t>
            </a:r>
            <a:endParaRPr lang="zh-CN" altLang="en-US" sz="20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114531" y="242315"/>
            <a:ext cx="478790" cy="173990"/>
          </a:xfrm>
          <a:custGeom>
            <a:avLst/>
            <a:gdLst/>
            <a:ahLst/>
            <a:cxnLst/>
            <a:rect l="l" t="t" r="r" b="b"/>
            <a:pathLst>
              <a:path w="478790" h="173990">
                <a:moveTo>
                  <a:pt x="0" y="173735"/>
                </a:moveTo>
                <a:lnTo>
                  <a:pt x="478535" y="173735"/>
                </a:lnTo>
                <a:lnTo>
                  <a:pt x="478535" y="0"/>
                </a:lnTo>
                <a:lnTo>
                  <a:pt x="0" y="0"/>
                </a:lnTo>
                <a:lnTo>
                  <a:pt x="0" y="173735"/>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771245" y="391160"/>
            <a:ext cx="2057400" cy="452120"/>
          </a:xfrm>
          <a:prstGeom prst="rect">
            <a:avLst/>
          </a:prstGeom>
        </p:spPr>
        <p:txBody>
          <a:bodyPr vert="horz" wrap="square" lIns="0" tIns="12065" rIns="0" bIns="0" rtlCol="0">
            <a:spAutoFit/>
          </a:bodyPr>
          <a:lstStyle/>
          <a:p>
            <a:pPr marL="12700">
              <a:lnSpc>
                <a:spcPct val="100000"/>
              </a:lnSpc>
              <a:spcBef>
                <a:spcPts val="95"/>
              </a:spcBef>
            </a:pPr>
            <a:r>
              <a:rPr spc="-5" dirty="0"/>
              <a:t>5.3.2</a:t>
            </a:r>
            <a:r>
              <a:rPr spc="-80" dirty="0"/>
              <a:t> </a:t>
            </a:r>
            <a:r>
              <a:rPr spc="-5" dirty="0"/>
              <a:t>朦胧诗</a:t>
            </a:r>
            <a:endParaRPr spc="-5" dirty="0"/>
          </a:p>
        </p:txBody>
      </p:sp>
      <p:sp>
        <p:nvSpPr>
          <p:cNvPr id="7" name="object 7"/>
          <p:cNvSpPr txBox="1"/>
          <p:nvPr/>
        </p:nvSpPr>
        <p:spPr>
          <a:xfrm>
            <a:off x="132689" y="1054100"/>
            <a:ext cx="20326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4</a:t>
            </a:r>
            <a:r>
              <a:rPr sz="2400" dirty="0">
                <a:latin typeface="微软雅黑" panose="020B0503020204020204" charset="-122"/>
                <a:cs typeface="微软雅黑" panose="020B0503020204020204" charset="-122"/>
              </a:rPr>
              <a:t>、</a:t>
            </a:r>
            <a:r>
              <a:rPr sz="2400" b="1" dirty="0">
                <a:solidFill>
                  <a:srgbClr val="C00000"/>
                </a:solidFill>
                <a:latin typeface="微软雅黑" panose="020B0503020204020204" charset="-122"/>
                <a:cs typeface="微软雅黑" panose="020B0503020204020204" charset="-122"/>
              </a:rPr>
              <a:t>艺术特色：</a:t>
            </a:r>
            <a:endParaRPr sz="2400">
              <a:latin typeface="微软雅黑" panose="020B0503020204020204" charset="-122"/>
              <a:cs typeface="微软雅黑" panose="020B0503020204020204" charset="-122"/>
            </a:endParaRPr>
          </a:p>
        </p:txBody>
      </p:sp>
      <p:sp>
        <p:nvSpPr>
          <p:cNvPr id="8" name="object 8"/>
          <p:cNvSpPr txBox="1"/>
          <p:nvPr/>
        </p:nvSpPr>
        <p:spPr>
          <a:xfrm>
            <a:off x="132689" y="1493266"/>
            <a:ext cx="11787505" cy="3385820"/>
          </a:xfrm>
          <a:prstGeom prst="rect">
            <a:avLst/>
          </a:prstGeom>
        </p:spPr>
        <p:txBody>
          <a:bodyPr vert="horz" wrap="square" lIns="0" tIns="12700" rIns="0" bIns="0" rtlCol="0">
            <a:spAutoFit/>
          </a:bodyPr>
          <a:lstStyle/>
          <a:p>
            <a:pPr marL="12700" marR="5080">
              <a:lnSpc>
                <a:spcPct val="150000"/>
              </a:lnSpc>
              <a:spcBef>
                <a:spcPts val="10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产生于</a:t>
            </a:r>
            <a:r>
              <a:rPr sz="2400" b="1" dirty="0">
                <a:solidFill>
                  <a:srgbClr val="C00000"/>
                </a:solidFill>
                <a:latin typeface="微软雅黑" panose="020B0503020204020204" charset="-122"/>
                <a:ea typeface="微软雅黑" panose="020B0503020204020204" charset="-122"/>
                <a:cs typeface="微软雅黑" panose="020B0503020204020204" charset="-122"/>
              </a:rPr>
              <a:t>七十年代末</a:t>
            </a:r>
            <a:r>
              <a:rPr sz="2400" b="1" dirty="0">
                <a:latin typeface="微软雅黑" panose="020B0503020204020204" charset="-122"/>
                <a:ea typeface="微软雅黑" panose="020B0503020204020204" charset="-122"/>
                <a:cs typeface="微软雅黑" panose="020B0503020204020204" charset="-122"/>
              </a:rPr>
              <a:t>。它的出</a:t>
            </a:r>
            <a:r>
              <a:rPr sz="2400" b="1" spc="-10" dirty="0">
                <a:latin typeface="微软雅黑" panose="020B0503020204020204" charset="-122"/>
                <a:ea typeface="微软雅黑" panose="020B0503020204020204" charset="-122"/>
                <a:cs typeface="微软雅黑" panose="020B0503020204020204" charset="-122"/>
              </a:rPr>
              <a:t>现</a:t>
            </a:r>
            <a:r>
              <a:rPr sz="2400" b="1" dirty="0">
                <a:solidFill>
                  <a:srgbClr val="C00000"/>
                </a:solidFill>
                <a:latin typeface="微软雅黑" panose="020B0503020204020204" charset="-122"/>
                <a:ea typeface="微软雅黑" panose="020B0503020204020204" charset="-122"/>
                <a:cs typeface="微软雅黑" panose="020B0503020204020204" charset="-122"/>
              </a:rPr>
              <a:t>打破</a:t>
            </a:r>
            <a:r>
              <a:rPr sz="2400" b="1" dirty="0">
                <a:latin typeface="微软雅黑" panose="020B0503020204020204" charset="-122"/>
                <a:ea typeface="微软雅黑" panose="020B0503020204020204" charset="-122"/>
                <a:cs typeface="微软雅黑" panose="020B0503020204020204" charset="-122"/>
              </a:rPr>
              <a:t>了</a:t>
            </a:r>
            <a:r>
              <a:rPr sz="2400" b="1" dirty="0">
                <a:solidFill>
                  <a:srgbClr val="C00000"/>
                </a:solidFill>
                <a:latin typeface="微软雅黑" panose="020B0503020204020204" charset="-122"/>
                <a:ea typeface="微软雅黑" panose="020B0503020204020204" charset="-122"/>
                <a:cs typeface="微软雅黑" panose="020B0503020204020204" charset="-122"/>
              </a:rPr>
              <a:t>诗歌领域现实主义一元化局</a:t>
            </a:r>
            <a:r>
              <a:rPr sz="2400" b="1" spc="-25" dirty="0">
                <a:solidFill>
                  <a:srgbClr val="C00000"/>
                </a:solidFill>
                <a:latin typeface="微软雅黑" panose="020B0503020204020204" charset="-122"/>
                <a:ea typeface="微软雅黑" panose="020B0503020204020204" charset="-122"/>
                <a:cs typeface="微软雅黑" panose="020B0503020204020204" charset="-122"/>
              </a:rPr>
              <a:t>面</a:t>
            </a:r>
            <a:r>
              <a:rPr sz="2400" b="1" dirty="0">
                <a:latin typeface="微软雅黑" panose="020B0503020204020204" charset="-122"/>
                <a:ea typeface="微软雅黑" panose="020B0503020204020204" charset="-122"/>
                <a:cs typeface="微软雅黑" panose="020B0503020204020204" charset="-122"/>
              </a:rPr>
              <a:t>：代表诗人有舒 婷、北岛、顾城等。</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1440"/>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侧重表达对</a:t>
            </a:r>
            <a:r>
              <a:rPr sz="2400" b="1" spc="-5" dirty="0">
                <a:solidFill>
                  <a:srgbClr val="C00000"/>
                </a:solidFill>
                <a:latin typeface="微软雅黑" panose="020B0503020204020204" charset="-122"/>
                <a:ea typeface="微软雅黑" panose="020B0503020204020204" charset="-122"/>
                <a:cs typeface="微软雅黑" panose="020B0503020204020204" charset="-122"/>
              </a:rPr>
              <a:t>人的本</a:t>
            </a:r>
            <a:r>
              <a:rPr sz="2400" b="1" dirty="0">
                <a:solidFill>
                  <a:srgbClr val="C00000"/>
                </a:solidFill>
                <a:latin typeface="微软雅黑" panose="020B0503020204020204" charset="-122"/>
                <a:ea typeface="微软雅黑" panose="020B0503020204020204" charset="-122"/>
                <a:cs typeface="微软雅黑" panose="020B0503020204020204" charset="-122"/>
              </a:rPr>
              <a:t>质</a:t>
            </a:r>
            <a:r>
              <a:rPr sz="2400" b="1" spc="-5" dirty="0">
                <a:latin typeface="微软雅黑" panose="020B0503020204020204" charset="-122"/>
                <a:ea typeface="微软雅黑" panose="020B0503020204020204" charset="-122"/>
                <a:cs typeface="微软雅黑" panose="020B0503020204020204" charset="-122"/>
              </a:rPr>
              <a:t>的现代思考和对人的</a:t>
            </a:r>
            <a:r>
              <a:rPr sz="2400" b="1" spc="-5" dirty="0">
                <a:solidFill>
                  <a:srgbClr val="C00000"/>
                </a:solidFill>
                <a:latin typeface="微软雅黑" panose="020B0503020204020204" charset="-122"/>
                <a:ea typeface="微软雅黑" panose="020B0503020204020204" charset="-122"/>
                <a:cs typeface="微软雅黑" panose="020B0503020204020204" charset="-122"/>
              </a:rPr>
              <a:t>自我价值、心灵自由</a:t>
            </a:r>
            <a:r>
              <a:rPr sz="2400" b="1" spc="-5" dirty="0">
                <a:latin typeface="微软雅黑" panose="020B0503020204020204" charset="-122"/>
                <a:ea typeface="微软雅黑" panose="020B0503020204020204" charset="-122"/>
                <a:cs typeface="微软雅黑" panose="020B0503020204020204" charset="-122"/>
              </a:rPr>
              <a:t>的追求，也表现对于</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solidFill>
                  <a:srgbClr val="C00000"/>
                </a:solidFill>
                <a:latin typeface="微软雅黑" panose="020B0503020204020204" charset="-122"/>
                <a:ea typeface="微软雅黑" panose="020B0503020204020204" charset="-122"/>
                <a:cs typeface="微软雅黑" panose="020B0503020204020204" charset="-122"/>
              </a:rPr>
              <a:t>现实的严峻批判</a:t>
            </a:r>
            <a:r>
              <a:rPr sz="2400" b="1" dirty="0">
                <a:latin typeface="微软雅黑" panose="020B0503020204020204" charset="-122"/>
                <a:ea typeface="微软雅黑" panose="020B0503020204020204" charset="-122"/>
                <a:cs typeface="微软雅黑" panose="020B0503020204020204" charset="-122"/>
              </a:rPr>
              <a:t>、怀疑及对</a:t>
            </a:r>
            <a:r>
              <a:rPr sz="2400" b="1" dirty="0">
                <a:solidFill>
                  <a:srgbClr val="C00000"/>
                </a:solidFill>
                <a:latin typeface="微软雅黑" panose="020B0503020204020204" charset="-122"/>
                <a:ea typeface="微软雅黑" panose="020B0503020204020204" charset="-122"/>
                <a:cs typeface="微软雅黑" panose="020B0503020204020204" charset="-122"/>
              </a:rPr>
              <a:t>美好境界的向往</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marR="5080">
              <a:lnSpc>
                <a:spcPts val="4320"/>
              </a:lnSpc>
              <a:spcBef>
                <a:spcPts val="385"/>
              </a:spcBef>
              <a:buSzPct val="96000"/>
              <a:buAutoNum type="arabicPlain" startAt="3"/>
              <a:tabLst>
                <a:tab pos="801370" algn="l"/>
              </a:tabLst>
            </a:pPr>
            <a:r>
              <a:rPr sz="2400" b="1" dirty="0">
                <a:latin typeface="微软雅黑" panose="020B0503020204020204" charset="-122"/>
                <a:ea typeface="微软雅黑" panose="020B0503020204020204" charset="-122"/>
                <a:cs typeface="微软雅黑" panose="020B0503020204020204" charset="-122"/>
              </a:rPr>
              <a:t>艺术技巧上广泛吸</a:t>
            </a:r>
            <a:r>
              <a:rPr sz="2400" b="1" spc="5" dirty="0">
                <a:latin typeface="微软雅黑" panose="020B0503020204020204" charset="-122"/>
                <a:ea typeface="微软雅黑" panose="020B0503020204020204" charset="-122"/>
                <a:cs typeface="微软雅黑" panose="020B0503020204020204" charset="-122"/>
              </a:rPr>
              <a:t>收</a:t>
            </a:r>
            <a:r>
              <a:rPr sz="2400" b="1" dirty="0">
                <a:solidFill>
                  <a:srgbClr val="C00000"/>
                </a:solidFill>
                <a:latin typeface="微软雅黑" panose="020B0503020204020204" charset="-122"/>
                <a:ea typeface="微软雅黑" panose="020B0503020204020204" charset="-122"/>
                <a:cs typeface="微软雅黑" panose="020B0503020204020204" charset="-122"/>
              </a:rPr>
              <a:t>现代主义诗歌的表现手法</a:t>
            </a:r>
            <a:r>
              <a:rPr sz="2400" b="1" dirty="0">
                <a:latin typeface="微软雅黑" panose="020B0503020204020204" charset="-122"/>
                <a:ea typeface="微软雅黑" panose="020B0503020204020204" charset="-122"/>
                <a:cs typeface="微软雅黑" panose="020B0503020204020204" charset="-122"/>
              </a:rPr>
              <a:t>，如</a:t>
            </a:r>
            <a:r>
              <a:rPr sz="2400" b="1" dirty="0">
                <a:solidFill>
                  <a:srgbClr val="C00000"/>
                </a:solidFill>
                <a:latin typeface="微软雅黑" panose="020B0503020204020204" charset="-122"/>
                <a:ea typeface="微软雅黑" panose="020B0503020204020204" charset="-122"/>
                <a:cs typeface="微软雅黑" panose="020B0503020204020204" charset="-122"/>
              </a:rPr>
              <a:t>象征、暗示</a:t>
            </a:r>
            <a:r>
              <a:rPr sz="2400" b="1" dirty="0">
                <a:latin typeface="微软雅黑" panose="020B0503020204020204" charset="-122"/>
                <a:ea typeface="微软雅黑" panose="020B0503020204020204" charset="-122"/>
                <a:cs typeface="微软雅黑" panose="020B0503020204020204" charset="-122"/>
              </a:rPr>
              <a:t>、隐喻、变形、通感 等，给</a:t>
            </a:r>
            <a:r>
              <a:rPr sz="2400" b="1" dirty="0">
                <a:solidFill>
                  <a:srgbClr val="C00000"/>
                </a:solidFill>
                <a:latin typeface="微软雅黑" panose="020B0503020204020204" charset="-122"/>
                <a:ea typeface="微软雅黑" panose="020B0503020204020204" charset="-122"/>
                <a:cs typeface="微软雅黑" panose="020B0503020204020204" charset="-122"/>
              </a:rPr>
              <a:t>人一种朦胧之</a:t>
            </a:r>
            <a:r>
              <a:rPr sz="2400" b="1" spc="-5" dirty="0">
                <a:solidFill>
                  <a:srgbClr val="C00000"/>
                </a:solidFill>
                <a:latin typeface="微软雅黑" panose="020B0503020204020204" charset="-122"/>
                <a:ea typeface="微软雅黑" panose="020B0503020204020204" charset="-122"/>
                <a:cs typeface="微软雅黑" panose="020B0503020204020204" charset="-122"/>
              </a:rPr>
              <a:t>美</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9712452" y="12191"/>
            <a:ext cx="2426207" cy="1124711"/>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2266950" y="973074"/>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1" name="object 11"/>
          <p:cNvSpPr/>
          <p:nvPr/>
        </p:nvSpPr>
        <p:spPr>
          <a:xfrm>
            <a:off x="2266950" y="973074"/>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2" name="object 12"/>
          <p:cNvSpPr txBox="1"/>
          <p:nvPr/>
        </p:nvSpPr>
        <p:spPr>
          <a:xfrm>
            <a:off x="2505836" y="1016253"/>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3" name="object 13"/>
          <p:cNvSpPr txBox="1"/>
          <p:nvPr/>
        </p:nvSpPr>
        <p:spPr>
          <a:xfrm>
            <a:off x="525881" y="67436"/>
            <a:ext cx="14058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5.3.2二、“朦胧</a:t>
            </a:r>
            <a:r>
              <a:rPr sz="1400" spc="-15" dirty="0">
                <a:solidFill>
                  <a:srgbClr val="7E7E7E"/>
                </a:solidFill>
                <a:latin typeface="等线" panose="02010600030101010101" charset="-122"/>
                <a:cs typeface="等线" panose="02010600030101010101" charset="-122"/>
              </a:rPr>
              <a:t>诗</a:t>
            </a:r>
            <a:r>
              <a:rPr sz="1400" dirty="0">
                <a:solidFill>
                  <a:srgbClr val="7E7E7E"/>
                </a:solidFill>
                <a:latin typeface="等线" panose="02010600030101010101" charset="-122"/>
                <a:cs typeface="等线" panose="02010600030101010101" charset="-122"/>
              </a:rPr>
              <a:t>”</a:t>
            </a:r>
            <a:endParaRPr sz="1400">
              <a:latin typeface="等线" panose="02010600030101010101" charset="-122"/>
              <a:cs typeface="等线" panose="0201060003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241198" y="1291844"/>
            <a:ext cx="11913870" cy="337312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、莫</a:t>
            </a:r>
            <a:r>
              <a:rPr sz="2400" b="1" spc="-5" dirty="0">
                <a:latin typeface="微软雅黑" panose="020B0503020204020204" charset="-122"/>
                <a:ea typeface="微软雅黑" panose="020B0503020204020204" charset="-122"/>
                <a:cs typeface="微软雅黑" panose="020B0503020204020204" charset="-122"/>
              </a:rPr>
              <a:t>言</a:t>
            </a:r>
            <a:r>
              <a:rPr sz="2400" b="1" dirty="0">
                <a:latin typeface="微软雅黑" panose="020B0503020204020204" charset="-122"/>
                <a:ea typeface="微软雅黑" panose="020B0503020204020204" charset="-122"/>
                <a:cs typeface="微软雅黑" panose="020B0503020204020204" charset="-122"/>
              </a:rPr>
              <a:t>小说</a:t>
            </a:r>
            <a:r>
              <a:rPr sz="2400" b="1" dirty="0">
                <a:solidFill>
                  <a:srgbClr val="C00000"/>
                </a:solidFill>
                <a:latin typeface="微软雅黑" panose="020B0503020204020204" charset="-122"/>
                <a:ea typeface="微软雅黑" panose="020B0503020204020204" charset="-122"/>
                <a:cs typeface="微软雅黑" panose="020B0503020204020204" charset="-122"/>
              </a:rPr>
              <a:t>《红高粱》的艺术特点</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抗日故事（</a:t>
            </a:r>
            <a:r>
              <a:rPr sz="2400" b="1" dirty="0">
                <a:solidFill>
                  <a:srgbClr val="C00000"/>
                </a:solidFill>
                <a:latin typeface="微软雅黑" panose="020B0503020204020204" charset="-122"/>
                <a:ea typeface="微软雅黑" panose="020B0503020204020204" charset="-122"/>
                <a:cs typeface="微软雅黑" panose="020B0503020204020204" charset="-122"/>
              </a:rPr>
              <a:t>“我”爷爷</a:t>
            </a:r>
            <a:r>
              <a:rPr sz="2400" b="1" dirty="0">
                <a:latin typeface="微软雅黑" panose="020B0503020204020204" charset="-122"/>
                <a:ea typeface="微软雅黑" panose="020B0503020204020204" charset="-122"/>
                <a:cs typeface="微软雅黑" panose="020B0503020204020204" charset="-122"/>
              </a:rPr>
              <a:t>余占鳌和</a:t>
            </a:r>
            <a:r>
              <a:rPr sz="2400" b="1" dirty="0">
                <a:solidFill>
                  <a:srgbClr val="C00000"/>
                </a:solidFill>
                <a:latin typeface="微软雅黑" panose="020B0503020204020204" charset="-122"/>
                <a:ea typeface="微软雅黑" panose="020B0503020204020204" charset="-122"/>
                <a:cs typeface="微软雅黑" panose="020B0503020204020204" charset="-122"/>
              </a:rPr>
              <a:t>“我”奶奶</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15"/>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描写</a:t>
            </a:r>
            <a:r>
              <a:rPr sz="2400" b="1" spc="-5" dirty="0">
                <a:solidFill>
                  <a:srgbClr val="C00000"/>
                </a:solidFill>
                <a:latin typeface="微软雅黑" panose="020B0503020204020204" charset="-122"/>
                <a:ea typeface="微软雅黑" panose="020B0503020204020204" charset="-122"/>
                <a:cs typeface="微软雅黑" panose="020B0503020204020204" charset="-122"/>
              </a:rPr>
              <a:t>农民敢爱敢</a:t>
            </a:r>
            <a:r>
              <a:rPr sz="2400" b="1" dirty="0">
                <a:solidFill>
                  <a:srgbClr val="C00000"/>
                </a:solidFill>
                <a:latin typeface="微软雅黑" panose="020B0503020204020204" charset="-122"/>
                <a:ea typeface="微软雅黑" panose="020B0503020204020204" charset="-122"/>
                <a:cs typeface="微软雅黑" panose="020B0503020204020204" charset="-122"/>
              </a:rPr>
              <a:t>恨</a:t>
            </a:r>
            <a:r>
              <a:rPr sz="2400" b="1" spc="-5" dirty="0">
                <a:latin typeface="微软雅黑" panose="020B0503020204020204" charset="-122"/>
                <a:ea typeface="微软雅黑" panose="020B0503020204020204" charset="-122"/>
                <a:cs typeface="微软雅黑" panose="020B0503020204020204" charset="-122"/>
              </a:rPr>
              <a:t>、敢生敢死的原生态的</a:t>
            </a:r>
            <a:r>
              <a:rPr sz="2400" b="1" spc="-5" dirty="0">
                <a:solidFill>
                  <a:srgbClr val="C00000"/>
                </a:solidFill>
                <a:latin typeface="微软雅黑" panose="020B0503020204020204" charset="-122"/>
                <a:ea typeface="微软雅黑" panose="020B0503020204020204" charset="-122"/>
                <a:cs typeface="微软雅黑" panose="020B0503020204020204" charset="-122"/>
              </a:rPr>
              <a:t>生命意识</a:t>
            </a:r>
            <a:r>
              <a:rPr sz="2400" b="1" spc="-5" dirty="0">
                <a:latin typeface="微软雅黑" panose="020B0503020204020204" charset="-122"/>
                <a:ea typeface="微软雅黑" panose="020B0503020204020204" charset="-122"/>
                <a:cs typeface="微软雅黑" panose="020B0503020204020204" charset="-122"/>
              </a:rPr>
              <a:t>，</a:t>
            </a:r>
            <a:r>
              <a:rPr sz="2400" b="1" spc="-5" dirty="0">
                <a:solidFill>
                  <a:srgbClr val="C00000"/>
                </a:solidFill>
                <a:latin typeface="微软雅黑" panose="020B0503020204020204" charset="-122"/>
                <a:ea typeface="微软雅黑" panose="020B0503020204020204" charset="-122"/>
                <a:cs typeface="微软雅黑" panose="020B0503020204020204" charset="-122"/>
              </a:rPr>
              <a:t>“红高粱”般的生命力</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2020"/>
              </a:spcBef>
              <a:buClr>
                <a:srgbClr val="000000"/>
              </a:buClr>
              <a:buSzPct val="96000"/>
              <a:buFont typeface="΢"/>
              <a:buAutoNum type="arabicPlain"/>
              <a:tabLst>
                <a:tab pos="801370" algn="l"/>
              </a:tabLst>
            </a:pPr>
            <a:r>
              <a:rPr sz="2400" b="1" dirty="0">
                <a:solidFill>
                  <a:srgbClr val="C00000"/>
                </a:solidFill>
                <a:latin typeface="微软雅黑" panose="020B0503020204020204" charset="-122"/>
                <a:ea typeface="微软雅黑" panose="020B0503020204020204" charset="-122"/>
                <a:cs typeface="微软雅黑" panose="020B0503020204020204" charset="-122"/>
              </a:rPr>
              <a:t>悲剧与反讽的结合</a:t>
            </a:r>
            <a:r>
              <a:rPr sz="2400" b="1" dirty="0">
                <a:latin typeface="微软雅黑" panose="020B0503020204020204" charset="-122"/>
                <a:ea typeface="微软雅黑" panose="020B0503020204020204" charset="-122"/>
                <a:cs typeface="微软雅黑" panose="020B0503020204020204" charset="-122"/>
              </a:rPr>
              <a:t>，在最惨烈处以</a:t>
            </a:r>
            <a:r>
              <a:rPr sz="2400" b="1" dirty="0">
                <a:solidFill>
                  <a:srgbClr val="C00000"/>
                </a:solidFill>
                <a:latin typeface="微软雅黑" panose="020B0503020204020204" charset="-122"/>
                <a:ea typeface="微软雅黑" panose="020B0503020204020204" charset="-122"/>
                <a:cs typeface="微软雅黑" panose="020B0503020204020204" charset="-122"/>
              </a:rPr>
              <a:t>讽刺的笔调</a:t>
            </a:r>
            <a:r>
              <a:rPr sz="2400" b="1" dirty="0">
                <a:latin typeface="微软雅黑" panose="020B0503020204020204" charset="-122"/>
                <a:ea typeface="微软雅黑" panose="020B0503020204020204" charset="-122"/>
                <a:cs typeface="微软雅黑" panose="020B0503020204020204" charset="-122"/>
              </a:rPr>
              <a:t>给人以更广阔的</a:t>
            </a:r>
            <a:r>
              <a:rPr sz="2400" b="1" dirty="0">
                <a:solidFill>
                  <a:srgbClr val="C00000"/>
                </a:solidFill>
                <a:latin typeface="微软雅黑" panose="020B0503020204020204" charset="-122"/>
                <a:ea typeface="微软雅黑" panose="020B0503020204020204" charset="-122"/>
                <a:cs typeface="微软雅黑" panose="020B0503020204020204" charset="-122"/>
              </a:rPr>
              <a:t>审美空间</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150000"/>
              </a:lnSpc>
              <a:spcBef>
                <a:spcPts val="570"/>
              </a:spcBef>
              <a:buClr>
                <a:srgbClr val="000000"/>
              </a:buClr>
              <a:buSzPct val="96000"/>
              <a:buFont typeface="΢"/>
              <a:buAutoNum type="arabicPlain"/>
              <a:tabLst>
                <a:tab pos="802005" algn="l"/>
              </a:tabLst>
            </a:pPr>
            <a:r>
              <a:rPr sz="2400" b="1" spc="-5" dirty="0">
                <a:solidFill>
                  <a:srgbClr val="C00000"/>
                </a:solidFill>
                <a:latin typeface="微软雅黑" panose="020B0503020204020204" charset="-122"/>
                <a:ea typeface="微软雅黑" panose="020B0503020204020204" charset="-122"/>
                <a:cs typeface="微软雅黑" panose="020B0503020204020204" charset="-122"/>
              </a:rPr>
              <a:t>现实主义和现代派的结</a:t>
            </a:r>
            <a:r>
              <a:rPr sz="2400" b="1" dirty="0">
                <a:solidFill>
                  <a:srgbClr val="C00000"/>
                </a:solidFill>
                <a:latin typeface="微软雅黑" panose="020B0503020204020204" charset="-122"/>
                <a:ea typeface="微软雅黑" panose="020B0503020204020204" charset="-122"/>
                <a:cs typeface="微软雅黑" panose="020B0503020204020204" charset="-122"/>
              </a:rPr>
              <a:t>合</a:t>
            </a:r>
            <a:r>
              <a:rPr sz="2400" b="1" dirty="0">
                <a:latin typeface="微软雅黑" panose="020B0503020204020204" charset="-122"/>
                <a:ea typeface="微软雅黑" panose="020B0503020204020204" charset="-122"/>
                <a:cs typeface="微软雅黑" panose="020B0503020204020204" charset="-122"/>
              </a:rPr>
              <a:t>，充满象征、隐喻</a:t>
            </a:r>
            <a:r>
              <a:rPr sz="2400" b="1" spc="-20"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森林般的</a:t>
            </a:r>
            <a:r>
              <a:rPr sz="2400" b="1" spc="-5" dirty="0">
                <a:solidFill>
                  <a:srgbClr val="C00000"/>
                </a:solidFill>
                <a:latin typeface="微软雅黑" panose="020B0503020204020204" charset="-122"/>
                <a:ea typeface="微软雅黑" panose="020B0503020204020204" charset="-122"/>
                <a:cs typeface="微软雅黑" panose="020B0503020204020204" charset="-122"/>
              </a:rPr>
              <a:t>红高粱</a:t>
            </a:r>
            <a:r>
              <a:rPr sz="2400" b="1" dirty="0">
                <a:latin typeface="微软雅黑" panose="020B0503020204020204" charset="-122"/>
                <a:ea typeface="微软雅黑" panose="020B0503020204020204" charset="-122"/>
                <a:cs typeface="微软雅黑" panose="020B0503020204020204" charset="-122"/>
              </a:rPr>
              <a:t>本身就</a:t>
            </a:r>
            <a:r>
              <a:rPr sz="2400" b="1" spc="-10" dirty="0">
                <a:latin typeface="微软雅黑" panose="020B0503020204020204" charset="-122"/>
                <a:ea typeface="微软雅黑" panose="020B0503020204020204" charset="-122"/>
                <a:cs typeface="微软雅黑" panose="020B0503020204020204" charset="-122"/>
              </a:rPr>
              <a:t>是</a:t>
            </a:r>
            <a:r>
              <a:rPr sz="2400" b="1" spc="-5" dirty="0">
                <a:solidFill>
                  <a:srgbClr val="C00000"/>
                </a:solidFill>
                <a:latin typeface="微软雅黑" panose="020B0503020204020204" charset="-122"/>
                <a:ea typeface="微软雅黑" panose="020B0503020204020204" charset="-122"/>
                <a:cs typeface="微软雅黑" panose="020B0503020204020204" charset="-122"/>
              </a:rPr>
              <a:t>中华民族精 </a:t>
            </a:r>
            <a:r>
              <a:rPr sz="2400" b="1" dirty="0">
                <a:solidFill>
                  <a:srgbClr val="C00000"/>
                </a:solidFill>
                <a:latin typeface="微软雅黑" panose="020B0503020204020204" charset="-122"/>
                <a:ea typeface="微软雅黑" panose="020B0503020204020204" charset="-122"/>
                <a:cs typeface="微软雅黑" panose="020B0503020204020204" charset="-122"/>
              </a:rPr>
              <a:t>神内核的象征，</a:t>
            </a:r>
            <a:r>
              <a:rPr sz="2400" b="1" dirty="0">
                <a:latin typeface="微软雅黑" panose="020B0503020204020204" charset="-122"/>
                <a:ea typeface="微软雅黑" panose="020B0503020204020204" charset="-122"/>
                <a:cs typeface="微软雅黑" panose="020B0503020204020204" charset="-122"/>
              </a:rPr>
              <a:t>而每个人物和画面均充满着</a:t>
            </a:r>
            <a:r>
              <a:rPr sz="2400" b="1" dirty="0">
                <a:solidFill>
                  <a:srgbClr val="C00000"/>
                </a:solidFill>
                <a:latin typeface="微软雅黑" panose="020B0503020204020204" charset="-122"/>
                <a:ea typeface="微软雅黑" panose="020B0503020204020204" charset="-122"/>
                <a:cs typeface="微软雅黑" panose="020B0503020204020204" charset="-122"/>
              </a:rPr>
              <a:t>深刻的寓意。</a:t>
            </a:r>
            <a:r>
              <a:rPr sz="2400" b="1" dirty="0">
                <a:latin typeface="微软雅黑" panose="020B0503020204020204" charset="-122"/>
                <a:ea typeface="微软雅黑" panose="020B0503020204020204" charset="-122"/>
                <a:cs typeface="微软雅黑" panose="020B0503020204020204" charset="-122"/>
              </a:rPr>
              <a:t>借鉴了马尔克斯的魔幻现实主义 的创作技巧。</a:t>
            </a:r>
            <a:endParaRPr sz="2400" b="1">
              <a:latin typeface="微软雅黑" panose="020B0503020204020204" charset="-122"/>
              <a:ea typeface="微软雅黑" panose="020B0503020204020204" charset="-122"/>
              <a:cs typeface="微软雅黑" panose="020B0503020204020204" charset="-122"/>
            </a:endParaRPr>
          </a:p>
        </p:txBody>
      </p:sp>
      <p:sp>
        <p:nvSpPr>
          <p:cNvPr id="6" name="object 6"/>
          <p:cNvSpPr/>
          <p:nvPr/>
        </p:nvSpPr>
        <p:spPr>
          <a:xfrm>
            <a:off x="9971531" y="4861559"/>
            <a:ext cx="2220468" cy="1581911"/>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10193699" y="74629"/>
            <a:ext cx="1952917" cy="1099182"/>
          </a:xfrm>
          <a:prstGeom prst="rect">
            <a:avLst/>
          </a:prstGeom>
          <a:blipFill>
            <a:blip r:embed="rId4" cstate="print"/>
            <a:stretch>
              <a:fillRect/>
            </a:stretch>
          </a:blipFill>
        </p:spPr>
        <p:txBody>
          <a:bodyPr wrap="square" lIns="0" tIns="0" rIns="0" bIns="0" rtlCol="0"/>
          <a:lstStyle/>
          <a:p/>
        </p:txBody>
      </p:sp>
      <p:sp>
        <p:nvSpPr>
          <p:cNvPr id="8" name="object 8"/>
          <p:cNvSpPr txBox="1">
            <a:spLocks noGrp="1"/>
          </p:cNvSpPr>
          <p:nvPr>
            <p:ph type="title"/>
          </p:nvPr>
        </p:nvSpPr>
        <p:spPr>
          <a:xfrm>
            <a:off x="651763" y="375285"/>
            <a:ext cx="5685155" cy="452120"/>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C00000"/>
                </a:solidFill>
              </a:rPr>
              <a:t>莫言</a:t>
            </a:r>
            <a:r>
              <a:rPr spc="10" dirty="0">
                <a:solidFill>
                  <a:srgbClr val="C00000"/>
                </a:solidFill>
              </a:rPr>
              <a:t> </a:t>
            </a:r>
            <a:r>
              <a:rPr spc="-5" dirty="0">
                <a:solidFill>
                  <a:srgbClr val="B3B3B3"/>
                </a:solidFill>
              </a:rPr>
              <a:t>张炜 马原</a:t>
            </a:r>
            <a:r>
              <a:rPr spc="-10" dirty="0">
                <a:solidFill>
                  <a:srgbClr val="B3B3B3"/>
                </a:solidFill>
              </a:rPr>
              <a:t> </a:t>
            </a:r>
            <a:r>
              <a:rPr spc="-5" dirty="0">
                <a:solidFill>
                  <a:srgbClr val="B3B3B3"/>
                </a:solidFill>
              </a:rPr>
              <a:t>苏童</a:t>
            </a:r>
            <a:r>
              <a:rPr dirty="0">
                <a:solidFill>
                  <a:srgbClr val="B3B3B3"/>
                </a:solidFill>
              </a:rPr>
              <a:t> </a:t>
            </a:r>
            <a:r>
              <a:rPr spc="-5" dirty="0">
                <a:solidFill>
                  <a:srgbClr val="B3B3B3"/>
                </a:solidFill>
              </a:rPr>
              <a:t>余华</a:t>
            </a:r>
            <a:endParaRPr spc="-5" dirty="0">
              <a:solidFill>
                <a:srgbClr val="B3B3B3"/>
              </a:solidFill>
            </a:endParaRPr>
          </a:p>
        </p:txBody>
      </p:sp>
      <p:sp>
        <p:nvSpPr>
          <p:cNvPr id="9" name="object 9"/>
          <p:cNvSpPr/>
          <p:nvPr/>
        </p:nvSpPr>
        <p:spPr>
          <a:xfrm>
            <a:off x="6806945" y="377190"/>
            <a:ext cx="935990" cy="502920"/>
          </a:xfrm>
          <a:custGeom>
            <a:avLst/>
            <a:gdLst/>
            <a:ahLst/>
            <a:cxnLst/>
            <a:rect l="l" t="t" r="r" b="b"/>
            <a:pathLst>
              <a:path w="935990" h="502919">
                <a:moveTo>
                  <a:pt x="684276" y="0"/>
                </a:moveTo>
                <a:lnTo>
                  <a:pt x="0" y="0"/>
                </a:lnTo>
                <a:lnTo>
                  <a:pt x="0" y="502920"/>
                </a:lnTo>
                <a:lnTo>
                  <a:pt x="684276" y="502920"/>
                </a:lnTo>
                <a:lnTo>
                  <a:pt x="935735" y="251460"/>
                </a:lnTo>
                <a:lnTo>
                  <a:pt x="684276" y="0"/>
                </a:lnTo>
                <a:close/>
              </a:path>
            </a:pathLst>
          </a:custGeom>
          <a:solidFill>
            <a:srgbClr val="006FC0"/>
          </a:solidFill>
        </p:spPr>
        <p:txBody>
          <a:bodyPr wrap="square" lIns="0" tIns="0" rIns="0" bIns="0" rtlCol="0"/>
          <a:lstStyle/>
          <a:p/>
        </p:txBody>
      </p:sp>
      <p:sp>
        <p:nvSpPr>
          <p:cNvPr id="10" name="object 10"/>
          <p:cNvSpPr/>
          <p:nvPr/>
        </p:nvSpPr>
        <p:spPr>
          <a:xfrm>
            <a:off x="6806945" y="377190"/>
            <a:ext cx="935990" cy="502920"/>
          </a:xfrm>
          <a:custGeom>
            <a:avLst/>
            <a:gdLst/>
            <a:ahLst/>
            <a:cxnLst/>
            <a:rect l="l" t="t" r="r" b="b"/>
            <a:pathLst>
              <a:path w="935990" h="502919">
                <a:moveTo>
                  <a:pt x="0" y="0"/>
                </a:moveTo>
                <a:lnTo>
                  <a:pt x="684276" y="0"/>
                </a:lnTo>
                <a:lnTo>
                  <a:pt x="935735" y="251460"/>
                </a:lnTo>
                <a:lnTo>
                  <a:pt x="684276"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7045832" y="419861"/>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2" name="object 12"/>
          <p:cNvSpPr txBox="1"/>
          <p:nvPr/>
        </p:nvSpPr>
        <p:spPr>
          <a:xfrm>
            <a:off x="103428"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54481" y="1798701"/>
            <a:ext cx="24638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名词解释：朦胧诗</a:t>
            </a:r>
            <a:endParaRPr sz="2400"/>
          </a:p>
        </p:txBody>
      </p:sp>
      <p:sp>
        <p:nvSpPr>
          <p:cNvPr id="8" name="object 8"/>
          <p:cNvSpPr txBox="1"/>
          <p:nvPr/>
        </p:nvSpPr>
        <p:spPr>
          <a:xfrm>
            <a:off x="9489185" y="6468390"/>
            <a:ext cx="294005" cy="327660"/>
          </a:xfrm>
          <a:prstGeom prst="rect">
            <a:avLst/>
          </a:prstGeom>
        </p:spPr>
        <p:txBody>
          <a:bodyPr vert="horz" wrap="square" lIns="0" tIns="26034" rIns="0" bIns="0" rtlCol="0">
            <a:spAutoFit/>
          </a:bodyPr>
          <a:lstStyle/>
          <a:p>
            <a:pPr marL="12700">
              <a:lnSpc>
                <a:spcPct val="100000"/>
              </a:lnSpc>
              <a:spcBef>
                <a:spcPts val="205"/>
              </a:spcBef>
            </a:pPr>
            <a:r>
              <a:rPr sz="1800" dirty="0">
                <a:latin typeface="微软雅黑" panose="020B0503020204020204" charset="-122"/>
                <a:cs typeface="微软雅黑" panose="020B0503020204020204" charset="-122"/>
              </a:rPr>
              <a:t>40</a:t>
            </a:r>
            <a:endParaRPr sz="1800">
              <a:latin typeface="微软雅黑" panose="020B0503020204020204" charset="-122"/>
              <a:cs typeface="微软雅黑" panose="020B0503020204020204" charset="-122"/>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754481" y="2462860"/>
            <a:ext cx="10638790" cy="112395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微软雅黑" panose="020B0503020204020204" charset="-122"/>
                <a:cs typeface="微软雅黑" panose="020B0503020204020204" charset="-122"/>
              </a:rPr>
              <a:t>（1）</a:t>
            </a:r>
            <a:r>
              <a:rPr sz="2400" b="1" spc="-10" dirty="0">
                <a:solidFill>
                  <a:srgbClr val="C00000"/>
                </a:solidFill>
                <a:latin typeface="微软雅黑" panose="020B0503020204020204" charset="-122"/>
                <a:cs typeface="微软雅黑" panose="020B0503020204020204" charset="-122"/>
              </a:rPr>
              <a:t>70</a:t>
            </a:r>
            <a:r>
              <a:rPr sz="2400" b="1" dirty="0">
                <a:solidFill>
                  <a:srgbClr val="C00000"/>
                </a:solidFill>
                <a:latin typeface="微软雅黑" panose="020B0503020204020204" charset="-122"/>
                <a:cs typeface="微软雅黑" panose="020B0503020204020204" charset="-122"/>
              </a:rPr>
              <a:t>年代后</a:t>
            </a:r>
            <a:r>
              <a:rPr sz="2400" b="1" spc="-10" dirty="0">
                <a:solidFill>
                  <a:srgbClr val="C00000"/>
                </a:solidFill>
                <a:latin typeface="微软雅黑" panose="020B0503020204020204" charset="-122"/>
                <a:cs typeface="微软雅黑" panose="020B0503020204020204" charset="-122"/>
              </a:rPr>
              <a:t>期</a:t>
            </a:r>
            <a:r>
              <a:rPr sz="2400" spc="-5" dirty="0">
                <a:latin typeface="微软雅黑" panose="020B0503020204020204" charset="-122"/>
                <a:cs typeface="微软雅黑" panose="020B0503020204020204" charset="-122"/>
              </a:rPr>
              <a:t>出现的带</a:t>
            </a:r>
            <a:r>
              <a:rPr sz="2400" dirty="0">
                <a:latin typeface="微软雅黑" panose="020B0503020204020204" charset="-122"/>
                <a:cs typeface="微软雅黑" panose="020B0503020204020204" charset="-122"/>
              </a:rPr>
              <a:t>有</a:t>
            </a:r>
            <a:r>
              <a:rPr sz="2400" b="1" spc="-5" dirty="0">
                <a:solidFill>
                  <a:srgbClr val="C00000"/>
                </a:solidFill>
                <a:latin typeface="微软雅黑" panose="020B0503020204020204" charset="-122"/>
                <a:cs typeface="微软雅黑" panose="020B0503020204020204" charset="-122"/>
              </a:rPr>
              <a:t>现代主义色彩</a:t>
            </a:r>
            <a:r>
              <a:rPr sz="2400" spc="-5" dirty="0">
                <a:latin typeface="微软雅黑" panose="020B0503020204020204" charset="-122"/>
                <a:cs typeface="微软雅黑" panose="020B0503020204020204" charset="-122"/>
              </a:rPr>
              <a:t>的诗潮。代表诗人有</a:t>
            </a:r>
            <a:r>
              <a:rPr sz="2400" b="1" spc="-5" dirty="0">
                <a:solidFill>
                  <a:srgbClr val="C00000"/>
                </a:solidFill>
                <a:latin typeface="微软雅黑" panose="020B0503020204020204" charset="-122"/>
                <a:cs typeface="微软雅黑" panose="020B0503020204020204" charset="-122"/>
              </a:rPr>
              <a:t>北岛、舒婷</a:t>
            </a:r>
            <a:r>
              <a:rPr sz="2400" spc="-5" dirty="0">
                <a:latin typeface="微软雅黑" panose="020B0503020204020204" charset="-122"/>
                <a:cs typeface="微软雅黑" panose="020B0503020204020204" charset="-122"/>
              </a:rPr>
              <a:t>等；</a:t>
            </a:r>
            <a:endParaRPr sz="2400">
              <a:latin typeface="微软雅黑" panose="020B0503020204020204" charset="-122"/>
              <a:cs typeface="微软雅黑" panose="020B0503020204020204" charset="-122"/>
            </a:endParaRPr>
          </a:p>
          <a:p>
            <a:pPr>
              <a:lnSpc>
                <a:spcPct val="100000"/>
              </a:lnSpc>
              <a:spcBef>
                <a:spcPts val="10"/>
              </a:spcBef>
            </a:pPr>
            <a:endParaRPr sz="2500">
              <a:latin typeface="Times New Roman" panose="02020603050405020304"/>
              <a:cs typeface="Times New Roman" panose="02020603050405020304"/>
            </a:endParaRPr>
          </a:p>
          <a:p>
            <a:pPr marL="12700">
              <a:lnSpc>
                <a:spcPct val="100000"/>
              </a:lnSpc>
            </a:pPr>
            <a:r>
              <a:rPr sz="2400" spc="-5" dirty="0">
                <a:latin typeface="微软雅黑" panose="020B0503020204020204" charset="-122"/>
                <a:cs typeface="微软雅黑" panose="020B0503020204020204" charset="-122"/>
              </a:rPr>
              <a:t>（2）</a:t>
            </a:r>
            <a:r>
              <a:rPr sz="2400" b="1" dirty="0">
                <a:solidFill>
                  <a:srgbClr val="C00000"/>
                </a:solidFill>
                <a:latin typeface="微软雅黑" panose="020B0503020204020204" charset="-122"/>
                <a:cs typeface="微软雅黑" panose="020B0503020204020204" charset="-122"/>
              </a:rPr>
              <a:t>注重象征、暗示、联</a:t>
            </a:r>
            <a:r>
              <a:rPr sz="2400" b="1" spc="5" dirty="0">
                <a:solidFill>
                  <a:srgbClr val="C00000"/>
                </a:solidFill>
                <a:latin typeface="微软雅黑" panose="020B0503020204020204" charset="-122"/>
                <a:cs typeface="微软雅黑" panose="020B0503020204020204" charset="-122"/>
              </a:rPr>
              <a:t>想</a:t>
            </a:r>
            <a:r>
              <a:rPr sz="2400" dirty="0">
                <a:latin typeface="微软雅黑" panose="020B0503020204020204" charset="-122"/>
                <a:cs typeface="微软雅黑" panose="020B0503020204020204" charset="-122"/>
              </a:rPr>
              <a:t>等手法的运用，</a:t>
            </a:r>
            <a:r>
              <a:rPr sz="2400" b="1" dirty="0">
                <a:solidFill>
                  <a:srgbClr val="C00000"/>
                </a:solidFill>
                <a:latin typeface="微软雅黑" panose="020B0503020204020204" charset="-122"/>
                <a:cs typeface="微软雅黑" panose="020B0503020204020204" charset="-122"/>
              </a:rPr>
              <a:t>作品具</a:t>
            </a:r>
            <a:r>
              <a:rPr sz="2400" dirty="0">
                <a:latin typeface="微软雅黑" panose="020B0503020204020204" charset="-122"/>
                <a:cs typeface="微软雅黑" panose="020B0503020204020204" charset="-122"/>
              </a:rPr>
              <a:t>有</a:t>
            </a:r>
            <a:r>
              <a:rPr sz="2400" b="1" dirty="0">
                <a:solidFill>
                  <a:srgbClr val="C00000"/>
                </a:solidFill>
                <a:latin typeface="微软雅黑" panose="020B0503020204020204" charset="-122"/>
                <a:cs typeface="微软雅黑" panose="020B0503020204020204" charset="-122"/>
              </a:rPr>
              <a:t>朦胧、多义</a:t>
            </a:r>
            <a:r>
              <a:rPr sz="2400" dirty="0">
                <a:latin typeface="微软雅黑" panose="020B0503020204020204" charset="-122"/>
                <a:cs typeface="微软雅黑" panose="020B0503020204020204" charset="-122"/>
              </a:rPr>
              <a:t>的特点。</a:t>
            </a:r>
            <a:endParaRPr sz="2400">
              <a:latin typeface="微软雅黑" panose="020B0503020204020204" charset="-122"/>
              <a:cs typeface="微软雅黑" panose="020B0503020204020204" charset="-122"/>
            </a:endParaRPr>
          </a:p>
        </p:txBody>
      </p:sp>
      <p:sp>
        <p:nvSpPr>
          <p:cNvPr id="7" name="object 7"/>
          <p:cNvSpPr txBox="1"/>
          <p:nvPr/>
        </p:nvSpPr>
        <p:spPr>
          <a:xfrm>
            <a:off x="525881" y="67436"/>
            <a:ext cx="14058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5.3.2二、“朦胧</a:t>
            </a:r>
            <a:r>
              <a:rPr sz="1400" spc="-15" dirty="0">
                <a:solidFill>
                  <a:srgbClr val="7E7E7E"/>
                </a:solidFill>
                <a:latin typeface="等线" panose="02010600030101010101" charset="-122"/>
                <a:cs typeface="等线" panose="02010600030101010101" charset="-122"/>
              </a:rPr>
              <a:t>诗</a:t>
            </a:r>
            <a:r>
              <a:rPr sz="1400" dirty="0">
                <a:solidFill>
                  <a:srgbClr val="7E7E7E"/>
                </a:solidFill>
                <a:latin typeface="等线" panose="02010600030101010101" charset="-122"/>
                <a:cs typeface="等线" panose="02010600030101010101" charset="-122"/>
              </a:rPr>
              <a:t>”</a:t>
            </a:r>
            <a:endParaRPr sz="1400">
              <a:latin typeface="等线" panose="02010600030101010101" charset="-122"/>
              <a:cs typeface="等线" panose="02010600030101010101"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093195" y="371856"/>
            <a:ext cx="379730" cy="239395"/>
          </a:xfrm>
          <a:custGeom>
            <a:avLst/>
            <a:gdLst/>
            <a:ahLst/>
            <a:cxnLst/>
            <a:rect l="l" t="t" r="r" b="b"/>
            <a:pathLst>
              <a:path w="379729" h="239395">
                <a:moveTo>
                  <a:pt x="0" y="239267"/>
                </a:moveTo>
                <a:lnTo>
                  <a:pt x="379475" y="239267"/>
                </a:lnTo>
                <a:lnTo>
                  <a:pt x="379475" y="0"/>
                </a:lnTo>
                <a:lnTo>
                  <a:pt x="0" y="0"/>
                </a:lnTo>
                <a:lnTo>
                  <a:pt x="0" y="239267"/>
                </a:lnTo>
                <a:close/>
              </a:path>
            </a:pathLst>
          </a:custGeom>
          <a:ln w="12191">
            <a:solidFill>
              <a:srgbClr val="333399"/>
            </a:solidFill>
          </a:ln>
        </p:spPr>
        <p:txBody>
          <a:bodyPr wrap="square" lIns="0" tIns="0" rIns="0" bIns="0" rtlCol="0"/>
          <a:lstStyle/>
          <a:p/>
        </p:txBody>
      </p:sp>
      <p:sp>
        <p:nvSpPr>
          <p:cNvPr id="6" name="object 6"/>
          <p:cNvSpPr txBox="1">
            <a:spLocks noGrp="1"/>
          </p:cNvSpPr>
          <p:nvPr>
            <p:ph type="title"/>
          </p:nvPr>
        </p:nvSpPr>
        <p:spPr>
          <a:xfrm>
            <a:off x="821537" y="340868"/>
            <a:ext cx="1583690" cy="422275"/>
          </a:xfrm>
          <a:prstGeom prst="rect">
            <a:avLst/>
          </a:prstGeom>
        </p:spPr>
        <p:txBody>
          <a:bodyPr vert="horz" wrap="square" lIns="0" tIns="12700" rIns="0" bIns="0" rtlCol="0">
            <a:spAutoFit/>
          </a:bodyPr>
          <a:lstStyle/>
          <a:p>
            <a:pPr marL="12700">
              <a:lnSpc>
                <a:spcPct val="100000"/>
              </a:lnSpc>
              <a:spcBef>
                <a:spcPts val="100"/>
              </a:spcBef>
            </a:pPr>
            <a:r>
              <a:rPr sz="2600" dirty="0"/>
              <a:t>5.3.3</a:t>
            </a:r>
            <a:r>
              <a:rPr sz="2600" spc="-100" dirty="0"/>
              <a:t> </a:t>
            </a:r>
            <a:r>
              <a:rPr sz="2600" dirty="0"/>
              <a:t>北岛</a:t>
            </a:r>
            <a:endParaRPr sz="2600"/>
          </a:p>
        </p:txBody>
      </p:sp>
      <p:sp>
        <p:nvSpPr>
          <p:cNvPr id="7" name="object 7"/>
          <p:cNvSpPr txBox="1"/>
          <p:nvPr/>
        </p:nvSpPr>
        <p:spPr>
          <a:xfrm>
            <a:off x="132689" y="962659"/>
            <a:ext cx="17278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1</a:t>
            </a:r>
            <a:r>
              <a:rPr sz="240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诗歌特点</a:t>
            </a:r>
            <a:endParaRPr sz="2400">
              <a:latin typeface="微软雅黑" panose="020B0503020204020204" charset="-122"/>
              <a:cs typeface="微软雅黑" panose="020B0503020204020204" charset="-122"/>
            </a:endParaRPr>
          </a:p>
        </p:txBody>
      </p:sp>
      <p:sp>
        <p:nvSpPr>
          <p:cNvPr id="8" name="object 8"/>
          <p:cNvSpPr txBox="1"/>
          <p:nvPr/>
        </p:nvSpPr>
        <p:spPr>
          <a:xfrm>
            <a:off x="132689" y="1541475"/>
            <a:ext cx="12007850" cy="4514215"/>
          </a:xfrm>
          <a:prstGeom prst="rect">
            <a:avLst/>
          </a:prstGeom>
        </p:spPr>
        <p:txBody>
          <a:bodyPr vert="horz" wrap="square" lIns="0" tIns="13335" rIns="0" bIns="0" rtlCol="0">
            <a:spAutoFit/>
          </a:bodyPr>
          <a:lstStyle/>
          <a:p>
            <a:pPr marL="770890" indent="-758825">
              <a:lnSpc>
                <a:spcPct val="100000"/>
              </a:lnSpc>
              <a:spcBef>
                <a:spcPts val="105"/>
              </a:spcBef>
              <a:buSzPct val="96000"/>
              <a:buAutoNum type="arabicPlain"/>
              <a:tabLst>
                <a:tab pos="771525" algn="l"/>
              </a:tabLst>
            </a:pPr>
            <a:r>
              <a:rPr sz="2300" dirty="0">
                <a:latin typeface="微软雅黑" panose="020B0503020204020204" charset="-122"/>
                <a:cs typeface="微软雅黑" panose="020B0503020204020204" charset="-122"/>
              </a:rPr>
              <a:t>强烈的</a:t>
            </a:r>
            <a:r>
              <a:rPr sz="2300" b="1" spc="5" dirty="0">
                <a:latin typeface="微软雅黑" panose="020B0503020204020204" charset="-122"/>
                <a:cs typeface="微软雅黑" panose="020B0503020204020204" charset="-122"/>
              </a:rPr>
              <a:t>忧患</a:t>
            </a:r>
            <a:r>
              <a:rPr sz="2300" b="1" spc="-5" dirty="0">
                <a:latin typeface="微软雅黑" panose="020B0503020204020204" charset="-122"/>
                <a:cs typeface="微软雅黑" panose="020B0503020204020204" charset="-122"/>
              </a:rPr>
              <a:t>意</a:t>
            </a:r>
            <a:r>
              <a:rPr sz="2300" b="1" spc="5" dirty="0">
                <a:latin typeface="微软雅黑" panose="020B0503020204020204" charset="-122"/>
                <a:cs typeface="微软雅黑" panose="020B0503020204020204" charset="-122"/>
              </a:rPr>
              <a:t>识</a:t>
            </a:r>
            <a:r>
              <a:rPr sz="2300" b="1" spc="-15" dirty="0">
                <a:latin typeface="微软雅黑" panose="020B0503020204020204" charset="-122"/>
                <a:cs typeface="微软雅黑" panose="020B0503020204020204" charset="-122"/>
              </a:rPr>
              <a:t>和</a:t>
            </a:r>
            <a:r>
              <a:rPr sz="2300" b="1" spc="5" dirty="0">
                <a:latin typeface="微软雅黑" panose="020B0503020204020204" charset="-122"/>
                <a:cs typeface="微软雅黑" panose="020B0503020204020204" charset="-122"/>
              </a:rPr>
              <a:t>现实</a:t>
            </a:r>
            <a:r>
              <a:rPr sz="2300" b="1" spc="-15" dirty="0">
                <a:latin typeface="微软雅黑" panose="020B0503020204020204" charset="-122"/>
                <a:cs typeface="微软雅黑" panose="020B0503020204020204" charset="-122"/>
              </a:rPr>
              <a:t>批</a:t>
            </a:r>
            <a:r>
              <a:rPr sz="2300" b="1" spc="5" dirty="0">
                <a:latin typeface="微软雅黑" panose="020B0503020204020204" charset="-122"/>
                <a:cs typeface="微软雅黑" panose="020B0503020204020204" charset="-122"/>
              </a:rPr>
              <a:t>判精</a:t>
            </a:r>
            <a:r>
              <a:rPr sz="2300" b="1" spc="-15" dirty="0">
                <a:latin typeface="微软雅黑" panose="020B0503020204020204" charset="-122"/>
                <a:cs typeface="微软雅黑" panose="020B0503020204020204" charset="-122"/>
              </a:rPr>
              <a:t>神</a:t>
            </a:r>
            <a:r>
              <a:rPr sz="2300" spc="5" dirty="0">
                <a:latin typeface="微软雅黑" panose="020B0503020204020204" charset="-122"/>
                <a:cs typeface="微软雅黑" panose="020B0503020204020204" charset="-122"/>
              </a:rPr>
              <a:t>是北</a:t>
            </a:r>
            <a:r>
              <a:rPr sz="2300" spc="-15" dirty="0">
                <a:latin typeface="微软雅黑" panose="020B0503020204020204" charset="-122"/>
                <a:cs typeface="微软雅黑" panose="020B0503020204020204" charset="-122"/>
              </a:rPr>
              <a:t>岛</a:t>
            </a:r>
            <a:r>
              <a:rPr sz="2300" spc="5" dirty="0">
                <a:latin typeface="微软雅黑" panose="020B0503020204020204" charset="-122"/>
                <a:cs typeface="微软雅黑" panose="020B0503020204020204" charset="-122"/>
              </a:rPr>
              <a:t>诗歌</a:t>
            </a:r>
            <a:r>
              <a:rPr sz="2300" spc="-15" dirty="0">
                <a:latin typeface="微软雅黑" panose="020B0503020204020204" charset="-122"/>
                <a:cs typeface="微软雅黑" panose="020B0503020204020204" charset="-122"/>
              </a:rPr>
              <a:t>的</a:t>
            </a:r>
            <a:r>
              <a:rPr sz="2300" spc="5" dirty="0">
                <a:latin typeface="微软雅黑" panose="020B0503020204020204" charset="-122"/>
                <a:cs typeface="微软雅黑" panose="020B0503020204020204" charset="-122"/>
              </a:rPr>
              <a:t>首要</a:t>
            </a:r>
            <a:r>
              <a:rPr sz="2300" spc="-15" dirty="0">
                <a:latin typeface="微软雅黑" panose="020B0503020204020204" charset="-122"/>
                <a:cs typeface="微软雅黑" panose="020B0503020204020204" charset="-122"/>
              </a:rPr>
              <a:t>特</a:t>
            </a:r>
            <a:r>
              <a:rPr sz="2300" spc="5" dirty="0">
                <a:latin typeface="微软雅黑" panose="020B0503020204020204" charset="-122"/>
                <a:cs typeface="微软雅黑" panose="020B0503020204020204" charset="-122"/>
              </a:rPr>
              <a:t>点。</a:t>
            </a:r>
            <a:endParaRPr sz="2300">
              <a:latin typeface="微软雅黑" panose="020B0503020204020204" charset="-122"/>
              <a:cs typeface="微软雅黑" panose="020B0503020204020204" charset="-122"/>
            </a:endParaRPr>
          </a:p>
          <a:p>
            <a:pPr marL="12700" marR="16510">
              <a:lnSpc>
                <a:spcPct val="140000"/>
              </a:lnSpc>
              <a:spcBef>
                <a:spcPts val="555"/>
              </a:spcBef>
            </a:pPr>
            <a:r>
              <a:rPr sz="2300" b="1" dirty="0">
                <a:solidFill>
                  <a:srgbClr val="C00000"/>
                </a:solidFill>
                <a:latin typeface="微软雅黑" panose="020B0503020204020204" charset="-122"/>
                <a:cs typeface="微软雅黑" panose="020B0503020204020204" charset="-122"/>
              </a:rPr>
              <a:t>“告诉你吧，世界／我</a:t>
            </a:r>
            <a:r>
              <a:rPr sz="2300" b="1" spc="-5" dirty="0">
                <a:solidFill>
                  <a:srgbClr val="C00000"/>
                </a:solidFill>
                <a:latin typeface="微软雅黑" panose="020B0503020204020204" charset="-122"/>
                <a:cs typeface="微软雅黑" panose="020B0503020204020204" charset="-122"/>
              </a:rPr>
              <a:t>——</a:t>
            </a:r>
            <a:r>
              <a:rPr sz="2300" b="1" dirty="0">
                <a:solidFill>
                  <a:srgbClr val="C00000"/>
                </a:solidFill>
                <a:latin typeface="微软雅黑" panose="020B0503020204020204" charset="-122"/>
                <a:cs typeface="微软雅黑" panose="020B0503020204020204" charset="-122"/>
              </a:rPr>
              <a:t>不</a:t>
            </a:r>
            <a:r>
              <a:rPr sz="2300" b="1" spc="-5" dirty="0">
                <a:solidFill>
                  <a:srgbClr val="C00000"/>
                </a:solidFill>
                <a:latin typeface="微软雅黑" panose="020B0503020204020204" charset="-122"/>
                <a:cs typeface="微软雅黑" panose="020B0503020204020204" charset="-122"/>
              </a:rPr>
              <a:t>——</a:t>
            </a:r>
            <a:r>
              <a:rPr sz="2300" b="1" dirty="0">
                <a:solidFill>
                  <a:srgbClr val="C00000"/>
                </a:solidFill>
                <a:latin typeface="微软雅黑" panose="020B0503020204020204" charset="-122"/>
                <a:cs typeface="微软雅黑" panose="020B0503020204020204" charset="-122"/>
              </a:rPr>
              <a:t>相</a:t>
            </a:r>
            <a:r>
              <a:rPr sz="2300" b="1" spc="-5" dirty="0">
                <a:solidFill>
                  <a:srgbClr val="C00000"/>
                </a:solidFill>
                <a:latin typeface="微软雅黑" panose="020B0503020204020204" charset="-122"/>
                <a:cs typeface="微软雅黑" panose="020B0503020204020204" charset="-122"/>
              </a:rPr>
              <a:t>——</a:t>
            </a:r>
            <a:r>
              <a:rPr sz="2300" b="1" dirty="0">
                <a:solidFill>
                  <a:srgbClr val="C00000"/>
                </a:solidFill>
                <a:latin typeface="微软雅黑" panose="020B0503020204020204" charset="-122"/>
                <a:cs typeface="微软雅黑" panose="020B0503020204020204" charset="-122"/>
              </a:rPr>
              <a:t>信！／</a:t>
            </a:r>
            <a:r>
              <a:rPr sz="2300" b="1" spc="-15" dirty="0">
                <a:solidFill>
                  <a:srgbClr val="C00000"/>
                </a:solidFill>
                <a:latin typeface="微软雅黑" panose="020B0503020204020204" charset="-122"/>
                <a:cs typeface="微软雅黑" panose="020B0503020204020204" charset="-122"/>
              </a:rPr>
              <a:t>纵</a:t>
            </a:r>
            <a:r>
              <a:rPr sz="2300" b="1" dirty="0">
                <a:solidFill>
                  <a:srgbClr val="C00000"/>
                </a:solidFill>
                <a:latin typeface="微软雅黑" panose="020B0503020204020204" charset="-122"/>
                <a:cs typeface="微软雅黑" panose="020B0503020204020204" charset="-122"/>
              </a:rPr>
              <a:t>使你</a:t>
            </a:r>
            <a:r>
              <a:rPr sz="2300" b="1" spc="-15" dirty="0">
                <a:solidFill>
                  <a:srgbClr val="C00000"/>
                </a:solidFill>
                <a:latin typeface="微软雅黑" panose="020B0503020204020204" charset="-122"/>
                <a:cs typeface="微软雅黑" panose="020B0503020204020204" charset="-122"/>
              </a:rPr>
              <a:t>脚</a:t>
            </a:r>
            <a:r>
              <a:rPr sz="2300" b="1" dirty="0">
                <a:solidFill>
                  <a:srgbClr val="C00000"/>
                </a:solidFill>
                <a:latin typeface="微软雅黑" panose="020B0503020204020204" charset="-122"/>
                <a:cs typeface="微软雅黑" panose="020B0503020204020204" charset="-122"/>
              </a:rPr>
              <a:t>下有</a:t>
            </a:r>
            <a:r>
              <a:rPr sz="2300" b="1" spc="-15" dirty="0">
                <a:solidFill>
                  <a:srgbClr val="C00000"/>
                </a:solidFill>
                <a:latin typeface="微软雅黑" panose="020B0503020204020204" charset="-122"/>
                <a:cs typeface="微软雅黑" panose="020B0503020204020204" charset="-122"/>
              </a:rPr>
              <a:t>一</a:t>
            </a:r>
            <a:r>
              <a:rPr sz="2300" b="1" dirty="0">
                <a:solidFill>
                  <a:srgbClr val="C00000"/>
                </a:solidFill>
                <a:latin typeface="微软雅黑" panose="020B0503020204020204" charset="-122"/>
                <a:cs typeface="微软雅黑" panose="020B0503020204020204" charset="-122"/>
              </a:rPr>
              <a:t>千名</a:t>
            </a:r>
            <a:r>
              <a:rPr sz="2300" b="1" spc="-15" dirty="0">
                <a:solidFill>
                  <a:srgbClr val="C00000"/>
                </a:solidFill>
                <a:latin typeface="微软雅黑" panose="020B0503020204020204" charset="-122"/>
                <a:cs typeface="微软雅黑" panose="020B0503020204020204" charset="-122"/>
              </a:rPr>
              <a:t>挑</a:t>
            </a:r>
            <a:r>
              <a:rPr sz="2300" b="1" dirty="0">
                <a:solidFill>
                  <a:srgbClr val="C00000"/>
                </a:solidFill>
                <a:latin typeface="微软雅黑" panose="020B0503020204020204" charset="-122"/>
                <a:cs typeface="微软雅黑" panose="020B0503020204020204" charset="-122"/>
              </a:rPr>
              <a:t>战者</a:t>
            </a:r>
            <a:r>
              <a:rPr sz="2300" b="1" spc="-10" dirty="0">
                <a:solidFill>
                  <a:srgbClr val="C00000"/>
                </a:solidFill>
                <a:latin typeface="微软雅黑" panose="020B0503020204020204" charset="-122"/>
                <a:cs typeface="微软雅黑" panose="020B0503020204020204" charset="-122"/>
              </a:rPr>
              <a:t>/</a:t>
            </a:r>
            <a:r>
              <a:rPr sz="2300" b="1" dirty="0">
                <a:solidFill>
                  <a:srgbClr val="C00000"/>
                </a:solidFill>
                <a:latin typeface="微软雅黑" panose="020B0503020204020204" charset="-122"/>
                <a:cs typeface="微软雅黑" panose="020B0503020204020204" charset="-122"/>
              </a:rPr>
              <a:t>那就</a:t>
            </a:r>
            <a:r>
              <a:rPr sz="2300" b="1" spc="-15" dirty="0">
                <a:solidFill>
                  <a:srgbClr val="C00000"/>
                </a:solidFill>
                <a:latin typeface="微软雅黑" panose="020B0503020204020204" charset="-122"/>
                <a:cs typeface="微软雅黑" panose="020B0503020204020204" charset="-122"/>
              </a:rPr>
              <a:t>把</a:t>
            </a:r>
            <a:r>
              <a:rPr sz="2300" b="1" dirty="0">
                <a:solidFill>
                  <a:srgbClr val="C00000"/>
                </a:solidFill>
                <a:latin typeface="微软雅黑" panose="020B0503020204020204" charset="-122"/>
                <a:cs typeface="微软雅黑" panose="020B0503020204020204" charset="-122"/>
              </a:rPr>
              <a:t>我算</a:t>
            </a:r>
            <a:r>
              <a:rPr sz="2300" b="1" spc="-15" dirty="0">
                <a:solidFill>
                  <a:srgbClr val="C00000"/>
                </a:solidFill>
                <a:latin typeface="微软雅黑" panose="020B0503020204020204" charset="-122"/>
                <a:cs typeface="微软雅黑" panose="020B0503020204020204" charset="-122"/>
              </a:rPr>
              <a:t>做</a:t>
            </a:r>
            <a:r>
              <a:rPr sz="2300" b="1" dirty="0">
                <a:solidFill>
                  <a:srgbClr val="C00000"/>
                </a:solidFill>
                <a:latin typeface="微软雅黑" panose="020B0503020204020204" charset="-122"/>
                <a:cs typeface="微软雅黑" panose="020B0503020204020204" charset="-122"/>
              </a:rPr>
              <a:t>第 一千零一名”(《回答》)</a:t>
            </a:r>
            <a:endParaRPr sz="2300">
              <a:latin typeface="微软雅黑" panose="020B0503020204020204" charset="-122"/>
              <a:cs typeface="微软雅黑" panose="020B0503020204020204" charset="-122"/>
            </a:endParaRPr>
          </a:p>
          <a:p>
            <a:pPr marL="770255" indent="-758190">
              <a:lnSpc>
                <a:spcPct val="100000"/>
              </a:lnSpc>
              <a:spcBef>
                <a:spcPts val="1660"/>
              </a:spcBef>
              <a:buSzPct val="96000"/>
              <a:buAutoNum type="arabicPlain" startAt="2"/>
              <a:tabLst>
                <a:tab pos="770890" algn="l"/>
              </a:tabLst>
            </a:pPr>
            <a:r>
              <a:rPr sz="2300" dirty="0">
                <a:latin typeface="微软雅黑" panose="020B0503020204020204" charset="-122"/>
                <a:cs typeface="微软雅黑" panose="020B0503020204020204" charset="-122"/>
              </a:rPr>
              <a:t>对生活的热爱和</a:t>
            </a:r>
            <a:r>
              <a:rPr sz="2300" spc="-10" dirty="0">
                <a:latin typeface="微软雅黑" panose="020B0503020204020204" charset="-122"/>
                <a:cs typeface="微软雅黑" panose="020B0503020204020204" charset="-122"/>
              </a:rPr>
              <a:t>对</a:t>
            </a:r>
            <a:r>
              <a:rPr sz="2300" b="1" dirty="0">
                <a:latin typeface="微软雅黑" panose="020B0503020204020204" charset="-122"/>
                <a:cs typeface="微软雅黑" panose="020B0503020204020204" charset="-122"/>
              </a:rPr>
              <a:t>理想</a:t>
            </a:r>
            <a:r>
              <a:rPr sz="2300" b="1" spc="-15" dirty="0">
                <a:latin typeface="微软雅黑" panose="020B0503020204020204" charset="-122"/>
                <a:cs typeface="微软雅黑" panose="020B0503020204020204" charset="-122"/>
              </a:rPr>
              <a:t>的</a:t>
            </a:r>
            <a:r>
              <a:rPr sz="2300" b="1" dirty="0">
                <a:latin typeface="微软雅黑" panose="020B0503020204020204" charset="-122"/>
                <a:cs typeface="微软雅黑" panose="020B0503020204020204" charset="-122"/>
              </a:rPr>
              <a:t>执著</a:t>
            </a:r>
            <a:r>
              <a:rPr sz="2300" b="1" spc="-15" dirty="0">
                <a:latin typeface="微软雅黑" panose="020B0503020204020204" charset="-122"/>
                <a:cs typeface="微软雅黑" panose="020B0503020204020204" charset="-122"/>
              </a:rPr>
              <a:t>追</a:t>
            </a:r>
            <a:r>
              <a:rPr sz="2300" b="1" dirty="0">
                <a:latin typeface="微软雅黑" panose="020B0503020204020204" charset="-122"/>
                <a:cs typeface="微软雅黑" panose="020B0503020204020204" charset="-122"/>
              </a:rPr>
              <a:t>求。</a:t>
            </a:r>
            <a:endParaRPr sz="2300">
              <a:latin typeface="微软雅黑" panose="020B0503020204020204" charset="-122"/>
              <a:cs typeface="微软雅黑" panose="020B0503020204020204" charset="-122"/>
            </a:endParaRPr>
          </a:p>
          <a:p>
            <a:pPr marL="12700">
              <a:lnSpc>
                <a:spcPct val="100000"/>
              </a:lnSpc>
              <a:spcBef>
                <a:spcPts val="1235"/>
              </a:spcBef>
            </a:pPr>
            <a:r>
              <a:rPr sz="2300" b="1" dirty="0">
                <a:solidFill>
                  <a:srgbClr val="C00000"/>
                </a:solidFill>
                <a:latin typeface="微软雅黑" panose="020B0503020204020204" charset="-122"/>
                <a:cs typeface="微软雅黑" panose="020B0503020204020204" charset="-122"/>
              </a:rPr>
              <a:t>新的转机和闪闪的星斗</a:t>
            </a:r>
            <a:r>
              <a:rPr sz="2300" b="1" spc="-15" dirty="0">
                <a:solidFill>
                  <a:srgbClr val="C00000"/>
                </a:solidFill>
                <a:latin typeface="微软雅黑" panose="020B0503020204020204" charset="-122"/>
                <a:cs typeface="微软雅黑" panose="020B0503020204020204" charset="-122"/>
              </a:rPr>
              <a:t>，</a:t>
            </a:r>
            <a:r>
              <a:rPr sz="2300" b="1" dirty="0">
                <a:solidFill>
                  <a:srgbClr val="C00000"/>
                </a:solidFill>
                <a:latin typeface="微软雅黑" panose="020B0503020204020204" charset="-122"/>
                <a:cs typeface="微软雅黑" panose="020B0503020204020204" charset="-122"/>
              </a:rPr>
              <a:t>正在</a:t>
            </a:r>
            <a:r>
              <a:rPr sz="2300" b="1" spc="-15" dirty="0">
                <a:solidFill>
                  <a:srgbClr val="C00000"/>
                </a:solidFill>
                <a:latin typeface="微软雅黑" panose="020B0503020204020204" charset="-122"/>
                <a:cs typeface="微软雅黑" panose="020B0503020204020204" charset="-122"/>
              </a:rPr>
              <a:t>缀</a:t>
            </a:r>
            <a:r>
              <a:rPr sz="2300" b="1" dirty="0">
                <a:solidFill>
                  <a:srgbClr val="C00000"/>
                </a:solidFill>
                <a:latin typeface="微软雅黑" panose="020B0503020204020204" charset="-122"/>
                <a:cs typeface="微软雅黑" panose="020B0503020204020204" charset="-122"/>
              </a:rPr>
              <a:t>满没</a:t>
            </a:r>
            <a:r>
              <a:rPr sz="2300" b="1" spc="-15" dirty="0">
                <a:solidFill>
                  <a:srgbClr val="C00000"/>
                </a:solidFill>
                <a:latin typeface="微软雅黑" panose="020B0503020204020204" charset="-122"/>
                <a:cs typeface="微软雅黑" panose="020B0503020204020204" charset="-122"/>
              </a:rPr>
              <a:t>有</a:t>
            </a:r>
            <a:r>
              <a:rPr sz="2300" b="1" dirty="0">
                <a:solidFill>
                  <a:srgbClr val="C00000"/>
                </a:solidFill>
                <a:latin typeface="微软雅黑" panose="020B0503020204020204" charset="-122"/>
                <a:cs typeface="微软雅黑" panose="020B0503020204020204" charset="-122"/>
              </a:rPr>
              <a:t>遮拦</a:t>
            </a:r>
            <a:r>
              <a:rPr sz="2300" b="1" spc="-15" dirty="0">
                <a:solidFill>
                  <a:srgbClr val="C00000"/>
                </a:solidFill>
                <a:latin typeface="微软雅黑" panose="020B0503020204020204" charset="-122"/>
                <a:cs typeface="微软雅黑" panose="020B0503020204020204" charset="-122"/>
              </a:rPr>
              <a:t>的</a:t>
            </a:r>
            <a:r>
              <a:rPr sz="2300" b="1" dirty="0">
                <a:solidFill>
                  <a:srgbClr val="C00000"/>
                </a:solidFill>
                <a:latin typeface="微软雅黑" panose="020B0503020204020204" charset="-122"/>
                <a:cs typeface="微软雅黑" panose="020B0503020204020204" charset="-122"/>
              </a:rPr>
              <a:t>天空</a:t>
            </a:r>
            <a:r>
              <a:rPr sz="2300" b="1" spc="-15" dirty="0">
                <a:solidFill>
                  <a:srgbClr val="C00000"/>
                </a:solidFill>
                <a:latin typeface="微软雅黑" panose="020B0503020204020204" charset="-122"/>
                <a:cs typeface="微软雅黑" panose="020B0503020204020204" charset="-122"/>
              </a:rPr>
              <a:t>，</a:t>
            </a:r>
            <a:r>
              <a:rPr sz="2300" b="1" dirty="0">
                <a:solidFill>
                  <a:srgbClr val="C00000"/>
                </a:solidFill>
                <a:latin typeface="微软雅黑" panose="020B0503020204020204" charset="-122"/>
                <a:cs typeface="微软雅黑" panose="020B0503020204020204" charset="-122"/>
              </a:rPr>
              <a:t>那是</a:t>
            </a:r>
            <a:r>
              <a:rPr sz="2300" b="1" spc="-15" dirty="0">
                <a:solidFill>
                  <a:srgbClr val="C00000"/>
                </a:solidFill>
                <a:latin typeface="微软雅黑" panose="020B0503020204020204" charset="-122"/>
                <a:cs typeface="微软雅黑" panose="020B0503020204020204" charset="-122"/>
              </a:rPr>
              <a:t>五</a:t>
            </a:r>
            <a:r>
              <a:rPr sz="2300" b="1" dirty="0">
                <a:solidFill>
                  <a:srgbClr val="C00000"/>
                </a:solidFill>
                <a:latin typeface="微软雅黑" panose="020B0503020204020204" charset="-122"/>
                <a:cs typeface="微软雅黑" panose="020B0503020204020204" charset="-122"/>
              </a:rPr>
              <a:t>千年</a:t>
            </a:r>
            <a:r>
              <a:rPr sz="2300" b="1" spc="-15" dirty="0">
                <a:solidFill>
                  <a:srgbClr val="C00000"/>
                </a:solidFill>
                <a:latin typeface="微软雅黑" panose="020B0503020204020204" charset="-122"/>
                <a:cs typeface="微软雅黑" panose="020B0503020204020204" charset="-122"/>
              </a:rPr>
              <a:t>的</a:t>
            </a:r>
            <a:r>
              <a:rPr sz="2300" b="1" dirty="0">
                <a:solidFill>
                  <a:srgbClr val="C00000"/>
                </a:solidFill>
                <a:latin typeface="微软雅黑" panose="020B0503020204020204" charset="-122"/>
                <a:cs typeface="微软雅黑" panose="020B0503020204020204" charset="-122"/>
              </a:rPr>
              <a:t>象形</a:t>
            </a:r>
            <a:r>
              <a:rPr sz="2300" b="1" spc="-15" dirty="0">
                <a:solidFill>
                  <a:srgbClr val="C00000"/>
                </a:solidFill>
                <a:latin typeface="微软雅黑" panose="020B0503020204020204" charset="-122"/>
                <a:cs typeface="微软雅黑" panose="020B0503020204020204" charset="-122"/>
              </a:rPr>
              <a:t>文</a:t>
            </a:r>
            <a:r>
              <a:rPr sz="2300" b="1" dirty="0">
                <a:solidFill>
                  <a:srgbClr val="C00000"/>
                </a:solidFill>
                <a:latin typeface="微软雅黑" panose="020B0503020204020204" charset="-122"/>
                <a:cs typeface="微软雅黑" panose="020B0503020204020204" charset="-122"/>
              </a:rPr>
              <a:t>字，</a:t>
            </a:r>
            <a:r>
              <a:rPr sz="2300" b="1" spc="-15" dirty="0">
                <a:solidFill>
                  <a:srgbClr val="C00000"/>
                </a:solidFill>
                <a:latin typeface="微软雅黑" panose="020B0503020204020204" charset="-122"/>
                <a:cs typeface="微软雅黑" panose="020B0503020204020204" charset="-122"/>
              </a:rPr>
              <a:t>那</a:t>
            </a:r>
            <a:r>
              <a:rPr sz="2300" b="1" dirty="0">
                <a:solidFill>
                  <a:srgbClr val="C00000"/>
                </a:solidFill>
                <a:latin typeface="微软雅黑" panose="020B0503020204020204" charset="-122"/>
                <a:cs typeface="微软雅黑" panose="020B0503020204020204" charset="-122"/>
              </a:rPr>
              <a:t>是未</a:t>
            </a:r>
            <a:r>
              <a:rPr sz="2300" b="1" spc="-15" dirty="0">
                <a:solidFill>
                  <a:srgbClr val="C00000"/>
                </a:solidFill>
                <a:latin typeface="微软雅黑" panose="020B0503020204020204" charset="-122"/>
                <a:cs typeface="微软雅黑" panose="020B0503020204020204" charset="-122"/>
              </a:rPr>
              <a:t>来</a:t>
            </a:r>
            <a:r>
              <a:rPr sz="2300" b="1" dirty="0">
                <a:solidFill>
                  <a:srgbClr val="C00000"/>
                </a:solidFill>
                <a:latin typeface="微软雅黑" panose="020B0503020204020204" charset="-122"/>
                <a:cs typeface="微软雅黑" panose="020B0503020204020204" charset="-122"/>
              </a:rPr>
              <a:t>人们凝</a:t>
            </a:r>
            <a:endParaRPr sz="2300">
              <a:latin typeface="微软雅黑" panose="020B0503020204020204" charset="-122"/>
              <a:cs typeface="微软雅黑" panose="020B0503020204020204" charset="-122"/>
            </a:endParaRPr>
          </a:p>
          <a:p>
            <a:pPr marL="12700">
              <a:lnSpc>
                <a:spcPct val="100000"/>
              </a:lnSpc>
              <a:spcBef>
                <a:spcPts val="550"/>
              </a:spcBef>
            </a:pPr>
            <a:r>
              <a:rPr sz="2300" b="1" dirty="0">
                <a:solidFill>
                  <a:srgbClr val="C00000"/>
                </a:solidFill>
                <a:latin typeface="微软雅黑" panose="020B0503020204020204" charset="-122"/>
                <a:cs typeface="微软雅黑" panose="020B0503020204020204" charset="-122"/>
              </a:rPr>
              <a:t>视的眼睛。（《回答》）</a:t>
            </a:r>
            <a:endParaRPr sz="2300">
              <a:latin typeface="微软雅黑" panose="020B0503020204020204" charset="-122"/>
              <a:cs typeface="微软雅黑" panose="020B0503020204020204" charset="-122"/>
            </a:endParaRPr>
          </a:p>
          <a:p>
            <a:pPr marL="12700" marR="124460">
              <a:lnSpc>
                <a:spcPct val="140000"/>
              </a:lnSpc>
              <a:spcBef>
                <a:spcPts val="425"/>
              </a:spcBef>
              <a:buSzPct val="96000"/>
              <a:buAutoNum type="arabicPlain" startAt="3"/>
              <a:tabLst>
                <a:tab pos="770890" algn="l"/>
              </a:tabLst>
            </a:pPr>
            <a:r>
              <a:rPr sz="2300" dirty="0">
                <a:latin typeface="微软雅黑" panose="020B0503020204020204" charset="-122"/>
                <a:cs typeface="微软雅黑" panose="020B0503020204020204" charset="-122"/>
              </a:rPr>
              <a:t>表现方式上，善</a:t>
            </a:r>
            <a:r>
              <a:rPr sz="2300" spc="-15" dirty="0">
                <a:latin typeface="微软雅黑" panose="020B0503020204020204" charset="-122"/>
                <a:cs typeface="微软雅黑" panose="020B0503020204020204" charset="-122"/>
              </a:rPr>
              <a:t>用</a:t>
            </a:r>
            <a:r>
              <a:rPr sz="2300" dirty="0">
                <a:latin typeface="微软雅黑" panose="020B0503020204020204" charset="-122"/>
                <a:cs typeface="微软雅黑" panose="020B0503020204020204" charset="-122"/>
              </a:rPr>
              <a:t>鲜明</a:t>
            </a:r>
            <a:r>
              <a:rPr sz="2300" spc="-15" dirty="0">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独特</a:t>
            </a:r>
            <a:r>
              <a:rPr sz="2300" spc="-15" dirty="0">
                <a:latin typeface="微软雅黑" panose="020B0503020204020204" charset="-122"/>
                <a:cs typeface="微软雅黑" panose="020B0503020204020204" charset="-122"/>
              </a:rPr>
              <a:t>的</a:t>
            </a:r>
            <a:r>
              <a:rPr sz="2300" dirty="0">
                <a:latin typeface="微软雅黑" panose="020B0503020204020204" charset="-122"/>
                <a:cs typeface="微软雅黑" panose="020B0503020204020204" charset="-122"/>
              </a:rPr>
              <a:t>意象</a:t>
            </a:r>
            <a:r>
              <a:rPr sz="2300" spc="-15" dirty="0">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通过</a:t>
            </a:r>
            <a:r>
              <a:rPr sz="2300" spc="-15" dirty="0">
                <a:latin typeface="微软雅黑" panose="020B0503020204020204" charset="-122"/>
                <a:cs typeface="微软雅黑" panose="020B0503020204020204" charset="-122"/>
              </a:rPr>
              <a:t>意</a:t>
            </a:r>
            <a:r>
              <a:rPr sz="2300" dirty="0">
                <a:latin typeface="微软雅黑" panose="020B0503020204020204" charset="-122"/>
                <a:cs typeface="微软雅黑" panose="020B0503020204020204" charset="-122"/>
              </a:rPr>
              <a:t>象之</a:t>
            </a:r>
            <a:r>
              <a:rPr sz="2300" spc="-15" dirty="0">
                <a:latin typeface="微软雅黑" panose="020B0503020204020204" charset="-122"/>
                <a:cs typeface="微软雅黑" panose="020B0503020204020204" charset="-122"/>
              </a:rPr>
              <a:t>间</a:t>
            </a:r>
            <a:r>
              <a:rPr sz="2300" dirty="0">
                <a:latin typeface="微软雅黑" panose="020B0503020204020204" charset="-122"/>
                <a:cs typeface="微软雅黑" panose="020B0503020204020204" charset="-122"/>
              </a:rPr>
              <a:t>的拼</a:t>
            </a:r>
            <a:r>
              <a:rPr sz="2300" spc="-15" dirty="0">
                <a:latin typeface="微软雅黑" panose="020B0503020204020204" charset="-122"/>
                <a:cs typeface="微软雅黑" panose="020B0503020204020204" charset="-122"/>
              </a:rPr>
              <a:t>接</a:t>
            </a:r>
            <a:r>
              <a:rPr sz="2300" dirty="0">
                <a:latin typeface="微软雅黑" panose="020B0503020204020204" charset="-122"/>
                <a:cs typeface="微软雅黑" panose="020B0503020204020204" charset="-122"/>
              </a:rPr>
              <a:t>和组</a:t>
            </a:r>
            <a:r>
              <a:rPr sz="2300" spc="-15" dirty="0">
                <a:latin typeface="微软雅黑" panose="020B0503020204020204" charset="-122"/>
                <a:cs typeface="微软雅黑" panose="020B0503020204020204" charset="-122"/>
              </a:rPr>
              <a:t>合</a:t>
            </a:r>
            <a:r>
              <a:rPr sz="2300" dirty="0">
                <a:latin typeface="微软雅黑" panose="020B0503020204020204" charset="-122"/>
                <a:cs typeface="微软雅黑" panose="020B0503020204020204" charset="-122"/>
              </a:rPr>
              <a:t>营造</a:t>
            </a:r>
            <a:r>
              <a:rPr sz="2300" spc="-10" dirty="0">
                <a:latin typeface="微软雅黑" panose="020B0503020204020204" charset="-122"/>
                <a:cs typeface="微软雅黑" panose="020B0503020204020204" charset="-122"/>
              </a:rPr>
              <a:t>出</a:t>
            </a:r>
            <a:r>
              <a:rPr sz="2300" b="1" dirty="0">
                <a:latin typeface="微软雅黑" panose="020B0503020204020204" charset="-122"/>
                <a:cs typeface="微软雅黑" panose="020B0503020204020204" charset="-122"/>
              </a:rPr>
              <a:t>复杂</a:t>
            </a:r>
            <a:r>
              <a:rPr sz="2300" spc="-10" dirty="0">
                <a:latin typeface="微软雅黑" panose="020B0503020204020204" charset="-122"/>
                <a:cs typeface="微软雅黑" panose="020B0503020204020204" charset="-122"/>
              </a:rPr>
              <a:t>的</a:t>
            </a:r>
            <a:r>
              <a:rPr sz="2300" b="1" dirty="0">
                <a:latin typeface="微软雅黑" panose="020B0503020204020204" charset="-122"/>
                <a:cs typeface="微软雅黑" panose="020B0503020204020204" charset="-122"/>
              </a:rPr>
              <a:t>意象结 构，</a:t>
            </a:r>
            <a:r>
              <a:rPr sz="2300" dirty="0">
                <a:latin typeface="微软雅黑" panose="020B0503020204020204" charset="-122"/>
                <a:cs typeface="微软雅黑" panose="020B0503020204020204" charset="-122"/>
              </a:rPr>
              <a:t>表达作者丰富的思</a:t>
            </a:r>
            <a:r>
              <a:rPr sz="2300" spc="-15" dirty="0">
                <a:latin typeface="微软雅黑" panose="020B0503020204020204" charset="-122"/>
                <a:cs typeface="微软雅黑" panose="020B0503020204020204" charset="-122"/>
              </a:rPr>
              <a:t>想</a:t>
            </a:r>
            <a:r>
              <a:rPr sz="2300" dirty="0">
                <a:latin typeface="微软雅黑" panose="020B0503020204020204" charset="-122"/>
                <a:cs typeface="微软雅黑" panose="020B0503020204020204" charset="-122"/>
              </a:rPr>
              <a:t>情感。</a:t>
            </a:r>
            <a:endParaRPr sz="2300">
              <a:latin typeface="微软雅黑" panose="020B0503020204020204" charset="-122"/>
              <a:cs typeface="微软雅黑" panose="020B0503020204020204" charset="-122"/>
            </a:endParaRPr>
          </a:p>
          <a:p>
            <a:pPr marL="469900">
              <a:lnSpc>
                <a:spcPct val="100000"/>
              </a:lnSpc>
              <a:spcBef>
                <a:spcPts val="1655"/>
              </a:spcBef>
            </a:pPr>
            <a:r>
              <a:rPr sz="2300" dirty="0">
                <a:latin typeface="微软雅黑" panose="020B0503020204020204" charset="-122"/>
                <a:cs typeface="微软雅黑" panose="020B0503020204020204" charset="-122"/>
              </a:rPr>
              <a:t>“沉重的影子像道路，</a:t>
            </a:r>
            <a:r>
              <a:rPr sz="2300" spc="-15" dirty="0">
                <a:latin typeface="微软雅黑" panose="020B0503020204020204" charset="-122"/>
                <a:cs typeface="微软雅黑" panose="020B0503020204020204" charset="-122"/>
              </a:rPr>
              <a:t>穿</a:t>
            </a:r>
            <a:r>
              <a:rPr sz="2300" dirty="0">
                <a:latin typeface="微软雅黑" panose="020B0503020204020204" charset="-122"/>
                <a:cs typeface="微软雅黑" panose="020B0503020204020204" charset="-122"/>
              </a:rPr>
              <a:t>过整</a:t>
            </a:r>
            <a:r>
              <a:rPr sz="2300" spc="-15" dirty="0">
                <a:latin typeface="微软雅黑" panose="020B0503020204020204" charset="-122"/>
                <a:cs typeface="微软雅黑" panose="020B0503020204020204" charset="-122"/>
              </a:rPr>
              <a:t>个</a:t>
            </a:r>
            <a:r>
              <a:rPr sz="2300" dirty="0">
                <a:latin typeface="微软雅黑" panose="020B0503020204020204" charset="-122"/>
                <a:cs typeface="微软雅黑" panose="020B0503020204020204" charset="-122"/>
              </a:rPr>
              <a:t>国土</a:t>
            </a:r>
            <a:r>
              <a:rPr sz="2300" spc="-15" dirty="0">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a:t>
            </a:r>
            <a:r>
              <a:rPr sz="2300" spc="-15" dirty="0">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同谋</a:t>
            </a:r>
            <a:r>
              <a:rPr sz="2300" spc="-15" dirty="0">
                <a:latin typeface="微软雅黑" panose="020B0503020204020204" charset="-122"/>
                <a:cs typeface="微软雅黑" panose="020B0503020204020204" charset="-122"/>
              </a:rPr>
              <a:t>》</a:t>
            </a:r>
            <a:r>
              <a:rPr sz="2300" dirty="0">
                <a:latin typeface="微软雅黑" panose="020B0503020204020204" charset="-122"/>
                <a:cs typeface="微软雅黑" panose="020B0503020204020204" charset="-122"/>
              </a:rPr>
              <a:t>）</a:t>
            </a:r>
            <a:endParaRPr sz="2300">
              <a:latin typeface="微软雅黑" panose="020B0503020204020204" charset="-122"/>
              <a:cs typeface="微软雅黑" panose="020B0503020204020204" charset="-122"/>
            </a:endParaRPr>
          </a:p>
        </p:txBody>
      </p:sp>
      <p:sp>
        <p:nvSpPr>
          <p:cNvPr id="9" name="object 9"/>
          <p:cNvSpPr/>
          <p:nvPr/>
        </p:nvSpPr>
        <p:spPr>
          <a:xfrm>
            <a:off x="9712452" y="12191"/>
            <a:ext cx="2426207" cy="1124711"/>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9038843" y="0"/>
            <a:ext cx="2115184" cy="2368169"/>
          </a:xfrm>
          <a:prstGeom prst="rect">
            <a:avLst/>
          </a:prstGeom>
          <a:blipFill>
            <a:blip r:embed="rId4" cstate="print"/>
            <a:stretch>
              <a:fillRect/>
            </a:stretch>
          </a:blipFill>
        </p:spPr>
        <p:txBody>
          <a:bodyPr wrap="square" lIns="0" tIns="0" rIns="0" bIns="0" rtlCol="0"/>
          <a:lstStyle/>
          <a:p/>
        </p:txBody>
      </p:sp>
      <p:sp>
        <p:nvSpPr>
          <p:cNvPr id="11" name="object 11"/>
          <p:cNvSpPr/>
          <p:nvPr/>
        </p:nvSpPr>
        <p:spPr>
          <a:xfrm>
            <a:off x="9233916" y="12191"/>
            <a:ext cx="1545335" cy="1981199"/>
          </a:xfrm>
          <a:prstGeom prst="rect">
            <a:avLst/>
          </a:prstGeom>
          <a:blipFill>
            <a:blip r:embed="rId5" cstate="print"/>
            <a:stretch>
              <a:fillRect/>
            </a:stretch>
          </a:blipFill>
        </p:spPr>
        <p:txBody>
          <a:bodyPr wrap="square" lIns="0" tIns="0" rIns="0" bIns="0" rtlCol="0"/>
          <a:lstStyle/>
          <a:p/>
        </p:txBody>
      </p:sp>
      <p:sp>
        <p:nvSpPr>
          <p:cNvPr id="12" name="object 12"/>
          <p:cNvSpPr/>
          <p:nvPr/>
        </p:nvSpPr>
        <p:spPr>
          <a:xfrm>
            <a:off x="2359914" y="886205"/>
            <a:ext cx="935990" cy="502920"/>
          </a:xfrm>
          <a:custGeom>
            <a:avLst/>
            <a:gdLst/>
            <a:ahLst/>
            <a:cxnLst/>
            <a:rect l="l" t="t" r="r" b="b"/>
            <a:pathLst>
              <a:path w="935989" h="502919">
                <a:moveTo>
                  <a:pt x="684276" y="0"/>
                </a:moveTo>
                <a:lnTo>
                  <a:pt x="0" y="0"/>
                </a:lnTo>
                <a:lnTo>
                  <a:pt x="0" y="502920"/>
                </a:lnTo>
                <a:lnTo>
                  <a:pt x="684276" y="502920"/>
                </a:lnTo>
                <a:lnTo>
                  <a:pt x="935736" y="251460"/>
                </a:lnTo>
                <a:lnTo>
                  <a:pt x="684276" y="0"/>
                </a:lnTo>
                <a:close/>
              </a:path>
            </a:pathLst>
          </a:custGeom>
          <a:solidFill>
            <a:srgbClr val="00AF50"/>
          </a:solidFill>
        </p:spPr>
        <p:txBody>
          <a:bodyPr wrap="square" lIns="0" tIns="0" rIns="0" bIns="0" rtlCol="0"/>
          <a:lstStyle/>
          <a:p/>
        </p:txBody>
      </p:sp>
      <p:sp>
        <p:nvSpPr>
          <p:cNvPr id="13" name="object 13"/>
          <p:cNvSpPr/>
          <p:nvPr/>
        </p:nvSpPr>
        <p:spPr>
          <a:xfrm>
            <a:off x="2359914" y="886205"/>
            <a:ext cx="935990" cy="502920"/>
          </a:xfrm>
          <a:custGeom>
            <a:avLst/>
            <a:gdLst/>
            <a:ahLst/>
            <a:cxnLst/>
            <a:rect l="l" t="t" r="r" b="b"/>
            <a:pathLst>
              <a:path w="935989" h="502919">
                <a:moveTo>
                  <a:pt x="0" y="0"/>
                </a:moveTo>
                <a:lnTo>
                  <a:pt x="684276" y="0"/>
                </a:lnTo>
                <a:lnTo>
                  <a:pt x="935736" y="251460"/>
                </a:lnTo>
                <a:lnTo>
                  <a:pt x="684276" y="502920"/>
                </a:lnTo>
                <a:lnTo>
                  <a:pt x="0" y="502920"/>
                </a:lnTo>
                <a:lnTo>
                  <a:pt x="0" y="0"/>
                </a:lnTo>
                <a:close/>
              </a:path>
            </a:pathLst>
          </a:custGeom>
          <a:ln w="28956">
            <a:solidFill>
              <a:srgbClr val="00AF50"/>
            </a:solidFill>
          </a:ln>
        </p:spPr>
        <p:txBody>
          <a:bodyPr wrap="square" lIns="0" tIns="0" rIns="0" bIns="0" rtlCol="0"/>
          <a:lstStyle/>
          <a:p/>
        </p:txBody>
      </p:sp>
      <p:sp>
        <p:nvSpPr>
          <p:cNvPr id="14" name="object 14"/>
          <p:cNvSpPr txBox="1"/>
          <p:nvPr/>
        </p:nvSpPr>
        <p:spPr>
          <a:xfrm>
            <a:off x="2598166" y="929132"/>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5" name="object 15"/>
          <p:cNvSpPr txBox="1"/>
          <p:nvPr/>
        </p:nvSpPr>
        <p:spPr>
          <a:xfrm>
            <a:off x="525881" y="67436"/>
            <a:ext cx="14058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5.3.2二、“朦胧</a:t>
            </a:r>
            <a:r>
              <a:rPr sz="1400" spc="-15" dirty="0">
                <a:solidFill>
                  <a:srgbClr val="7E7E7E"/>
                </a:solidFill>
                <a:latin typeface="等线" panose="02010600030101010101" charset="-122"/>
                <a:cs typeface="等线" panose="02010600030101010101" charset="-122"/>
              </a:rPr>
              <a:t>诗</a:t>
            </a:r>
            <a:r>
              <a:rPr sz="1400" dirty="0">
                <a:solidFill>
                  <a:srgbClr val="7E7E7E"/>
                </a:solidFill>
                <a:latin typeface="等线" panose="02010600030101010101" charset="-122"/>
                <a:cs typeface="等线" panose="02010600030101010101" charset="-122"/>
              </a:rPr>
              <a:t>”</a:t>
            </a:r>
            <a:endParaRPr sz="1400">
              <a:latin typeface="等线" panose="02010600030101010101" charset="-122"/>
              <a:cs typeface="等线" panose="02010600030101010101"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89838" y="682193"/>
            <a:ext cx="7035800" cy="1120140"/>
          </a:xfrm>
          <a:prstGeom prst="rect">
            <a:avLst/>
          </a:prstGeom>
        </p:spPr>
        <p:txBody>
          <a:bodyPr vert="horz" wrap="square" lIns="0" tIns="12700" rIns="0" bIns="0" rtlCol="0">
            <a:spAutoFit/>
          </a:bodyPr>
          <a:lstStyle/>
          <a:p>
            <a:pPr marL="12700" marR="5080">
              <a:lnSpc>
                <a:spcPct val="100000"/>
              </a:lnSpc>
              <a:spcBef>
                <a:spcPts val="100"/>
              </a:spcBef>
            </a:pPr>
            <a:r>
              <a:rPr sz="2400" spc="-5" dirty="0">
                <a:solidFill>
                  <a:srgbClr val="C00000"/>
                </a:solidFill>
                <a:ea typeface="微软雅黑" panose="020B0503020204020204" charset="-122"/>
              </a:rPr>
              <a:t>卑鄙是卑鄙者的通行证，高尚是高尚者的墓志</a:t>
            </a:r>
            <a:r>
              <a:rPr sz="2400" dirty="0">
                <a:solidFill>
                  <a:srgbClr val="C00000"/>
                </a:solidFill>
                <a:ea typeface="微软雅黑" panose="020B0503020204020204" charset="-122"/>
              </a:rPr>
              <a:t>铭</a:t>
            </a:r>
            <a:r>
              <a:rPr sz="2400" dirty="0">
                <a:solidFill>
                  <a:srgbClr val="FFC000"/>
                </a:solidFill>
                <a:ea typeface="微软雅黑" panose="020B0503020204020204" charset="-122"/>
              </a:rPr>
              <a:t>。 </a:t>
            </a:r>
            <a:r>
              <a:rPr sz="2400" dirty="0">
                <a:ea typeface="微软雅黑" panose="020B0503020204020204" charset="-122"/>
              </a:rPr>
              <a:t>看吧，在那镀金的天空中，飘满了死者弯曲的倒影。 冰川纪过去了，为什么到处都是冰凌?</a:t>
            </a:r>
            <a:endParaRPr sz="2400">
              <a:ea typeface="微软雅黑" panose="020B0503020204020204" charset="-122"/>
            </a:endParaRPr>
          </a:p>
        </p:txBody>
      </p:sp>
      <p:sp>
        <p:nvSpPr>
          <p:cNvPr id="6" name="object 6"/>
          <p:cNvSpPr txBox="1"/>
          <p:nvPr/>
        </p:nvSpPr>
        <p:spPr>
          <a:xfrm>
            <a:off x="789838" y="1780159"/>
            <a:ext cx="7950200" cy="4076065"/>
          </a:xfrm>
          <a:prstGeom prst="rect">
            <a:avLst/>
          </a:prstGeom>
        </p:spPr>
        <p:txBody>
          <a:bodyPr vert="horz" wrap="square" lIns="0" tIns="12700" rIns="0" bIns="0" rtlCol="0">
            <a:spAutoFit/>
          </a:bodyPr>
          <a:lstStyle/>
          <a:p>
            <a:pPr marL="12700">
              <a:lnSpc>
                <a:spcPct val="100000"/>
              </a:lnSpc>
              <a:spcBef>
                <a:spcPts val="100"/>
              </a:spcBef>
            </a:pPr>
            <a:r>
              <a:rPr sz="2400" b="1" dirty="0">
                <a:latin typeface="微软雅黑" panose="020B0503020204020204" charset="-122"/>
                <a:ea typeface="微软雅黑" panose="020B0503020204020204" charset="-122"/>
                <a:cs typeface="微软雅黑" panose="020B0503020204020204" charset="-122"/>
              </a:rPr>
              <a:t>好望角发现了，为什么死海里千帆相竞?</a:t>
            </a:r>
            <a:endParaRPr sz="2400" b="1">
              <a:latin typeface="微软雅黑" panose="020B0503020204020204" charset="-122"/>
              <a:ea typeface="微软雅黑" panose="020B0503020204020204" charset="-122"/>
              <a:cs typeface="微软雅黑" panose="020B0503020204020204" charset="-122"/>
            </a:endParaRPr>
          </a:p>
          <a:p>
            <a:pPr marL="12700" marR="1833880">
              <a:lnSpc>
                <a:spcPct val="100000"/>
              </a:lnSpc>
            </a:pPr>
            <a:r>
              <a:rPr sz="2400" b="1" dirty="0">
                <a:latin typeface="微软雅黑" panose="020B0503020204020204" charset="-122"/>
                <a:ea typeface="微软雅黑" panose="020B0503020204020204" charset="-122"/>
                <a:cs typeface="微软雅黑" panose="020B0503020204020204" charset="-122"/>
              </a:rPr>
              <a:t>我来到这个世界上，只带着纸、绳索和身影。 为了在审判之前，宣读那些被判决的声音。 </a:t>
            </a:r>
            <a:r>
              <a:rPr sz="2400" b="1" dirty="0">
                <a:solidFill>
                  <a:srgbClr val="C00000"/>
                </a:solidFill>
                <a:latin typeface="微软雅黑" panose="020B0503020204020204" charset="-122"/>
                <a:ea typeface="微软雅黑" panose="020B0503020204020204" charset="-122"/>
                <a:cs typeface="微软雅黑" panose="020B0503020204020204" charset="-122"/>
              </a:rPr>
              <a:t>告诉你吧，世界，我--不--相--信!</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solidFill>
                  <a:srgbClr val="C00000"/>
                </a:solidFill>
                <a:latin typeface="微软雅黑" panose="020B0503020204020204" charset="-122"/>
                <a:ea typeface="微软雅黑" panose="020B0503020204020204" charset="-122"/>
                <a:cs typeface="微软雅黑" panose="020B0503020204020204" charset="-122"/>
              </a:rPr>
              <a:t>纵使你脚下有一千名挑战者，那就把我算作第一千零一名。</a:t>
            </a:r>
            <a:endParaRPr sz="2400" b="1">
              <a:latin typeface="微软雅黑" panose="020B0503020204020204" charset="-122"/>
              <a:ea typeface="微软雅黑" panose="020B0503020204020204" charset="-122"/>
              <a:cs typeface="微软雅黑" panose="020B0503020204020204" charset="-122"/>
            </a:endParaRPr>
          </a:p>
          <a:p>
            <a:pPr marL="12700" marR="2443480">
              <a:lnSpc>
                <a:spcPct val="100000"/>
              </a:lnSpc>
              <a:spcBef>
                <a:spcPts val="5"/>
              </a:spcBef>
            </a:pPr>
            <a:r>
              <a:rPr sz="2400" b="1" dirty="0">
                <a:latin typeface="微软雅黑" panose="020B0503020204020204" charset="-122"/>
                <a:ea typeface="微软雅黑" panose="020B0503020204020204" charset="-122"/>
                <a:cs typeface="微软雅黑" panose="020B0503020204020204" charset="-122"/>
              </a:rPr>
              <a:t>我不相信天是蓝的，我不相信雷的回声， 我不相信梦是假的，我不相信死无报应。</a:t>
            </a:r>
            <a:endParaRPr sz="2400" b="1">
              <a:latin typeface="微软雅黑" panose="020B0503020204020204" charset="-122"/>
              <a:ea typeface="微软雅黑" panose="020B0503020204020204" charset="-122"/>
              <a:cs typeface="微软雅黑" panose="020B0503020204020204" charset="-122"/>
            </a:endParaRPr>
          </a:p>
          <a:p>
            <a:pPr marL="12700" marR="614680">
              <a:lnSpc>
                <a:spcPct val="100000"/>
              </a:lnSpc>
            </a:pPr>
            <a:r>
              <a:rPr sz="2400" b="1" dirty="0">
                <a:latin typeface="微软雅黑" panose="020B0503020204020204" charset="-122"/>
                <a:ea typeface="微软雅黑" panose="020B0503020204020204" charset="-122"/>
                <a:cs typeface="微软雅黑" panose="020B0503020204020204" charset="-122"/>
              </a:rPr>
              <a:t>如果海洋注定要决堤，就让所有的苦水注入我心中。 </a:t>
            </a:r>
            <a:r>
              <a:rPr sz="2400" b="1" spc="-5" dirty="0">
                <a:latin typeface="微软雅黑" panose="020B0503020204020204" charset="-122"/>
                <a:ea typeface="微软雅黑" panose="020B0503020204020204" charset="-122"/>
                <a:cs typeface="微软雅黑" panose="020B0503020204020204" charset="-122"/>
              </a:rPr>
              <a:t>如果陆地注定要上升，就让人类重新选择生存的峰顶。 </a:t>
            </a:r>
            <a:r>
              <a:rPr sz="2400" b="1" dirty="0">
                <a:solidFill>
                  <a:srgbClr val="C00000"/>
                </a:solidFill>
                <a:latin typeface="微软雅黑" panose="020B0503020204020204" charset="-122"/>
                <a:ea typeface="微软雅黑" panose="020B0503020204020204" charset="-122"/>
                <a:cs typeface="微软雅黑" panose="020B0503020204020204" charset="-122"/>
              </a:rPr>
              <a:t>新的转机和闪闪星斗，正在缀满没有遮拦的天空，</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dirty="0">
                <a:solidFill>
                  <a:srgbClr val="C00000"/>
                </a:solidFill>
                <a:latin typeface="微软雅黑" panose="020B0503020204020204" charset="-122"/>
                <a:ea typeface="微软雅黑" panose="020B0503020204020204" charset="-122"/>
                <a:cs typeface="微软雅黑" panose="020B0503020204020204" charset="-122"/>
              </a:rPr>
              <a:t>那是五千年的象形文字，那是未来人们凝视的眼睛</a:t>
            </a:r>
            <a:r>
              <a:rPr sz="2000" b="1" dirty="0">
                <a:solidFill>
                  <a:srgbClr val="C00000"/>
                </a:solidFill>
                <a:latin typeface="微软雅黑" panose="020B0503020204020204" charset="-122"/>
                <a:ea typeface="微软雅黑" panose="020B0503020204020204" charset="-122"/>
                <a:cs typeface="微软雅黑" panose="020B0503020204020204" charset="-122"/>
              </a:rPr>
              <a:t>。</a:t>
            </a:r>
            <a:endParaRPr sz="20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10332719" y="89915"/>
            <a:ext cx="1754124" cy="545591"/>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9471152" y="1985264"/>
            <a:ext cx="2311400" cy="482600"/>
          </a:xfrm>
          <a:prstGeom prst="rect">
            <a:avLst/>
          </a:prstGeom>
        </p:spPr>
        <p:txBody>
          <a:bodyPr vert="horz" wrap="square" lIns="0" tIns="12700" rIns="0" bIns="0" rtlCol="0">
            <a:spAutoFit/>
          </a:bodyPr>
          <a:lstStyle/>
          <a:p>
            <a:pPr marL="12700">
              <a:lnSpc>
                <a:spcPct val="100000"/>
              </a:lnSpc>
              <a:spcBef>
                <a:spcPts val="100"/>
              </a:spcBef>
            </a:pPr>
            <a:r>
              <a:rPr sz="3000" b="1" dirty="0">
                <a:solidFill>
                  <a:srgbClr val="C00000"/>
                </a:solidFill>
                <a:latin typeface="微软雅黑" panose="020B0503020204020204" charset="-122"/>
                <a:cs typeface="微软雅黑" panose="020B0503020204020204" charset="-122"/>
              </a:rPr>
              <a:t>北岛《回答》</a:t>
            </a:r>
            <a:endParaRPr sz="3000">
              <a:latin typeface="微软雅黑" panose="020B0503020204020204" charset="-122"/>
              <a:cs typeface="微软雅黑" panose="020B0503020204020204" charset="-122"/>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9" name="object 9"/>
          <p:cNvSpPr txBox="1"/>
          <p:nvPr/>
        </p:nvSpPr>
        <p:spPr>
          <a:xfrm>
            <a:off x="525881" y="67436"/>
            <a:ext cx="14058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5.3.2二、“朦胧</a:t>
            </a:r>
            <a:r>
              <a:rPr sz="1400" spc="-15" dirty="0">
                <a:solidFill>
                  <a:srgbClr val="7E7E7E"/>
                </a:solidFill>
                <a:latin typeface="等线" panose="02010600030101010101" charset="-122"/>
                <a:cs typeface="等线" panose="02010600030101010101" charset="-122"/>
              </a:rPr>
              <a:t>诗</a:t>
            </a:r>
            <a:r>
              <a:rPr sz="1400" dirty="0">
                <a:solidFill>
                  <a:srgbClr val="7E7E7E"/>
                </a:solidFill>
                <a:latin typeface="等线" panose="02010600030101010101" charset="-122"/>
                <a:cs typeface="等线" panose="02010600030101010101" charset="-122"/>
              </a:rPr>
              <a:t>”</a:t>
            </a:r>
            <a:endParaRPr sz="1400">
              <a:latin typeface="等线" panose="02010600030101010101" charset="-122"/>
              <a:cs typeface="等线" panose="02010600030101010101"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082528" y="589787"/>
            <a:ext cx="379730" cy="173990"/>
          </a:xfrm>
          <a:custGeom>
            <a:avLst/>
            <a:gdLst/>
            <a:ahLst/>
            <a:cxnLst/>
            <a:rect l="l" t="t" r="r" b="b"/>
            <a:pathLst>
              <a:path w="379729" h="173990">
                <a:moveTo>
                  <a:pt x="0" y="173736"/>
                </a:moveTo>
                <a:lnTo>
                  <a:pt x="379475" y="173736"/>
                </a:lnTo>
                <a:lnTo>
                  <a:pt x="379475" y="0"/>
                </a:lnTo>
                <a:lnTo>
                  <a:pt x="0" y="0"/>
                </a:lnTo>
                <a:lnTo>
                  <a:pt x="0" y="173736"/>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844397" y="447548"/>
            <a:ext cx="1702435" cy="452120"/>
          </a:xfrm>
          <a:prstGeom prst="rect">
            <a:avLst/>
          </a:prstGeom>
        </p:spPr>
        <p:txBody>
          <a:bodyPr vert="horz" wrap="square" lIns="0" tIns="12065" rIns="0" bIns="0" rtlCol="0">
            <a:spAutoFit/>
          </a:bodyPr>
          <a:lstStyle/>
          <a:p>
            <a:pPr marL="12700">
              <a:lnSpc>
                <a:spcPct val="100000"/>
              </a:lnSpc>
              <a:spcBef>
                <a:spcPts val="95"/>
              </a:spcBef>
            </a:pPr>
            <a:r>
              <a:rPr spc="-5" dirty="0"/>
              <a:t>5.3.4</a:t>
            </a:r>
            <a:r>
              <a:rPr spc="-80" dirty="0"/>
              <a:t> </a:t>
            </a:r>
            <a:r>
              <a:rPr spc="-5" dirty="0"/>
              <a:t>舒婷</a:t>
            </a:r>
            <a:endParaRPr spc="-5" dirty="0"/>
          </a:p>
        </p:txBody>
      </p:sp>
      <p:sp>
        <p:nvSpPr>
          <p:cNvPr id="7" name="object 7"/>
          <p:cNvSpPr txBox="1"/>
          <p:nvPr/>
        </p:nvSpPr>
        <p:spPr>
          <a:xfrm>
            <a:off x="312521" y="948689"/>
            <a:ext cx="11177905" cy="4224020"/>
          </a:xfrm>
          <a:prstGeom prst="rect">
            <a:avLst/>
          </a:prstGeom>
        </p:spPr>
        <p:txBody>
          <a:bodyPr vert="horz" wrap="square" lIns="0" tIns="12700" rIns="0" bIns="0" rtlCol="0">
            <a:spAutoFit/>
          </a:bodyPr>
          <a:lstStyle/>
          <a:p>
            <a:pPr marL="12700" marR="5715">
              <a:lnSpc>
                <a:spcPct val="15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、主要作品：《致橡树》、《祖国呵，我亲爱的祖国》、《土地抒情》、《会唱歌 的鸢尾花》</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150000"/>
              </a:lnSpc>
              <a:spcBef>
                <a:spcPts val="570"/>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、主题思想：把对个人丰富的内心世界的揭示和对自我情感的抒</a:t>
            </a:r>
            <a:r>
              <a:rPr sz="2400" b="1" spc="-15" dirty="0">
                <a:latin typeface="微软雅黑" panose="020B0503020204020204" charset="-122"/>
                <a:ea typeface="微软雅黑" panose="020B0503020204020204" charset="-122"/>
                <a:cs typeface="微软雅黑" panose="020B0503020204020204" charset="-122"/>
              </a:rPr>
              <a:t>发</a:t>
            </a:r>
            <a:r>
              <a:rPr sz="2400" b="1" dirty="0">
                <a:latin typeface="微软雅黑" panose="020B0503020204020204" charset="-122"/>
                <a:ea typeface="微软雅黑" panose="020B0503020204020204" charset="-122"/>
                <a:cs typeface="微软雅黑" panose="020B0503020204020204" charset="-122"/>
              </a:rPr>
              <a:t>，与</a:t>
            </a:r>
            <a:r>
              <a:rPr sz="2400" b="1" spc="-5" dirty="0">
                <a:latin typeface="微软雅黑" panose="020B0503020204020204" charset="-122"/>
                <a:ea typeface="微软雅黑" panose="020B0503020204020204" charset="-122"/>
                <a:cs typeface="微软雅黑" panose="020B0503020204020204" charset="-122"/>
              </a:rPr>
              <a:t>对</a:t>
            </a:r>
            <a:r>
              <a:rPr sz="2400" b="1" dirty="0">
                <a:latin typeface="微软雅黑" panose="020B0503020204020204" charset="-122"/>
                <a:ea typeface="微软雅黑" panose="020B0503020204020204" charset="-122"/>
                <a:cs typeface="微软雅黑" panose="020B0503020204020204" charset="-122"/>
              </a:rPr>
              <a:t>社会现实 的关怀和感知结合起来，使诗歌获得深广的社会内涵及丰厚的人性内容。</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dirty="0">
                <a:latin typeface="微软雅黑" panose="020B0503020204020204" charset="-122"/>
                <a:ea typeface="微软雅黑" panose="020B0503020204020204" charset="-122"/>
                <a:cs typeface="微软雅黑" panose="020B0503020204020204" charset="-122"/>
              </a:rPr>
              <a:t>（“小我”和“大我”的结合）</a:t>
            </a:r>
            <a:endParaRPr sz="2400" b="1">
              <a:latin typeface="微软雅黑" panose="020B0503020204020204" charset="-122"/>
              <a:ea typeface="微软雅黑" panose="020B0503020204020204" charset="-122"/>
              <a:cs typeface="微软雅黑" panose="020B0503020204020204" charset="-122"/>
            </a:endParaRPr>
          </a:p>
          <a:p>
            <a:pPr>
              <a:lnSpc>
                <a:spcPct val="100000"/>
              </a:lnSpc>
            </a:pPr>
            <a:endParaRPr sz="3100" b="1">
              <a:latin typeface="微软雅黑" panose="020B0503020204020204" charset="-122"/>
              <a:ea typeface="微软雅黑" panose="020B0503020204020204" charset="-122"/>
              <a:cs typeface="微软雅黑" panose="020B0503020204020204" charset="-122"/>
            </a:endParaRPr>
          </a:p>
          <a:p>
            <a:pPr>
              <a:lnSpc>
                <a:spcPct val="100000"/>
              </a:lnSpc>
              <a:spcBef>
                <a:spcPts val="15"/>
              </a:spcBef>
            </a:pPr>
            <a:endParaRPr sz="29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、代表作：《祖国啊，我亲爱的祖国》</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10160507" y="3840479"/>
            <a:ext cx="1842516" cy="2660904"/>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9712452" y="12191"/>
            <a:ext cx="2426207" cy="1124711"/>
          </a:xfrm>
          <a:prstGeom prst="rect">
            <a:avLst/>
          </a:prstGeom>
          <a:blipFill>
            <a:blip r:embed="rId4" cstate="print"/>
            <a:stretch>
              <a:fillRect/>
            </a:stretch>
          </a:blipFill>
        </p:spPr>
        <p:txBody>
          <a:bodyPr wrap="square" lIns="0" tIns="0" rIns="0" bIns="0" rtlCol="0"/>
          <a:lstStyle/>
          <a:p/>
        </p:txBody>
      </p:sp>
      <p:sp>
        <p:nvSpPr>
          <p:cNvPr id="10" name="object 10"/>
          <p:cNvSpPr txBox="1"/>
          <p:nvPr/>
        </p:nvSpPr>
        <p:spPr>
          <a:xfrm>
            <a:off x="525881" y="67436"/>
            <a:ext cx="14058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5.3.2二、“朦胧</a:t>
            </a:r>
            <a:r>
              <a:rPr sz="1400" spc="-15" dirty="0">
                <a:solidFill>
                  <a:srgbClr val="7E7E7E"/>
                </a:solidFill>
                <a:latin typeface="等线" panose="02010600030101010101" charset="-122"/>
                <a:cs typeface="等线" panose="02010600030101010101" charset="-122"/>
              </a:rPr>
              <a:t>诗</a:t>
            </a:r>
            <a:r>
              <a:rPr sz="1400" dirty="0">
                <a:solidFill>
                  <a:srgbClr val="7E7E7E"/>
                </a:solidFill>
                <a:latin typeface="等线" panose="02010600030101010101" charset="-122"/>
                <a:cs typeface="等线" panose="02010600030101010101" charset="-122"/>
              </a:rPr>
              <a:t>”</a:t>
            </a:r>
            <a:endParaRPr sz="1400">
              <a:latin typeface="等线" panose="02010600030101010101" charset="-122"/>
              <a:cs typeface="等线" panose="02010600030101010101" charset="-122"/>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761491" y="486232"/>
            <a:ext cx="3073400" cy="39179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祖国啊，我亲爱的祖国</a:t>
            </a:r>
            <a:endParaRPr sz="2400">
              <a:latin typeface="微软雅黑" panose="020B0503020204020204" charset="-122"/>
              <a:cs typeface="微软雅黑" panose="020B0503020204020204" charset="-122"/>
            </a:endParaRPr>
          </a:p>
        </p:txBody>
      </p:sp>
      <p:sp>
        <p:nvSpPr>
          <p:cNvPr id="6" name="object 6"/>
          <p:cNvSpPr txBox="1"/>
          <p:nvPr/>
        </p:nvSpPr>
        <p:spPr>
          <a:xfrm>
            <a:off x="761491" y="1776151"/>
            <a:ext cx="3328670" cy="1855470"/>
          </a:xfrm>
          <a:prstGeom prst="rect">
            <a:avLst/>
          </a:prstGeom>
        </p:spPr>
        <p:txBody>
          <a:bodyPr vert="horz" wrap="square" lIns="0" tIns="165735" rIns="0" bIns="0" rtlCol="0">
            <a:spAutoFit/>
          </a:bodyPr>
          <a:lstStyle/>
          <a:p>
            <a:pPr marL="12700">
              <a:lnSpc>
                <a:spcPct val="100000"/>
              </a:lnSpc>
              <a:spcBef>
                <a:spcPts val="1305"/>
              </a:spcBef>
            </a:pPr>
            <a:r>
              <a:rPr sz="2000" spc="5" dirty="0">
                <a:latin typeface="楷体" panose="02010609060101010101" charset="-122"/>
                <a:cs typeface="楷体" panose="02010609060101010101" charset="-122"/>
              </a:rPr>
              <a:t>我是</a:t>
            </a:r>
            <a:r>
              <a:rPr sz="2000" spc="-5" dirty="0">
                <a:latin typeface="楷体" panose="02010609060101010101" charset="-122"/>
                <a:cs typeface="楷体" panose="02010609060101010101" charset="-122"/>
              </a:rPr>
              <a:t>你</a:t>
            </a:r>
            <a:r>
              <a:rPr sz="2000" spc="-10" dirty="0">
                <a:latin typeface="楷体" panose="02010609060101010101" charset="-122"/>
                <a:cs typeface="楷体" panose="02010609060101010101" charset="-122"/>
              </a:rPr>
              <a:t>河</a:t>
            </a:r>
            <a:r>
              <a:rPr sz="2000" spc="5" dirty="0">
                <a:latin typeface="楷体" panose="02010609060101010101" charset="-122"/>
                <a:cs typeface="楷体" panose="02010609060101010101" charset="-122"/>
              </a:rPr>
              <a:t>边</a:t>
            </a:r>
            <a:r>
              <a:rPr sz="2000" spc="-15" dirty="0">
                <a:latin typeface="楷体" panose="02010609060101010101" charset="-122"/>
                <a:cs typeface="楷体" panose="02010609060101010101" charset="-122"/>
              </a:rPr>
              <a:t>上</a:t>
            </a:r>
            <a:r>
              <a:rPr sz="2000" spc="5" dirty="0">
                <a:latin typeface="楷体" panose="02010609060101010101" charset="-122"/>
                <a:cs typeface="楷体" panose="02010609060101010101" charset="-122"/>
              </a:rPr>
              <a:t>破旧</a:t>
            </a:r>
            <a:r>
              <a:rPr sz="2000" spc="-5" dirty="0">
                <a:latin typeface="楷体" panose="02010609060101010101" charset="-122"/>
                <a:cs typeface="楷体" panose="02010609060101010101" charset="-122"/>
              </a:rPr>
              <a:t>的</a:t>
            </a:r>
            <a:r>
              <a:rPr sz="2000" spc="-10" dirty="0">
                <a:latin typeface="楷体" panose="02010609060101010101" charset="-122"/>
                <a:cs typeface="楷体" panose="02010609060101010101" charset="-122"/>
              </a:rPr>
              <a:t>老</a:t>
            </a:r>
            <a:r>
              <a:rPr sz="2000" spc="5" dirty="0">
                <a:latin typeface="楷体" panose="02010609060101010101" charset="-122"/>
                <a:cs typeface="楷体" panose="02010609060101010101" charset="-122"/>
              </a:rPr>
              <a:t>水</a:t>
            </a:r>
            <a:r>
              <a:rPr sz="2000" spc="-15" dirty="0">
                <a:latin typeface="楷体" panose="02010609060101010101" charset="-122"/>
                <a:cs typeface="楷体" panose="02010609060101010101" charset="-122"/>
              </a:rPr>
              <a:t>车</a:t>
            </a:r>
            <a:r>
              <a:rPr sz="2000" spc="5"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a:p>
            <a:pPr marL="12700" marR="512445">
              <a:lnSpc>
                <a:spcPct val="150000"/>
              </a:lnSpc>
            </a:pPr>
            <a:r>
              <a:rPr sz="2000" dirty="0">
                <a:latin typeface="楷体" panose="02010609060101010101" charset="-122"/>
                <a:cs typeface="楷体" panose="02010609060101010101" charset="-122"/>
              </a:rPr>
              <a:t>数百年</a:t>
            </a:r>
            <a:r>
              <a:rPr sz="2000" spc="-15" dirty="0">
                <a:latin typeface="楷体" panose="02010609060101010101" charset="-122"/>
                <a:cs typeface="楷体" panose="02010609060101010101" charset="-122"/>
              </a:rPr>
              <a:t>来</a:t>
            </a:r>
            <a:r>
              <a:rPr sz="2000" dirty="0">
                <a:latin typeface="楷体" panose="02010609060101010101" charset="-122"/>
                <a:cs typeface="楷体" panose="02010609060101010101" charset="-122"/>
              </a:rPr>
              <a:t>纺</a:t>
            </a:r>
            <a:r>
              <a:rPr sz="2000" spc="-15" dirty="0">
                <a:latin typeface="楷体" panose="02010609060101010101" charset="-122"/>
                <a:cs typeface="楷体" panose="02010609060101010101" charset="-122"/>
              </a:rPr>
              <a:t>着</a:t>
            </a:r>
            <a:r>
              <a:rPr sz="2000" dirty="0">
                <a:latin typeface="楷体" panose="02010609060101010101" charset="-122"/>
                <a:cs typeface="楷体" panose="02010609060101010101" charset="-122"/>
              </a:rPr>
              <a:t>疲惫的</a:t>
            </a:r>
            <a:r>
              <a:rPr sz="2000" spc="-15" dirty="0">
                <a:latin typeface="楷体" panose="02010609060101010101" charset="-122"/>
                <a:cs typeface="楷体" panose="02010609060101010101" charset="-122"/>
              </a:rPr>
              <a:t>歌</a:t>
            </a:r>
            <a:r>
              <a:rPr sz="2000" dirty="0">
                <a:latin typeface="楷体" panose="02010609060101010101" charset="-122"/>
                <a:cs typeface="楷体" panose="02010609060101010101" charset="-122"/>
              </a:rPr>
              <a:t>； 我是你</a:t>
            </a:r>
            <a:r>
              <a:rPr sz="2000" spc="-15" dirty="0">
                <a:latin typeface="楷体" panose="02010609060101010101" charset="-122"/>
                <a:cs typeface="楷体" panose="02010609060101010101" charset="-122"/>
              </a:rPr>
              <a:t>额</a:t>
            </a:r>
            <a:r>
              <a:rPr sz="2000" dirty="0">
                <a:latin typeface="楷体" panose="02010609060101010101" charset="-122"/>
                <a:cs typeface="楷体" panose="02010609060101010101" charset="-122"/>
              </a:rPr>
              <a:t>上</a:t>
            </a:r>
            <a:r>
              <a:rPr sz="2000" spc="-15" dirty="0">
                <a:latin typeface="楷体" panose="02010609060101010101" charset="-122"/>
                <a:cs typeface="楷体" panose="02010609060101010101" charset="-122"/>
              </a:rPr>
              <a:t>熏</a:t>
            </a:r>
            <a:r>
              <a:rPr sz="2000" dirty="0">
                <a:latin typeface="楷体" panose="02010609060101010101" charset="-122"/>
                <a:cs typeface="楷体" panose="02010609060101010101" charset="-122"/>
              </a:rPr>
              <a:t>黑的矿</a:t>
            </a:r>
            <a:r>
              <a:rPr sz="2000" spc="-15" dirty="0">
                <a:latin typeface="楷体" panose="02010609060101010101" charset="-122"/>
                <a:cs typeface="楷体" panose="02010609060101010101" charset="-122"/>
              </a:rPr>
              <a:t>灯</a:t>
            </a:r>
            <a:r>
              <a:rPr sz="2000"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a:p>
            <a:pPr marL="12700">
              <a:lnSpc>
                <a:spcPct val="100000"/>
              </a:lnSpc>
              <a:spcBef>
                <a:spcPts val="1200"/>
              </a:spcBef>
            </a:pPr>
            <a:r>
              <a:rPr sz="2000" spc="5" dirty="0">
                <a:latin typeface="楷体" panose="02010609060101010101" charset="-122"/>
                <a:cs typeface="楷体" panose="02010609060101010101" charset="-122"/>
              </a:rPr>
              <a:t>照你</a:t>
            </a:r>
            <a:r>
              <a:rPr sz="2000" spc="-5" dirty="0">
                <a:latin typeface="楷体" panose="02010609060101010101" charset="-122"/>
                <a:cs typeface="楷体" panose="02010609060101010101" charset="-122"/>
              </a:rPr>
              <a:t>在</a:t>
            </a:r>
            <a:r>
              <a:rPr sz="2000" spc="-10" dirty="0">
                <a:latin typeface="楷体" panose="02010609060101010101" charset="-122"/>
                <a:cs typeface="楷体" panose="02010609060101010101" charset="-122"/>
              </a:rPr>
              <a:t>历</a:t>
            </a:r>
            <a:r>
              <a:rPr sz="2000" spc="5" dirty="0">
                <a:latin typeface="楷体" panose="02010609060101010101" charset="-122"/>
                <a:cs typeface="楷体" panose="02010609060101010101" charset="-122"/>
              </a:rPr>
              <a:t>史</a:t>
            </a:r>
            <a:r>
              <a:rPr sz="2000" spc="-15" dirty="0">
                <a:latin typeface="楷体" panose="02010609060101010101" charset="-122"/>
                <a:cs typeface="楷体" panose="02010609060101010101" charset="-122"/>
              </a:rPr>
              <a:t>的</a:t>
            </a:r>
            <a:r>
              <a:rPr sz="2000" spc="5" dirty="0">
                <a:latin typeface="楷体" panose="02010609060101010101" charset="-122"/>
                <a:cs typeface="楷体" panose="02010609060101010101" charset="-122"/>
              </a:rPr>
              <a:t>隧洞</a:t>
            </a:r>
            <a:r>
              <a:rPr sz="2000" spc="-5" dirty="0">
                <a:latin typeface="楷体" panose="02010609060101010101" charset="-122"/>
                <a:cs typeface="楷体" panose="02010609060101010101" charset="-122"/>
              </a:rPr>
              <a:t>里</a:t>
            </a:r>
            <a:r>
              <a:rPr sz="2000" spc="-10" dirty="0">
                <a:latin typeface="楷体" panose="02010609060101010101" charset="-122"/>
                <a:cs typeface="楷体" panose="02010609060101010101" charset="-122"/>
              </a:rPr>
              <a:t>蜗</a:t>
            </a:r>
            <a:r>
              <a:rPr sz="2000" spc="5" dirty="0">
                <a:latin typeface="楷体" panose="02010609060101010101" charset="-122"/>
                <a:cs typeface="楷体" panose="02010609060101010101" charset="-122"/>
              </a:rPr>
              <a:t>行</a:t>
            </a:r>
            <a:r>
              <a:rPr sz="2000" spc="-15" dirty="0">
                <a:latin typeface="楷体" panose="02010609060101010101" charset="-122"/>
                <a:cs typeface="楷体" panose="02010609060101010101" charset="-122"/>
              </a:rPr>
              <a:t>摸</a:t>
            </a:r>
            <a:r>
              <a:rPr sz="2000" spc="5" dirty="0">
                <a:latin typeface="楷体" panose="02010609060101010101" charset="-122"/>
                <a:cs typeface="楷体" panose="02010609060101010101" charset="-122"/>
              </a:rPr>
              <a:t>索</a:t>
            </a:r>
            <a:endParaRPr sz="2000">
              <a:latin typeface="楷体" panose="02010609060101010101" charset="-122"/>
              <a:cs typeface="楷体" panose="02010609060101010101" charset="-122"/>
            </a:endParaRPr>
          </a:p>
        </p:txBody>
      </p:sp>
      <p:sp>
        <p:nvSpPr>
          <p:cNvPr id="7" name="object 7"/>
          <p:cNvSpPr txBox="1"/>
          <p:nvPr/>
        </p:nvSpPr>
        <p:spPr>
          <a:xfrm>
            <a:off x="774191" y="4063825"/>
            <a:ext cx="1778635" cy="1854200"/>
          </a:xfrm>
          <a:prstGeom prst="rect">
            <a:avLst/>
          </a:prstGeom>
        </p:spPr>
        <p:txBody>
          <a:bodyPr vert="horz" wrap="square" lIns="0" tIns="164465" rIns="0" bIns="0" rtlCol="0">
            <a:spAutoFit/>
          </a:bodyPr>
          <a:lstStyle/>
          <a:p>
            <a:pPr>
              <a:lnSpc>
                <a:spcPct val="100000"/>
              </a:lnSpc>
              <a:spcBef>
                <a:spcPts val="1295"/>
              </a:spcBef>
            </a:pPr>
            <a:r>
              <a:rPr sz="2000" dirty="0">
                <a:latin typeface="楷体" panose="02010609060101010101" charset="-122"/>
                <a:cs typeface="楷体" panose="02010609060101010101" charset="-122"/>
              </a:rPr>
              <a:t>是淤滩</a:t>
            </a:r>
            <a:r>
              <a:rPr sz="2000" spc="-15" dirty="0">
                <a:latin typeface="楷体" panose="02010609060101010101" charset="-122"/>
                <a:cs typeface="楷体" panose="02010609060101010101" charset="-122"/>
              </a:rPr>
              <a:t>上</a:t>
            </a:r>
            <a:r>
              <a:rPr sz="2000" dirty="0">
                <a:latin typeface="楷体" panose="02010609060101010101" charset="-122"/>
                <a:cs typeface="楷体" panose="02010609060101010101" charset="-122"/>
              </a:rPr>
              <a:t>的</a:t>
            </a:r>
            <a:r>
              <a:rPr sz="2000" spc="-15" dirty="0">
                <a:latin typeface="楷体" panose="02010609060101010101" charset="-122"/>
                <a:cs typeface="楷体" panose="02010609060101010101" charset="-122"/>
              </a:rPr>
              <a:t>驳</a:t>
            </a:r>
            <a:r>
              <a:rPr sz="2000" dirty="0">
                <a:latin typeface="楷体" panose="02010609060101010101" charset="-122"/>
                <a:cs typeface="楷体" panose="02010609060101010101" charset="-122"/>
              </a:rPr>
              <a:t>船</a:t>
            </a:r>
            <a:endParaRPr sz="2000">
              <a:latin typeface="楷体" panose="02010609060101010101" charset="-122"/>
              <a:cs typeface="楷体" panose="02010609060101010101" charset="-122"/>
            </a:endParaRPr>
          </a:p>
          <a:p>
            <a:pPr>
              <a:lnSpc>
                <a:spcPct val="100000"/>
              </a:lnSpc>
              <a:spcBef>
                <a:spcPts val="1200"/>
              </a:spcBef>
            </a:pPr>
            <a:r>
              <a:rPr sz="2000" spc="5" dirty="0">
                <a:latin typeface="楷体" panose="02010609060101010101" charset="-122"/>
                <a:cs typeface="楷体" panose="02010609060101010101" charset="-122"/>
              </a:rPr>
              <a:t>把纤</a:t>
            </a:r>
            <a:r>
              <a:rPr sz="2000" spc="-5" dirty="0">
                <a:latin typeface="楷体" panose="02010609060101010101" charset="-122"/>
                <a:cs typeface="楷体" panose="02010609060101010101" charset="-122"/>
              </a:rPr>
              <a:t>绳</a:t>
            </a:r>
            <a:r>
              <a:rPr sz="2000" spc="-10" dirty="0">
                <a:latin typeface="楷体" panose="02010609060101010101" charset="-122"/>
                <a:cs typeface="楷体" panose="02010609060101010101" charset="-122"/>
              </a:rPr>
              <a:t>深</a:t>
            </a:r>
            <a:r>
              <a:rPr sz="2000" spc="5" dirty="0">
                <a:latin typeface="楷体" panose="02010609060101010101" charset="-122"/>
                <a:cs typeface="楷体" panose="02010609060101010101" charset="-122"/>
              </a:rPr>
              <a:t>深</a:t>
            </a:r>
            <a:endParaRPr sz="2000">
              <a:latin typeface="楷体" panose="02010609060101010101" charset="-122"/>
              <a:cs typeface="楷体" panose="02010609060101010101" charset="-122"/>
            </a:endParaRPr>
          </a:p>
          <a:p>
            <a:pPr>
              <a:lnSpc>
                <a:spcPct val="100000"/>
              </a:lnSpc>
              <a:spcBef>
                <a:spcPts val="1200"/>
              </a:spcBef>
            </a:pPr>
            <a:r>
              <a:rPr sz="2000" dirty="0">
                <a:latin typeface="楷体" panose="02010609060101010101" charset="-122"/>
                <a:cs typeface="楷体" panose="02010609060101010101" charset="-122"/>
              </a:rPr>
              <a:t>勒进你</a:t>
            </a:r>
            <a:r>
              <a:rPr sz="2000" spc="-15" dirty="0">
                <a:latin typeface="楷体" panose="02010609060101010101" charset="-122"/>
                <a:cs typeface="楷体" panose="02010609060101010101" charset="-122"/>
              </a:rPr>
              <a:t>的</a:t>
            </a:r>
            <a:r>
              <a:rPr sz="2000" dirty="0">
                <a:latin typeface="楷体" panose="02010609060101010101" charset="-122"/>
                <a:cs typeface="楷体" panose="02010609060101010101" charset="-122"/>
              </a:rPr>
              <a:t>肩</a:t>
            </a:r>
            <a:r>
              <a:rPr sz="2000" spc="-15" dirty="0">
                <a:latin typeface="楷体" panose="02010609060101010101" charset="-122"/>
                <a:cs typeface="楷体" panose="02010609060101010101" charset="-122"/>
              </a:rPr>
              <a:t>膊</a:t>
            </a:r>
            <a:r>
              <a:rPr sz="2000"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a:p>
            <a:pPr>
              <a:lnSpc>
                <a:spcPct val="100000"/>
              </a:lnSpc>
              <a:spcBef>
                <a:spcPts val="1200"/>
              </a:spcBef>
            </a:pPr>
            <a:r>
              <a:rPr sz="2000" dirty="0">
                <a:latin typeface="楷体" panose="02010609060101010101" charset="-122"/>
                <a:cs typeface="楷体" panose="02010609060101010101" charset="-122"/>
              </a:rPr>
              <a:t>——祖</a:t>
            </a:r>
            <a:r>
              <a:rPr sz="2000" spc="-15" dirty="0">
                <a:latin typeface="楷体" panose="02010609060101010101" charset="-122"/>
                <a:cs typeface="楷体" panose="02010609060101010101" charset="-122"/>
              </a:rPr>
              <a:t>国</a:t>
            </a:r>
            <a:r>
              <a:rPr sz="2000" dirty="0">
                <a:latin typeface="楷体" panose="02010609060101010101" charset="-122"/>
                <a:cs typeface="楷体" panose="02010609060101010101" charset="-122"/>
              </a:rPr>
              <a:t>呵</a:t>
            </a:r>
            <a:r>
              <a:rPr sz="1800" dirty="0">
                <a:latin typeface="楷体" panose="02010609060101010101" charset="-122"/>
                <a:cs typeface="楷体" panose="02010609060101010101" charset="-122"/>
              </a:rPr>
              <a:t>！</a:t>
            </a:r>
            <a:endParaRPr sz="1800">
              <a:latin typeface="楷体" panose="02010609060101010101" charset="-122"/>
              <a:cs typeface="楷体" panose="02010609060101010101" charset="-122"/>
            </a:endParaRPr>
          </a:p>
        </p:txBody>
      </p:sp>
      <p:sp>
        <p:nvSpPr>
          <p:cNvPr id="8" name="object 8"/>
          <p:cNvSpPr txBox="1"/>
          <p:nvPr/>
        </p:nvSpPr>
        <p:spPr>
          <a:xfrm>
            <a:off x="774191" y="6034836"/>
            <a:ext cx="55244" cy="300355"/>
          </a:xfrm>
          <a:prstGeom prst="rect">
            <a:avLst/>
          </a:prstGeom>
        </p:spPr>
        <p:txBody>
          <a:bodyPr vert="horz" wrap="square" lIns="0" tIns="12700" rIns="0" bIns="0" rtlCol="0">
            <a:spAutoFit/>
          </a:bodyPr>
          <a:lstStyle/>
          <a:p>
            <a:pPr>
              <a:lnSpc>
                <a:spcPct val="100000"/>
              </a:lnSpc>
              <a:spcBef>
                <a:spcPts val="100"/>
              </a:spcBef>
            </a:pPr>
            <a:r>
              <a:rPr sz="1800" dirty="0">
                <a:latin typeface="微软雅黑" panose="020B0503020204020204" charset="-122"/>
                <a:cs typeface="微软雅黑" panose="020B0503020204020204" charset="-122"/>
              </a:rPr>
              <a:t>·</a:t>
            </a:r>
            <a:endParaRPr sz="1800">
              <a:latin typeface="微软雅黑" panose="020B0503020204020204" charset="-122"/>
              <a:cs typeface="微软雅黑" panose="020B0503020204020204" charset="-122"/>
            </a:endParaRPr>
          </a:p>
        </p:txBody>
      </p:sp>
      <p:sp>
        <p:nvSpPr>
          <p:cNvPr id="9" name="object 9"/>
          <p:cNvSpPr txBox="1"/>
          <p:nvPr/>
        </p:nvSpPr>
        <p:spPr>
          <a:xfrm>
            <a:off x="9489185" y="6481673"/>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44</a:t>
            </a:r>
            <a:endParaRPr sz="1800">
              <a:latin typeface="微软雅黑" panose="020B0503020204020204" charset="-122"/>
              <a:cs typeface="微软雅黑" panose="020B0503020204020204" charset="-122"/>
            </a:endParaRPr>
          </a:p>
        </p:txBody>
      </p:sp>
      <p:sp>
        <p:nvSpPr>
          <p:cNvPr id="10" name="object 10"/>
          <p:cNvSpPr txBox="1"/>
          <p:nvPr/>
        </p:nvSpPr>
        <p:spPr>
          <a:xfrm>
            <a:off x="4552950" y="11023"/>
            <a:ext cx="1296670" cy="939800"/>
          </a:xfrm>
          <a:prstGeom prst="rect">
            <a:avLst/>
          </a:prstGeom>
        </p:spPr>
        <p:txBody>
          <a:bodyPr vert="horz" wrap="square" lIns="0" tIns="12700" rIns="0" bIns="0" rtlCol="0">
            <a:spAutoFit/>
          </a:bodyPr>
          <a:lstStyle/>
          <a:p>
            <a:pPr marL="12700" marR="5080">
              <a:lnSpc>
                <a:spcPct val="150000"/>
              </a:lnSpc>
              <a:spcBef>
                <a:spcPts val="100"/>
              </a:spcBef>
            </a:pPr>
            <a:r>
              <a:rPr sz="2000" dirty="0">
                <a:latin typeface="楷体" panose="02010609060101010101" charset="-122"/>
                <a:cs typeface="楷体" panose="02010609060101010101" charset="-122"/>
              </a:rPr>
              <a:t>我是贫</a:t>
            </a:r>
            <a:r>
              <a:rPr sz="2000" spc="-15" dirty="0">
                <a:latin typeface="楷体" panose="02010609060101010101" charset="-122"/>
                <a:cs typeface="楷体" panose="02010609060101010101" charset="-122"/>
              </a:rPr>
              <a:t>困</a:t>
            </a:r>
            <a:r>
              <a:rPr sz="2000" dirty="0">
                <a:latin typeface="楷体" panose="02010609060101010101" charset="-122"/>
                <a:cs typeface="楷体" panose="02010609060101010101" charset="-122"/>
              </a:rPr>
              <a:t>， 我是悲</a:t>
            </a:r>
            <a:r>
              <a:rPr sz="2000" spc="-15" dirty="0">
                <a:latin typeface="楷体" panose="02010609060101010101" charset="-122"/>
                <a:cs typeface="楷体" panose="02010609060101010101" charset="-122"/>
              </a:rPr>
              <a:t>哀</a:t>
            </a:r>
            <a:r>
              <a:rPr sz="2000"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p:txBody>
      </p:sp>
      <p:sp>
        <p:nvSpPr>
          <p:cNvPr id="11" name="object 11"/>
          <p:cNvSpPr txBox="1"/>
          <p:nvPr/>
        </p:nvSpPr>
        <p:spPr>
          <a:xfrm>
            <a:off x="4552950" y="925042"/>
            <a:ext cx="3075305" cy="2769870"/>
          </a:xfrm>
          <a:prstGeom prst="rect">
            <a:avLst/>
          </a:prstGeom>
        </p:spPr>
        <p:txBody>
          <a:bodyPr vert="horz" wrap="square" lIns="0" tIns="12700" rIns="0" bIns="0" rtlCol="0">
            <a:spAutoFit/>
          </a:bodyPr>
          <a:lstStyle/>
          <a:p>
            <a:pPr marL="12700" marR="1275715" algn="just">
              <a:lnSpc>
                <a:spcPct val="150000"/>
              </a:lnSpc>
              <a:spcBef>
                <a:spcPts val="100"/>
              </a:spcBef>
            </a:pPr>
            <a:r>
              <a:rPr sz="2000" dirty="0">
                <a:latin typeface="楷体" panose="02010609060101010101" charset="-122"/>
                <a:cs typeface="楷体" panose="02010609060101010101" charset="-122"/>
              </a:rPr>
              <a:t>我是你</a:t>
            </a:r>
            <a:r>
              <a:rPr sz="2000" spc="-15" dirty="0">
                <a:latin typeface="楷体" panose="02010609060101010101" charset="-122"/>
                <a:cs typeface="楷体" panose="02010609060101010101" charset="-122"/>
              </a:rPr>
              <a:t>祖</a:t>
            </a:r>
            <a:r>
              <a:rPr sz="2000" dirty="0">
                <a:latin typeface="楷体" panose="02010609060101010101" charset="-122"/>
                <a:cs typeface="楷体" panose="02010609060101010101" charset="-122"/>
              </a:rPr>
              <a:t>祖</a:t>
            </a:r>
            <a:r>
              <a:rPr sz="2000" spc="-15" dirty="0">
                <a:latin typeface="楷体" panose="02010609060101010101" charset="-122"/>
                <a:cs typeface="楷体" panose="02010609060101010101" charset="-122"/>
              </a:rPr>
              <a:t>辈</a:t>
            </a:r>
            <a:r>
              <a:rPr sz="2000" dirty="0">
                <a:latin typeface="楷体" panose="02010609060101010101" charset="-122"/>
                <a:cs typeface="楷体" panose="02010609060101010101" charset="-122"/>
              </a:rPr>
              <a:t>辈 痛苦的</a:t>
            </a:r>
            <a:r>
              <a:rPr sz="2000" spc="-15" dirty="0">
                <a:latin typeface="楷体" panose="02010609060101010101" charset="-122"/>
                <a:cs typeface="楷体" panose="02010609060101010101" charset="-122"/>
              </a:rPr>
              <a:t>希</a:t>
            </a:r>
            <a:r>
              <a:rPr sz="2000" dirty="0">
                <a:latin typeface="楷体" panose="02010609060101010101" charset="-122"/>
                <a:cs typeface="楷体" panose="02010609060101010101" charset="-122"/>
              </a:rPr>
              <a:t>望</a:t>
            </a:r>
            <a:r>
              <a:rPr sz="2000" spc="-15" dirty="0">
                <a:latin typeface="楷体" panose="02010609060101010101" charset="-122"/>
                <a:cs typeface="楷体" panose="02010609060101010101" charset="-122"/>
              </a:rPr>
              <a:t>啊</a:t>
            </a:r>
            <a:r>
              <a:rPr sz="2000" dirty="0">
                <a:latin typeface="楷体" panose="02010609060101010101" charset="-122"/>
                <a:cs typeface="楷体" panose="02010609060101010101" charset="-122"/>
              </a:rPr>
              <a:t>， 是“飞</a:t>
            </a:r>
            <a:r>
              <a:rPr sz="2000" spc="-15" dirty="0">
                <a:latin typeface="楷体" panose="02010609060101010101" charset="-122"/>
                <a:cs typeface="楷体" panose="02010609060101010101" charset="-122"/>
              </a:rPr>
              <a:t>天</a:t>
            </a:r>
            <a:r>
              <a:rPr sz="2000" dirty="0">
                <a:latin typeface="楷体" panose="02010609060101010101" charset="-122"/>
                <a:cs typeface="楷体" panose="02010609060101010101" charset="-122"/>
              </a:rPr>
              <a:t>”</a:t>
            </a:r>
            <a:r>
              <a:rPr sz="2000" spc="-15" dirty="0">
                <a:latin typeface="楷体" panose="02010609060101010101" charset="-122"/>
                <a:cs typeface="楷体" panose="02010609060101010101" charset="-122"/>
              </a:rPr>
              <a:t>袖</a:t>
            </a:r>
            <a:r>
              <a:rPr sz="2000" dirty="0">
                <a:latin typeface="楷体" panose="02010609060101010101" charset="-122"/>
                <a:cs typeface="楷体" panose="02010609060101010101" charset="-122"/>
              </a:rPr>
              <a:t>间</a:t>
            </a:r>
            <a:endParaRPr sz="2000">
              <a:latin typeface="楷体" panose="02010609060101010101" charset="-122"/>
              <a:cs typeface="楷体" panose="02010609060101010101" charset="-122"/>
            </a:endParaRPr>
          </a:p>
          <a:p>
            <a:pPr marL="12700">
              <a:lnSpc>
                <a:spcPct val="100000"/>
              </a:lnSpc>
              <a:spcBef>
                <a:spcPts val="1200"/>
              </a:spcBef>
            </a:pPr>
            <a:r>
              <a:rPr sz="2000" dirty="0">
                <a:latin typeface="楷体" panose="02010609060101010101" charset="-122"/>
                <a:cs typeface="楷体" panose="02010609060101010101" charset="-122"/>
              </a:rPr>
              <a:t>千百年</a:t>
            </a:r>
            <a:r>
              <a:rPr sz="2000" spc="-15" dirty="0">
                <a:latin typeface="楷体" panose="02010609060101010101" charset="-122"/>
                <a:cs typeface="楷体" panose="02010609060101010101" charset="-122"/>
              </a:rPr>
              <a:t>未</a:t>
            </a:r>
            <a:r>
              <a:rPr sz="2000" dirty="0">
                <a:latin typeface="楷体" panose="02010609060101010101" charset="-122"/>
                <a:cs typeface="楷体" panose="02010609060101010101" charset="-122"/>
              </a:rPr>
              <a:t>落</a:t>
            </a:r>
            <a:r>
              <a:rPr sz="2000" spc="-15" dirty="0">
                <a:latin typeface="楷体" panose="02010609060101010101" charset="-122"/>
                <a:cs typeface="楷体" panose="02010609060101010101" charset="-122"/>
              </a:rPr>
              <a:t>到</a:t>
            </a:r>
            <a:r>
              <a:rPr sz="2000" dirty="0">
                <a:latin typeface="楷体" panose="02010609060101010101" charset="-122"/>
                <a:cs typeface="楷体" panose="02010609060101010101" charset="-122"/>
              </a:rPr>
              <a:t>地面的</a:t>
            </a:r>
            <a:r>
              <a:rPr sz="2000" spc="-15" dirty="0">
                <a:latin typeface="楷体" panose="02010609060101010101" charset="-122"/>
                <a:cs typeface="楷体" panose="02010609060101010101" charset="-122"/>
              </a:rPr>
              <a:t>花</a:t>
            </a:r>
            <a:r>
              <a:rPr sz="2000" dirty="0">
                <a:latin typeface="楷体" panose="02010609060101010101" charset="-122"/>
                <a:cs typeface="楷体" panose="02010609060101010101" charset="-122"/>
              </a:rPr>
              <a:t>朵，</a:t>
            </a:r>
            <a:endParaRPr sz="2000">
              <a:latin typeface="楷体" panose="02010609060101010101" charset="-122"/>
              <a:cs typeface="楷体" panose="02010609060101010101" charset="-122"/>
            </a:endParaRPr>
          </a:p>
          <a:p>
            <a:pPr marL="12700">
              <a:lnSpc>
                <a:spcPct val="100000"/>
              </a:lnSpc>
              <a:spcBef>
                <a:spcPts val="1200"/>
              </a:spcBef>
            </a:pPr>
            <a:r>
              <a:rPr sz="2000" dirty="0">
                <a:latin typeface="楷体" panose="02010609060101010101" charset="-122"/>
                <a:cs typeface="楷体" panose="02010609060101010101" charset="-122"/>
              </a:rPr>
              <a:t>——祖</a:t>
            </a:r>
            <a:r>
              <a:rPr sz="2000" spc="-15" dirty="0">
                <a:latin typeface="楷体" panose="02010609060101010101" charset="-122"/>
                <a:cs typeface="楷体" panose="02010609060101010101" charset="-122"/>
              </a:rPr>
              <a:t>国</a:t>
            </a:r>
            <a:r>
              <a:rPr sz="2000" dirty="0">
                <a:latin typeface="楷体" panose="02010609060101010101" charset="-122"/>
                <a:cs typeface="楷体" panose="02010609060101010101" charset="-122"/>
              </a:rPr>
              <a:t>呵！</a:t>
            </a:r>
            <a:endParaRPr sz="2000">
              <a:latin typeface="楷体" panose="02010609060101010101" charset="-122"/>
              <a:cs typeface="楷体" panose="02010609060101010101" charset="-122"/>
            </a:endParaRPr>
          </a:p>
          <a:p>
            <a:pPr marL="12700">
              <a:lnSpc>
                <a:spcPct val="100000"/>
              </a:lnSpc>
              <a:spcBef>
                <a:spcPts val="1200"/>
              </a:spcBef>
            </a:pPr>
            <a:r>
              <a:rPr sz="2000" dirty="0">
                <a:latin typeface="楷体" panose="02010609060101010101" charset="-122"/>
                <a:cs typeface="楷体" panose="02010609060101010101" charset="-122"/>
              </a:rPr>
              <a:t>我是你</a:t>
            </a:r>
            <a:r>
              <a:rPr sz="2000" spc="-15" dirty="0">
                <a:latin typeface="楷体" panose="02010609060101010101" charset="-122"/>
                <a:cs typeface="楷体" panose="02010609060101010101" charset="-122"/>
              </a:rPr>
              <a:t>簇</a:t>
            </a:r>
            <a:r>
              <a:rPr sz="2000" dirty="0">
                <a:latin typeface="楷体" panose="02010609060101010101" charset="-122"/>
                <a:cs typeface="楷体" panose="02010609060101010101" charset="-122"/>
              </a:rPr>
              <a:t>新</a:t>
            </a:r>
            <a:r>
              <a:rPr sz="2000" spc="-15" dirty="0">
                <a:latin typeface="楷体" panose="02010609060101010101" charset="-122"/>
                <a:cs typeface="楷体" panose="02010609060101010101" charset="-122"/>
              </a:rPr>
              <a:t>的</a:t>
            </a:r>
            <a:r>
              <a:rPr sz="2000" dirty="0">
                <a:latin typeface="楷体" panose="02010609060101010101" charset="-122"/>
                <a:cs typeface="楷体" panose="02010609060101010101" charset="-122"/>
              </a:rPr>
              <a:t>理想，</a:t>
            </a:r>
            <a:endParaRPr sz="2000">
              <a:latin typeface="楷体" panose="02010609060101010101" charset="-122"/>
              <a:cs typeface="楷体" panose="02010609060101010101" charset="-122"/>
            </a:endParaRPr>
          </a:p>
        </p:txBody>
      </p:sp>
      <p:sp>
        <p:nvSpPr>
          <p:cNvPr id="12" name="object 12"/>
          <p:cNvSpPr txBox="1"/>
          <p:nvPr/>
        </p:nvSpPr>
        <p:spPr>
          <a:xfrm>
            <a:off x="736091" y="3757929"/>
            <a:ext cx="6663055" cy="330835"/>
          </a:xfrm>
          <a:prstGeom prst="rect">
            <a:avLst/>
          </a:prstGeom>
        </p:spPr>
        <p:txBody>
          <a:bodyPr vert="horz" wrap="square" lIns="0" tIns="12700" rIns="0" bIns="0" rtlCol="0">
            <a:spAutoFit/>
          </a:bodyPr>
          <a:lstStyle/>
          <a:p>
            <a:pPr marL="38100">
              <a:lnSpc>
                <a:spcPct val="100000"/>
              </a:lnSpc>
              <a:spcBef>
                <a:spcPts val="100"/>
              </a:spcBef>
            </a:pPr>
            <a:r>
              <a:rPr sz="2000" dirty="0">
                <a:latin typeface="楷体" panose="02010609060101010101" charset="-122"/>
                <a:cs typeface="楷体" panose="02010609060101010101" charset="-122"/>
              </a:rPr>
              <a:t>我是干</a:t>
            </a:r>
            <a:r>
              <a:rPr sz="2000" spc="-15" dirty="0">
                <a:latin typeface="楷体" panose="02010609060101010101" charset="-122"/>
                <a:cs typeface="楷体" panose="02010609060101010101" charset="-122"/>
              </a:rPr>
              <a:t>瘪</a:t>
            </a:r>
            <a:r>
              <a:rPr sz="2000" dirty="0">
                <a:latin typeface="楷体" panose="02010609060101010101" charset="-122"/>
                <a:cs typeface="楷体" panose="02010609060101010101" charset="-122"/>
              </a:rPr>
              <a:t>的</a:t>
            </a:r>
            <a:r>
              <a:rPr sz="2000" spc="-15" dirty="0">
                <a:latin typeface="楷体" panose="02010609060101010101" charset="-122"/>
                <a:cs typeface="楷体" panose="02010609060101010101" charset="-122"/>
              </a:rPr>
              <a:t>稻</a:t>
            </a:r>
            <a:r>
              <a:rPr sz="2000" dirty="0">
                <a:latin typeface="楷体" panose="02010609060101010101" charset="-122"/>
                <a:cs typeface="楷体" panose="02010609060101010101" charset="-122"/>
              </a:rPr>
              <a:t>穗，是</a:t>
            </a:r>
            <a:r>
              <a:rPr sz="2000" spc="-15" dirty="0">
                <a:latin typeface="楷体" panose="02010609060101010101" charset="-122"/>
                <a:cs typeface="楷体" panose="02010609060101010101" charset="-122"/>
              </a:rPr>
              <a:t>失</a:t>
            </a:r>
            <a:r>
              <a:rPr sz="2000" dirty="0">
                <a:latin typeface="楷体" panose="02010609060101010101" charset="-122"/>
                <a:cs typeface="楷体" panose="02010609060101010101" charset="-122"/>
              </a:rPr>
              <a:t>修</a:t>
            </a:r>
            <a:r>
              <a:rPr sz="2000" spc="-15" dirty="0">
                <a:latin typeface="楷体" panose="02010609060101010101" charset="-122"/>
                <a:cs typeface="楷体" panose="02010609060101010101" charset="-122"/>
              </a:rPr>
              <a:t>的</a:t>
            </a:r>
            <a:r>
              <a:rPr sz="2000" dirty="0">
                <a:latin typeface="楷体" panose="02010609060101010101" charset="-122"/>
                <a:cs typeface="楷体" panose="02010609060101010101" charset="-122"/>
              </a:rPr>
              <a:t>路基</a:t>
            </a:r>
            <a:r>
              <a:rPr sz="2000" spc="-160" dirty="0">
                <a:latin typeface="楷体" panose="02010609060101010101" charset="-122"/>
                <a:cs typeface="楷体" panose="02010609060101010101" charset="-122"/>
              </a:rPr>
              <a:t>；</a:t>
            </a:r>
            <a:r>
              <a:rPr sz="3000" baseline="-14000" dirty="0">
                <a:latin typeface="楷体" panose="02010609060101010101" charset="-122"/>
                <a:cs typeface="楷体" panose="02010609060101010101" charset="-122"/>
              </a:rPr>
              <a:t>刚从神</a:t>
            </a:r>
            <a:r>
              <a:rPr sz="3000" spc="-22" baseline="-14000" dirty="0">
                <a:latin typeface="楷体" panose="02010609060101010101" charset="-122"/>
                <a:cs typeface="楷体" panose="02010609060101010101" charset="-122"/>
              </a:rPr>
              <a:t>话</a:t>
            </a:r>
            <a:r>
              <a:rPr sz="3000" baseline="-14000" dirty="0">
                <a:latin typeface="楷体" panose="02010609060101010101" charset="-122"/>
                <a:cs typeface="楷体" panose="02010609060101010101" charset="-122"/>
              </a:rPr>
              <a:t>的</a:t>
            </a:r>
            <a:r>
              <a:rPr sz="3000" spc="-22" baseline="-14000" dirty="0">
                <a:latin typeface="楷体" panose="02010609060101010101" charset="-122"/>
                <a:cs typeface="楷体" panose="02010609060101010101" charset="-122"/>
              </a:rPr>
              <a:t>蛛</a:t>
            </a:r>
            <a:r>
              <a:rPr sz="3000" baseline="-14000" dirty="0">
                <a:latin typeface="楷体" panose="02010609060101010101" charset="-122"/>
                <a:cs typeface="楷体" panose="02010609060101010101" charset="-122"/>
              </a:rPr>
              <a:t>网里挣</a:t>
            </a:r>
            <a:r>
              <a:rPr sz="3000" spc="-22" baseline="-14000" dirty="0">
                <a:latin typeface="楷体" panose="02010609060101010101" charset="-122"/>
                <a:cs typeface="楷体" panose="02010609060101010101" charset="-122"/>
              </a:rPr>
              <a:t>脱</a:t>
            </a:r>
            <a:r>
              <a:rPr sz="3000" baseline="-14000" dirty="0">
                <a:latin typeface="楷体" panose="02010609060101010101" charset="-122"/>
                <a:cs typeface="楷体" panose="02010609060101010101" charset="-122"/>
              </a:rPr>
              <a:t>；</a:t>
            </a:r>
            <a:endParaRPr sz="3000" baseline="-14000">
              <a:latin typeface="楷体" panose="02010609060101010101" charset="-122"/>
              <a:cs typeface="楷体" panose="02010609060101010101" charset="-122"/>
            </a:endParaRPr>
          </a:p>
        </p:txBody>
      </p:sp>
      <p:sp>
        <p:nvSpPr>
          <p:cNvPr id="13" name="object 13"/>
          <p:cNvSpPr txBox="1"/>
          <p:nvPr/>
        </p:nvSpPr>
        <p:spPr>
          <a:xfrm>
            <a:off x="4552950" y="4126839"/>
            <a:ext cx="3328035" cy="2312035"/>
          </a:xfrm>
          <a:prstGeom prst="rect">
            <a:avLst/>
          </a:prstGeom>
        </p:spPr>
        <p:txBody>
          <a:bodyPr vert="horz" wrap="square" lIns="0" tIns="12700" rIns="0" bIns="0" rtlCol="0">
            <a:spAutoFit/>
          </a:bodyPr>
          <a:lstStyle/>
          <a:p>
            <a:pPr marL="12700" marR="257810">
              <a:lnSpc>
                <a:spcPct val="150000"/>
              </a:lnSpc>
              <a:spcBef>
                <a:spcPts val="100"/>
              </a:spcBef>
            </a:pPr>
            <a:r>
              <a:rPr sz="2000" dirty="0">
                <a:latin typeface="楷体" panose="02010609060101010101" charset="-122"/>
                <a:cs typeface="楷体" panose="02010609060101010101" charset="-122"/>
              </a:rPr>
              <a:t>我是你</a:t>
            </a:r>
            <a:r>
              <a:rPr sz="2000" spc="-15" dirty="0">
                <a:latin typeface="楷体" panose="02010609060101010101" charset="-122"/>
                <a:cs typeface="楷体" panose="02010609060101010101" charset="-122"/>
              </a:rPr>
              <a:t>雪</a:t>
            </a:r>
            <a:r>
              <a:rPr sz="2000" dirty="0">
                <a:latin typeface="楷体" panose="02010609060101010101" charset="-122"/>
                <a:cs typeface="楷体" panose="02010609060101010101" charset="-122"/>
              </a:rPr>
              <a:t>被</a:t>
            </a:r>
            <a:r>
              <a:rPr sz="2000" spc="-15" dirty="0">
                <a:latin typeface="楷体" panose="02010609060101010101" charset="-122"/>
                <a:cs typeface="楷体" panose="02010609060101010101" charset="-122"/>
              </a:rPr>
              <a:t>下</a:t>
            </a:r>
            <a:r>
              <a:rPr sz="2000" dirty="0">
                <a:latin typeface="楷体" panose="02010609060101010101" charset="-122"/>
                <a:cs typeface="楷体" panose="02010609060101010101" charset="-122"/>
              </a:rPr>
              <a:t>古莲的</a:t>
            </a:r>
            <a:r>
              <a:rPr sz="2000" spc="-15" dirty="0">
                <a:latin typeface="楷体" panose="02010609060101010101" charset="-122"/>
                <a:cs typeface="楷体" panose="02010609060101010101" charset="-122"/>
              </a:rPr>
              <a:t>胚</a:t>
            </a:r>
            <a:r>
              <a:rPr sz="2000" dirty="0">
                <a:latin typeface="楷体" panose="02010609060101010101" charset="-122"/>
                <a:cs typeface="楷体" panose="02010609060101010101" charset="-122"/>
              </a:rPr>
              <a:t>芽； </a:t>
            </a:r>
            <a:r>
              <a:rPr sz="2000" dirty="0">
                <a:latin typeface="楷体" panose="02010609060101010101" charset="-122"/>
                <a:cs typeface="楷体" panose="02010609060101010101" charset="-122"/>
              </a:rPr>
              <a:t>我是你</a:t>
            </a:r>
            <a:r>
              <a:rPr sz="2000" spc="-15" dirty="0">
                <a:latin typeface="楷体" panose="02010609060101010101" charset="-122"/>
                <a:cs typeface="楷体" panose="02010609060101010101" charset="-122"/>
              </a:rPr>
              <a:t>挂</a:t>
            </a:r>
            <a:r>
              <a:rPr sz="2000" dirty="0">
                <a:latin typeface="楷体" panose="02010609060101010101" charset="-122"/>
                <a:cs typeface="楷体" panose="02010609060101010101" charset="-122"/>
              </a:rPr>
              <a:t>着</a:t>
            </a:r>
            <a:r>
              <a:rPr sz="2000" spc="-15" dirty="0">
                <a:latin typeface="楷体" panose="02010609060101010101" charset="-122"/>
                <a:cs typeface="楷体" panose="02010609060101010101" charset="-122"/>
              </a:rPr>
              <a:t>眼</a:t>
            </a:r>
            <a:r>
              <a:rPr sz="2000" dirty="0">
                <a:latin typeface="楷体" panose="02010609060101010101" charset="-122"/>
                <a:cs typeface="楷体" panose="02010609060101010101" charset="-122"/>
              </a:rPr>
              <a:t>泪的笑</a:t>
            </a:r>
            <a:r>
              <a:rPr sz="2000" spc="-15" dirty="0">
                <a:latin typeface="楷体" panose="02010609060101010101" charset="-122"/>
                <a:cs typeface="楷体" panose="02010609060101010101" charset="-122"/>
              </a:rPr>
              <a:t>涡</a:t>
            </a:r>
            <a:r>
              <a:rPr sz="2000"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a:p>
            <a:pPr marL="12700" marR="5080">
              <a:lnSpc>
                <a:spcPts val="3600"/>
              </a:lnSpc>
              <a:spcBef>
                <a:spcPts val="320"/>
              </a:spcBef>
            </a:pPr>
            <a:r>
              <a:rPr sz="2000" dirty="0">
                <a:latin typeface="楷体" panose="02010609060101010101" charset="-122"/>
                <a:cs typeface="楷体" panose="02010609060101010101" charset="-122"/>
              </a:rPr>
              <a:t>我是新</a:t>
            </a:r>
            <a:r>
              <a:rPr sz="2000" spc="-15" dirty="0">
                <a:latin typeface="楷体" panose="02010609060101010101" charset="-122"/>
                <a:cs typeface="楷体" panose="02010609060101010101" charset="-122"/>
              </a:rPr>
              <a:t>刷</a:t>
            </a:r>
            <a:r>
              <a:rPr sz="2000" dirty="0">
                <a:latin typeface="楷体" panose="02010609060101010101" charset="-122"/>
                <a:cs typeface="楷体" panose="02010609060101010101" charset="-122"/>
              </a:rPr>
              <a:t>出</a:t>
            </a:r>
            <a:r>
              <a:rPr sz="2000" spc="-15" dirty="0">
                <a:latin typeface="楷体" panose="02010609060101010101" charset="-122"/>
                <a:cs typeface="楷体" panose="02010609060101010101" charset="-122"/>
              </a:rPr>
              <a:t>的</a:t>
            </a:r>
            <a:r>
              <a:rPr sz="2000" dirty="0">
                <a:latin typeface="楷体" panose="02010609060101010101" charset="-122"/>
                <a:cs typeface="楷体" panose="02010609060101010101" charset="-122"/>
              </a:rPr>
              <a:t>雪白的</a:t>
            </a:r>
            <a:r>
              <a:rPr sz="2000" spc="-15" dirty="0">
                <a:latin typeface="楷体" panose="02010609060101010101" charset="-122"/>
                <a:cs typeface="楷体" panose="02010609060101010101" charset="-122"/>
              </a:rPr>
              <a:t>起</a:t>
            </a:r>
            <a:r>
              <a:rPr sz="2000" dirty="0">
                <a:latin typeface="楷体" panose="02010609060101010101" charset="-122"/>
                <a:cs typeface="楷体" panose="02010609060101010101" charset="-122"/>
              </a:rPr>
              <a:t>跑</a:t>
            </a:r>
            <a:r>
              <a:rPr sz="2000" spc="-15" dirty="0">
                <a:latin typeface="楷体" panose="02010609060101010101" charset="-122"/>
                <a:cs typeface="楷体" panose="02010609060101010101" charset="-122"/>
              </a:rPr>
              <a:t>线</a:t>
            </a:r>
            <a:r>
              <a:rPr sz="2000" dirty="0">
                <a:latin typeface="楷体" panose="02010609060101010101" charset="-122"/>
                <a:cs typeface="楷体" panose="02010609060101010101" charset="-122"/>
              </a:rPr>
              <a:t>； </a:t>
            </a:r>
            <a:r>
              <a:rPr sz="2000" dirty="0">
                <a:latin typeface="楷体" panose="02010609060101010101" charset="-122"/>
                <a:cs typeface="楷体" panose="02010609060101010101" charset="-122"/>
              </a:rPr>
              <a:t>是绯红</a:t>
            </a:r>
            <a:r>
              <a:rPr sz="2000" spc="-15" dirty="0">
                <a:latin typeface="楷体" panose="02010609060101010101" charset="-122"/>
                <a:cs typeface="楷体" panose="02010609060101010101" charset="-122"/>
              </a:rPr>
              <a:t>的</a:t>
            </a:r>
            <a:r>
              <a:rPr sz="2000" dirty="0">
                <a:latin typeface="楷体" panose="02010609060101010101" charset="-122"/>
                <a:cs typeface="楷体" panose="02010609060101010101" charset="-122"/>
              </a:rPr>
              <a:t>黎</a:t>
            </a:r>
            <a:r>
              <a:rPr sz="2000" spc="-15" dirty="0">
                <a:latin typeface="楷体" panose="02010609060101010101" charset="-122"/>
                <a:cs typeface="楷体" panose="02010609060101010101" charset="-122"/>
              </a:rPr>
              <a:t>明</a:t>
            </a:r>
            <a:r>
              <a:rPr sz="2000" dirty="0">
                <a:latin typeface="楷体" panose="02010609060101010101" charset="-122"/>
                <a:cs typeface="楷体" panose="02010609060101010101" charset="-122"/>
              </a:rPr>
              <a:t>正在喷</a:t>
            </a:r>
            <a:r>
              <a:rPr sz="2000" spc="-15" dirty="0">
                <a:latin typeface="楷体" panose="02010609060101010101" charset="-122"/>
                <a:cs typeface="楷体" panose="02010609060101010101" charset="-122"/>
              </a:rPr>
              <a:t>薄</a:t>
            </a:r>
            <a:r>
              <a:rPr sz="2000"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a:p>
            <a:pPr marL="12700">
              <a:lnSpc>
                <a:spcPct val="100000"/>
              </a:lnSpc>
              <a:spcBef>
                <a:spcPts val="880"/>
              </a:spcBef>
            </a:pPr>
            <a:r>
              <a:rPr sz="2000" dirty="0">
                <a:latin typeface="楷体" panose="02010609060101010101" charset="-122"/>
                <a:cs typeface="楷体" panose="02010609060101010101" charset="-122"/>
              </a:rPr>
              <a:t>——</a:t>
            </a:r>
            <a:r>
              <a:rPr sz="2000" spc="-15" dirty="0">
                <a:latin typeface="楷体" panose="02010609060101010101" charset="-122"/>
                <a:cs typeface="楷体" panose="02010609060101010101" charset="-122"/>
              </a:rPr>
              <a:t> </a:t>
            </a:r>
            <a:r>
              <a:rPr sz="2000" dirty="0">
                <a:latin typeface="楷体" panose="02010609060101010101" charset="-122"/>
                <a:cs typeface="楷体" panose="02010609060101010101" charset="-122"/>
              </a:rPr>
              <a:t>祖国</a:t>
            </a:r>
            <a:r>
              <a:rPr sz="2000" spc="-15" dirty="0">
                <a:latin typeface="楷体" panose="02010609060101010101" charset="-122"/>
                <a:cs typeface="楷体" panose="02010609060101010101" charset="-122"/>
              </a:rPr>
              <a:t>呵</a:t>
            </a:r>
            <a:r>
              <a:rPr sz="2000"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p:txBody>
      </p:sp>
      <p:sp>
        <p:nvSpPr>
          <p:cNvPr id="14" name="object 14"/>
          <p:cNvSpPr txBox="1"/>
          <p:nvPr/>
        </p:nvSpPr>
        <p:spPr>
          <a:xfrm>
            <a:off x="3109848" y="6537146"/>
            <a:ext cx="5971540" cy="391160"/>
          </a:xfrm>
          <a:prstGeom prst="rect">
            <a:avLst/>
          </a:prstGeom>
        </p:spPr>
        <p:txBody>
          <a:bodyPr vert="horz" wrap="square" lIns="0" tIns="12700" rIns="0" bIns="0" rtlCol="0">
            <a:spAutoFit/>
          </a:bodyPr>
          <a:lstStyle/>
          <a:p>
            <a:pPr marL="38100">
              <a:lnSpc>
                <a:spcPct val="100000"/>
              </a:lnSpc>
              <a:spcBef>
                <a:spcPts val="100"/>
              </a:spcBef>
              <a:tabLst>
                <a:tab pos="1663700" algn="l"/>
              </a:tabLst>
            </a:pPr>
            <a:r>
              <a:rPr sz="2000" dirty="0">
                <a:solidFill>
                  <a:srgbClr val="FFFFFF"/>
                </a:solidFill>
                <a:latin typeface="楷体" panose="02010609060101010101" charset="-122"/>
                <a:cs typeface="楷体" panose="02010609060101010101" charset="-122"/>
              </a:rPr>
              <a:t>听够课程</a:t>
            </a:r>
            <a:r>
              <a:rPr sz="2400" spc="-15" dirty="0">
                <a:solidFill>
                  <a:srgbClr val="C00000"/>
                </a:solidFill>
                <a:latin typeface="楷体" panose="02010609060101010101" charset="-122"/>
                <a:cs typeface="楷体" panose="02010609060101010101" charset="-122"/>
              </a:rPr>
              <a:t>两</a:t>
            </a:r>
            <a:r>
              <a:rPr sz="2400" spc="-1645" dirty="0">
                <a:solidFill>
                  <a:srgbClr val="C00000"/>
                </a:solidFill>
                <a:latin typeface="楷体" panose="02010609060101010101" charset="-122"/>
                <a:cs typeface="楷体" panose="02010609060101010101" charset="-122"/>
              </a:rPr>
              <a:t>个</a:t>
            </a:r>
            <a:r>
              <a:rPr sz="2700" baseline="39000" dirty="0">
                <a:latin typeface="Arial" panose="020B0604020202020204"/>
                <a:cs typeface="Arial" panose="020B0604020202020204"/>
              </a:rPr>
              <a:t>·	</a:t>
            </a:r>
            <a:r>
              <a:rPr sz="2400" dirty="0">
                <a:solidFill>
                  <a:srgbClr val="C00000"/>
                </a:solidFill>
                <a:latin typeface="楷体" panose="02010609060101010101" charset="-122"/>
                <a:cs typeface="楷体" panose="02010609060101010101" charset="-122"/>
              </a:rPr>
              <a:t>小时</a:t>
            </a:r>
            <a:r>
              <a:rPr sz="2000" spc="10" dirty="0">
                <a:solidFill>
                  <a:srgbClr val="FFFFFF"/>
                </a:solidFill>
                <a:latin typeface="楷体" panose="02010609060101010101" charset="-122"/>
                <a:cs typeface="楷体" panose="02010609060101010101" charset="-122"/>
              </a:rPr>
              <a:t>为</a:t>
            </a:r>
            <a:r>
              <a:rPr sz="2400" spc="-15" dirty="0">
                <a:solidFill>
                  <a:srgbClr val="C00000"/>
                </a:solidFill>
                <a:latin typeface="楷体" panose="02010609060101010101" charset="-122"/>
                <a:cs typeface="楷体" panose="02010609060101010101" charset="-122"/>
              </a:rPr>
              <a:t>全</a:t>
            </a:r>
            <a:r>
              <a:rPr sz="2400" dirty="0">
                <a:solidFill>
                  <a:srgbClr val="C00000"/>
                </a:solidFill>
                <a:latin typeface="楷体" panose="02010609060101010101" charset="-122"/>
                <a:cs typeface="楷体" panose="02010609060101010101" charset="-122"/>
              </a:rPr>
              <a:t>勤</a:t>
            </a:r>
            <a:r>
              <a:rPr sz="2000" dirty="0">
                <a:solidFill>
                  <a:srgbClr val="FFFFFF"/>
                </a:solidFill>
                <a:latin typeface="楷体" panose="02010609060101010101" charset="-122"/>
                <a:cs typeface="楷体" panose="02010609060101010101" charset="-122"/>
              </a:rPr>
              <a:t>，中途</a:t>
            </a:r>
            <a:r>
              <a:rPr sz="2000" spc="-15" dirty="0">
                <a:solidFill>
                  <a:srgbClr val="FFFFFF"/>
                </a:solidFill>
                <a:latin typeface="楷体" panose="02010609060101010101" charset="-122"/>
                <a:cs typeface="楷体" panose="02010609060101010101" charset="-122"/>
              </a:rPr>
              <a:t>不</a:t>
            </a:r>
            <a:r>
              <a:rPr sz="2000" dirty="0">
                <a:solidFill>
                  <a:srgbClr val="FFFFFF"/>
                </a:solidFill>
                <a:latin typeface="楷体" panose="02010609060101010101" charset="-122"/>
                <a:cs typeface="楷体" panose="02010609060101010101" charset="-122"/>
              </a:rPr>
              <a:t>能退出</a:t>
            </a:r>
            <a:r>
              <a:rPr sz="2000" spc="-15" dirty="0">
                <a:solidFill>
                  <a:srgbClr val="FFFFFF"/>
                </a:solidFill>
                <a:latin typeface="楷体" panose="02010609060101010101" charset="-122"/>
                <a:cs typeface="楷体" panose="02010609060101010101" charset="-122"/>
              </a:rPr>
              <a:t>，</a:t>
            </a:r>
            <a:r>
              <a:rPr sz="2000" dirty="0">
                <a:solidFill>
                  <a:srgbClr val="FFFFFF"/>
                </a:solidFill>
                <a:latin typeface="楷体" panose="02010609060101010101" charset="-122"/>
                <a:cs typeface="楷体" panose="02010609060101010101" charset="-122"/>
              </a:rPr>
              <a:t>加</a:t>
            </a:r>
            <a:r>
              <a:rPr sz="2000" spc="-15" dirty="0">
                <a:solidFill>
                  <a:srgbClr val="FFFFFF"/>
                </a:solidFill>
                <a:latin typeface="楷体" panose="02010609060101010101" charset="-122"/>
                <a:cs typeface="楷体" panose="02010609060101010101" charset="-122"/>
              </a:rPr>
              <a:t>油</a:t>
            </a:r>
            <a:r>
              <a:rPr sz="2000" dirty="0">
                <a:solidFill>
                  <a:srgbClr val="FFFFFF"/>
                </a:solidFill>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p:txBody>
      </p:sp>
      <p:sp>
        <p:nvSpPr>
          <p:cNvPr id="15" name="object 15"/>
          <p:cNvSpPr txBox="1"/>
          <p:nvPr/>
        </p:nvSpPr>
        <p:spPr>
          <a:xfrm>
            <a:off x="8302243" y="945952"/>
            <a:ext cx="3328035" cy="1855470"/>
          </a:xfrm>
          <a:prstGeom prst="rect">
            <a:avLst/>
          </a:prstGeom>
        </p:spPr>
        <p:txBody>
          <a:bodyPr vert="horz" wrap="square" lIns="0" tIns="165735" rIns="0" bIns="0" rtlCol="0">
            <a:spAutoFit/>
          </a:bodyPr>
          <a:lstStyle/>
          <a:p>
            <a:pPr marL="12700">
              <a:lnSpc>
                <a:spcPct val="100000"/>
              </a:lnSpc>
              <a:spcBef>
                <a:spcPts val="1305"/>
              </a:spcBef>
            </a:pPr>
            <a:r>
              <a:rPr sz="2000" spc="5" dirty="0">
                <a:latin typeface="楷体" panose="02010609060101010101" charset="-122"/>
                <a:cs typeface="楷体" panose="02010609060101010101" charset="-122"/>
              </a:rPr>
              <a:t>我是</a:t>
            </a:r>
            <a:r>
              <a:rPr sz="2000" spc="-5" dirty="0">
                <a:latin typeface="楷体" panose="02010609060101010101" charset="-122"/>
                <a:cs typeface="楷体" panose="02010609060101010101" charset="-122"/>
              </a:rPr>
              <a:t>你</a:t>
            </a:r>
            <a:r>
              <a:rPr sz="2000" spc="-10" dirty="0">
                <a:latin typeface="楷体" panose="02010609060101010101" charset="-122"/>
                <a:cs typeface="楷体" panose="02010609060101010101" charset="-122"/>
              </a:rPr>
              <a:t>的</a:t>
            </a:r>
            <a:r>
              <a:rPr sz="2000" spc="5" dirty="0">
                <a:latin typeface="楷体" panose="02010609060101010101" charset="-122"/>
                <a:cs typeface="楷体" panose="02010609060101010101" charset="-122"/>
              </a:rPr>
              <a:t>十</a:t>
            </a:r>
            <a:r>
              <a:rPr sz="2000" spc="-15" dirty="0">
                <a:latin typeface="楷体" panose="02010609060101010101" charset="-122"/>
                <a:cs typeface="楷体" panose="02010609060101010101" charset="-122"/>
              </a:rPr>
              <a:t>亿</a:t>
            </a:r>
            <a:r>
              <a:rPr sz="2000" spc="5" dirty="0">
                <a:latin typeface="楷体" panose="02010609060101010101" charset="-122"/>
                <a:cs typeface="楷体" panose="02010609060101010101" charset="-122"/>
              </a:rPr>
              <a:t>分之</a:t>
            </a:r>
            <a:r>
              <a:rPr sz="2000" spc="-5" dirty="0">
                <a:latin typeface="楷体" panose="02010609060101010101" charset="-122"/>
                <a:cs typeface="楷体" panose="02010609060101010101" charset="-122"/>
              </a:rPr>
              <a:t>一</a:t>
            </a:r>
            <a:r>
              <a:rPr sz="2000" spc="5"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a:p>
            <a:pPr marL="12700" marR="5080">
              <a:lnSpc>
                <a:spcPct val="150000"/>
              </a:lnSpc>
            </a:pPr>
            <a:r>
              <a:rPr sz="2000" dirty="0">
                <a:latin typeface="楷体" panose="02010609060101010101" charset="-122"/>
                <a:cs typeface="楷体" panose="02010609060101010101" charset="-122"/>
              </a:rPr>
              <a:t>是你九</a:t>
            </a:r>
            <a:r>
              <a:rPr sz="2000" spc="-15" dirty="0">
                <a:latin typeface="楷体" panose="02010609060101010101" charset="-122"/>
                <a:cs typeface="楷体" panose="02010609060101010101" charset="-122"/>
              </a:rPr>
              <a:t>百</a:t>
            </a:r>
            <a:r>
              <a:rPr sz="2000" dirty="0">
                <a:latin typeface="楷体" panose="02010609060101010101" charset="-122"/>
                <a:cs typeface="楷体" panose="02010609060101010101" charset="-122"/>
              </a:rPr>
              <a:t>六</a:t>
            </a:r>
            <a:r>
              <a:rPr sz="2000" spc="-15" dirty="0">
                <a:latin typeface="楷体" panose="02010609060101010101" charset="-122"/>
                <a:cs typeface="楷体" panose="02010609060101010101" charset="-122"/>
              </a:rPr>
              <a:t>十</a:t>
            </a:r>
            <a:r>
              <a:rPr sz="2000" dirty="0">
                <a:latin typeface="楷体" panose="02010609060101010101" charset="-122"/>
                <a:cs typeface="楷体" panose="02010609060101010101" charset="-122"/>
              </a:rPr>
              <a:t>万平方</a:t>
            </a:r>
            <a:r>
              <a:rPr sz="2000" spc="-15" dirty="0">
                <a:latin typeface="楷体" panose="02010609060101010101" charset="-122"/>
                <a:cs typeface="楷体" panose="02010609060101010101" charset="-122"/>
              </a:rPr>
              <a:t>的</a:t>
            </a:r>
            <a:r>
              <a:rPr sz="2000" dirty="0">
                <a:latin typeface="楷体" panose="02010609060101010101" charset="-122"/>
                <a:cs typeface="楷体" panose="02010609060101010101" charset="-122"/>
              </a:rPr>
              <a:t>总</a:t>
            </a:r>
            <a:r>
              <a:rPr sz="2000" spc="-15" dirty="0">
                <a:latin typeface="楷体" panose="02010609060101010101" charset="-122"/>
                <a:cs typeface="楷体" panose="02010609060101010101" charset="-122"/>
              </a:rPr>
              <a:t>和</a:t>
            </a:r>
            <a:r>
              <a:rPr sz="2000" dirty="0">
                <a:latin typeface="楷体" panose="02010609060101010101" charset="-122"/>
                <a:cs typeface="楷体" panose="02010609060101010101" charset="-122"/>
              </a:rPr>
              <a:t>； </a:t>
            </a:r>
            <a:r>
              <a:rPr sz="2000" dirty="0">
                <a:latin typeface="楷体" panose="02010609060101010101" charset="-122"/>
                <a:cs typeface="楷体" panose="02010609060101010101" charset="-122"/>
              </a:rPr>
              <a:t>你以伤</a:t>
            </a:r>
            <a:r>
              <a:rPr sz="2000" spc="-15" dirty="0">
                <a:latin typeface="楷体" panose="02010609060101010101" charset="-122"/>
                <a:cs typeface="楷体" panose="02010609060101010101" charset="-122"/>
              </a:rPr>
              <a:t>痕</a:t>
            </a:r>
            <a:r>
              <a:rPr sz="2000" dirty="0">
                <a:latin typeface="楷体" panose="02010609060101010101" charset="-122"/>
                <a:cs typeface="楷体" panose="02010609060101010101" charset="-122"/>
              </a:rPr>
              <a:t>累</a:t>
            </a:r>
            <a:r>
              <a:rPr sz="2000" spc="-15" dirty="0">
                <a:latin typeface="楷体" panose="02010609060101010101" charset="-122"/>
                <a:cs typeface="楷体" panose="02010609060101010101" charset="-122"/>
              </a:rPr>
              <a:t>累</a:t>
            </a:r>
            <a:r>
              <a:rPr sz="2000" dirty="0">
                <a:latin typeface="楷体" panose="02010609060101010101" charset="-122"/>
                <a:cs typeface="楷体" panose="02010609060101010101" charset="-122"/>
              </a:rPr>
              <a:t>的乳房</a:t>
            </a:r>
            <a:endParaRPr sz="2000">
              <a:latin typeface="楷体" panose="02010609060101010101" charset="-122"/>
              <a:cs typeface="楷体" panose="02010609060101010101" charset="-122"/>
            </a:endParaRPr>
          </a:p>
          <a:p>
            <a:pPr marL="12700">
              <a:lnSpc>
                <a:spcPct val="100000"/>
              </a:lnSpc>
              <a:spcBef>
                <a:spcPts val="1200"/>
              </a:spcBef>
            </a:pPr>
            <a:r>
              <a:rPr sz="2000" dirty="0">
                <a:latin typeface="楷体" panose="02010609060101010101" charset="-122"/>
                <a:cs typeface="楷体" panose="02010609060101010101" charset="-122"/>
              </a:rPr>
              <a:t>喂养了</a:t>
            </a:r>
            <a:endParaRPr sz="2000">
              <a:latin typeface="楷体" panose="02010609060101010101" charset="-122"/>
              <a:cs typeface="楷体" panose="02010609060101010101" charset="-122"/>
            </a:endParaRPr>
          </a:p>
        </p:txBody>
      </p:sp>
      <p:sp>
        <p:nvSpPr>
          <p:cNvPr id="16" name="object 16"/>
          <p:cNvSpPr txBox="1"/>
          <p:nvPr/>
        </p:nvSpPr>
        <p:spPr>
          <a:xfrm>
            <a:off x="8302243" y="2927985"/>
            <a:ext cx="396557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楷体" panose="02010609060101010101" charset="-122"/>
                <a:cs typeface="楷体" panose="02010609060101010101" charset="-122"/>
              </a:rPr>
              <a:t>迷惘的</a:t>
            </a:r>
            <a:r>
              <a:rPr sz="2000" spc="-15" dirty="0">
                <a:latin typeface="楷体" panose="02010609060101010101" charset="-122"/>
                <a:cs typeface="楷体" panose="02010609060101010101" charset="-122"/>
              </a:rPr>
              <a:t>我</a:t>
            </a:r>
            <a:r>
              <a:rPr sz="2000" dirty="0">
                <a:latin typeface="楷体" panose="02010609060101010101" charset="-122"/>
                <a:cs typeface="楷体" panose="02010609060101010101" charset="-122"/>
              </a:rPr>
              <a:t>、</a:t>
            </a:r>
            <a:r>
              <a:rPr sz="2000" spc="-15" dirty="0">
                <a:latin typeface="楷体" panose="02010609060101010101" charset="-122"/>
                <a:cs typeface="楷体" panose="02010609060101010101" charset="-122"/>
              </a:rPr>
              <a:t>深</a:t>
            </a:r>
            <a:r>
              <a:rPr sz="2000" dirty="0">
                <a:latin typeface="楷体" panose="02010609060101010101" charset="-122"/>
                <a:cs typeface="楷体" panose="02010609060101010101" charset="-122"/>
              </a:rPr>
              <a:t>思的我、</a:t>
            </a:r>
            <a:r>
              <a:rPr sz="2000" spc="-45" dirty="0">
                <a:latin typeface="楷体" panose="02010609060101010101" charset="-122"/>
                <a:cs typeface="楷体" panose="02010609060101010101" charset="-122"/>
              </a:rPr>
              <a:t> </a:t>
            </a:r>
            <a:r>
              <a:rPr sz="2000" spc="-15" dirty="0">
                <a:latin typeface="楷体" panose="02010609060101010101" charset="-122"/>
                <a:cs typeface="楷体" panose="02010609060101010101" charset="-122"/>
              </a:rPr>
              <a:t>沸</a:t>
            </a:r>
            <a:r>
              <a:rPr sz="2000" dirty="0">
                <a:latin typeface="楷体" panose="02010609060101010101" charset="-122"/>
                <a:cs typeface="楷体" panose="02010609060101010101" charset="-122"/>
              </a:rPr>
              <a:t>腾的我；</a:t>
            </a:r>
            <a:endParaRPr sz="2000">
              <a:latin typeface="楷体" panose="02010609060101010101" charset="-122"/>
              <a:cs typeface="楷体" panose="02010609060101010101" charset="-122"/>
            </a:endParaRPr>
          </a:p>
        </p:txBody>
      </p:sp>
      <p:sp>
        <p:nvSpPr>
          <p:cNvPr id="17" name="object 17"/>
          <p:cNvSpPr txBox="1"/>
          <p:nvPr/>
        </p:nvSpPr>
        <p:spPr>
          <a:xfrm>
            <a:off x="8302243" y="3233880"/>
            <a:ext cx="3837304" cy="2311400"/>
          </a:xfrm>
          <a:prstGeom prst="rect">
            <a:avLst/>
          </a:prstGeom>
        </p:spPr>
        <p:txBody>
          <a:bodyPr vert="horz" wrap="square" lIns="0" tIns="164465" rIns="0" bIns="0" rtlCol="0">
            <a:spAutoFit/>
          </a:bodyPr>
          <a:lstStyle/>
          <a:p>
            <a:pPr marL="12700">
              <a:lnSpc>
                <a:spcPct val="100000"/>
              </a:lnSpc>
              <a:spcBef>
                <a:spcPts val="1295"/>
              </a:spcBef>
            </a:pPr>
            <a:r>
              <a:rPr sz="2000" dirty="0">
                <a:latin typeface="楷体" panose="02010609060101010101" charset="-122"/>
                <a:cs typeface="楷体" panose="02010609060101010101" charset="-122"/>
              </a:rPr>
              <a:t>那就从</a:t>
            </a:r>
            <a:r>
              <a:rPr sz="2000" spc="-15" dirty="0">
                <a:latin typeface="楷体" panose="02010609060101010101" charset="-122"/>
                <a:cs typeface="楷体" panose="02010609060101010101" charset="-122"/>
              </a:rPr>
              <a:t>我</a:t>
            </a:r>
            <a:r>
              <a:rPr sz="2000" dirty="0">
                <a:latin typeface="楷体" panose="02010609060101010101" charset="-122"/>
                <a:cs typeface="楷体" panose="02010609060101010101" charset="-122"/>
              </a:rPr>
              <a:t>的</a:t>
            </a:r>
            <a:r>
              <a:rPr sz="2000" spc="-15" dirty="0">
                <a:latin typeface="楷体" panose="02010609060101010101" charset="-122"/>
                <a:cs typeface="楷体" panose="02010609060101010101" charset="-122"/>
              </a:rPr>
              <a:t>血</a:t>
            </a:r>
            <a:r>
              <a:rPr sz="2000" dirty="0">
                <a:latin typeface="楷体" panose="02010609060101010101" charset="-122"/>
                <a:cs typeface="楷体" panose="02010609060101010101" charset="-122"/>
              </a:rPr>
              <a:t>肉之躯上</a:t>
            </a:r>
            <a:endParaRPr sz="2000">
              <a:latin typeface="楷体" panose="02010609060101010101" charset="-122"/>
              <a:cs typeface="楷体" panose="02010609060101010101" charset="-122"/>
            </a:endParaRPr>
          </a:p>
          <a:p>
            <a:pPr marL="12700">
              <a:lnSpc>
                <a:spcPct val="100000"/>
              </a:lnSpc>
              <a:spcBef>
                <a:spcPts val="1200"/>
              </a:spcBef>
            </a:pPr>
            <a:r>
              <a:rPr sz="2000" dirty="0">
                <a:latin typeface="楷体" panose="02010609060101010101" charset="-122"/>
                <a:cs typeface="楷体" panose="02010609060101010101" charset="-122"/>
              </a:rPr>
              <a:t>去取得</a:t>
            </a:r>
            <a:endParaRPr sz="2000">
              <a:latin typeface="楷体" panose="02010609060101010101" charset="-122"/>
              <a:cs typeface="楷体" panose="02010609060101010101" charset="-122"/>
            </a:endParaRPr>
          </a:p>
          <a:p>
            <a:pPr marL="12700">
              <a:lnSpc>
                <a:spcPct val="100000"/>
              </a:lnSpc>
              <a:spcBef>
                <a:spcPts val="1200"/>
              </a:spcBef>
            </a:pPr>
            <a:r>
              <a:rPr sz="2000" dirty="0">
                <a:latin typeface="楷体" panose="02010609060101010101" charset="-122"/>
                <a:cs typeface="楷体" panose="02010609060101010101" charset="-122"/>
              </a:rPr>
              <a:t>你的富</a:t>
            </a:r>
            <a:r>
              <a:rPr sz="2000" spc="-15" dirty="0">
                <a:latin typeface="楷体" panose="02010609060101010101" charset="-122"/>
                <a:cs typeface="楷体" panose="02010609060101010101" charset="-122"/>
              </a:rPr>
              <a:t>饶</a:t>
            </a:r>
            <a:r>
              <a:rPr sz="2000" dirty="0">
                <a:latin typeface="楷体" panose="02010609060101010101" charset="-122"/>
                <a:cs typeface="楷体" panose="02010609060101010101" charset="-122"/>
              </a:rPr>
              <a:t>、</a:t>
            </a:r>
            <a:r>
              <a:rPr sz="2000" spc="-15" dirty="0">
                <a:latin typeface="楷体" panose="02010609060101010101" charset="-122"/>
                <a:cs typeface="楷体" panose="02010609060101010101" charset="-122"/>
              </a:rPr>
              <a:t>你</a:t>
            </a:r>
            <a:r>
              <a:rPr sz="2000" dirty="0">
                <a:latin typeface="楷体" panose="02010609060101010101" charset="-122"/>
                <a:cs typeface="楷体" panose="02010609060101010101" charset="-122"/>
              </a:rPr>
              <a:t>的荣光</a:t>
            </a:r>
            <a:r>
              <a:rPr sz="2000" spc="-15" dirty="0">
                <a:latin typeface="楷体" panose="02010609060101010101" charset="-122"/>
                <a:cs typeface="楷体" panose="02010609060101010101" charset="-122"/>
              </a:rPr>
              <a:t>、</a:t>
            </a:r>
            <a:r>
              <a:rPr sz="2000" dirty="0">
                <a:latin typeface="楷体" panose="02010609060101010101" charset="-122"/>
                <a:cs typeface="楷体" panose="02010609060101010101" charset="-122"/>
              </a:rPr>
              <a:t>你</a:t>
            </a:r>
            <a:r>
              <a:rPr sz="2000" spc="-15" dirty="0">
                <a:latin typeface="楷体" panose="02010609060101010101" charset="-122"/>
                <a:cs typeface="楷体" panose="02010609060101010101" charset="-122"/>
              </a:rPr>
              <a:t>的</a:t>
            </a:r>
            <a:r>
              <a:rPr sz="2000" dirty="0">
                <a:latin typeface="楷体" panose="02010609060101010101" charset="-122"/>
                <a:cs typeface="楷体" panose="02010609060101010101" charset="-122"/>
              </a:rPr>
              <a:t>自由；</a:t>
            </a:r>
            <a:endParaRPr sz="2000">
              <a:latin typeface="楷体" panose="02010609060101010101" charset="-122"/>
              <a:cs typeface="楷体" panose="02010609060101010101" charset="-122"/>
            </a:endParaRPr>
          </a:p>
          <a:p>
            <a:pPr marL="12700">
              <a:lnSpc>
                <a:spcPct val="100000"/>
              </a:lnSpc>
              <a:spcBef>
                <a:spcPts val="1200"/>
              </a:spcBef>
            </a:pPr>
            <a:r>
              <a:rPr sz="2000" dirty="0">
                <a:latin typeface="楷体" panose="02010609060101010101" charset="-122"/>
                <a:cs typeface="楷体" panose="02010609060101010101" charset="-122"/>
              </a:rPr>
              <a:t>——</a:t>
            </a:r>
            <a:r>
              <a:rPr sz="2000" spc="-10" dirty="0">
                <a:latin typeface="楷体" panose="02010609060101010101" charset="-122"/>
                <a:cs typeface="楷体" panose="02010609060101010101" charset="-122"/>
              </a:rPr>
              <a:t> </a:t>
            </a:r>
            <a:r>
              <a:rPr sz="2000" dirty="0">
                <a:latin typeface="楷体" panose="02010609060101010101" charset="-122"/>
                <a:cs typeface="楷体" panose="02010609060101010101" charset="-122"/>
              </a:rPr>
              <a:t>祖国</a:t>
            </a:r>
            <a:r>
              <a:rPr sz="2000" spc="-15" dirty="0">
                <a:latin typeface="楷体" panose="02010609060101010101" charset="-122"/>
                <a:cs typeface="楷体" panose="02010609060101010101" charset="-122"/>
              </a:rPr>
              <a:t>呵</a:t>
            </a:r>
            <a:r>
              <a:rPr sz="2000"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a:p>
            <a:pPr marL="12700">
              <a:lnSpc>
                <a:spcPct val="100000"/>
              </a:lnSpc>
              <a:spcBef>
                <a:spcPts val="1200"/>
              </a:spcBef>
            </a:pPr>
            <a:r>
              <a:rPr sz="2000" spc="5" dirty="0">
                <a:latin typeface="楷体" panose="02010609060101010101" charset="-122"/>
                <a:cs typeface="楷体" panose="02010609060101010101" charset="-122"/>
              </a:rPr>
              <a:t>我亲</a:t>
            </a:r>
            <a:r>
              <a:rPr sz="2000" spc="-5" dirty="0">
                <a:latin typeface="楷体" panose="02010609060101010101" charset="-122"/>
                <a:cs typeface="楷体" panose="02010609060101010101" charset="-122"/>
              </a:rPr>
              <a:t>爱</a:t>
            </a:r>
            <a:r>
              <a:rPr sz="2000" spc="-10" dirty="0">
                <a:latin typeface="楷体" panose="02010609060101010101" charset="-122"/>
                <a:cs typeface="楷体" panose="02010609060101010101" charset="-122"/>
              </a:rPr>
              <a:t>的</a:t>
            </a:r>
            <a:r>
              <a:rPr sz="2000" spc="5" dirty="0">
                <a:latin typeface="楷体" panose="02010609060101010101" charset="-122"/>
                <a:cs typeface="楷体" panose="02010609060101010101" charset="-122"/>
              </a:rPr>
              <a:t>祖</a:t>
            </a:r>
            <a:r>
              <a:rPr sz="2000" spc="-15" dirty="0">
                <a:latin typeface="楷体" panose="02010609060101010101" charset="-122"/>
                <a:cs typeface="楷体" panose="02010609060101010101" charset="-122"/>
              </a:rPr>
              <a:t>国</a:t>
            </a:r>
            <a:r>
              <a:rPr sz="2000" spc="5" dirty="0">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p:txBody>
      </p:sp>
      <p:sp>
        <p:nvSpPr>
          <p:cNvPr id="18" name="object 18"/>
          <p:cNvSpPr txBox="1"/>
          <p:nvPr/>
        </p:nvSpPr>
        <p:spPr>
          <a:xfrm>
            <a:off x="525881" y="67436"/>
            <a:ext cx="14058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5.3.2二、“朦胧</a:t>
            </a:r>
            <a:r>
              <a:rPr sz="1400" spc="-15" dirty="0">
                <a:solidFill>
                  <a:srgbClr val="7E7E7E"/>
                </a:solidFill>
                <a:latin typeface="等线" panose="02010600030101010101" charset="-122"/>
                <a:cs typeface="等线" panose="02010600030101010101" charset="-122"/>
              </a:rPr>
              <a:t>诗</a:t>
            </a:r>
            <a:r>
              <a:rPr sz="1400" dirty="0">
                <a:solidFill>
                  <a:srgbClr val="7E7E7E"/>
                </a:solidFill>
                <a:latin typeface="等线" panose="02010600030101010101" charset="-122"/>
                <a:cs typeface="等线" panose="02010600030101010101" charset="-122"/>
              </a:rPr>
              <a:t>”</a:t>
            </a:r>
            <a:endParaRPr sz="1400">
              <a:latin typeface="等线" panose="02010600030101010101" charset="-122"/>
              <a:cs typeface="等线" panose="02010600030101010101"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3135248" y="6537146"/>
            <a:ext cx="5920740" cy="39116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楷体" panose="02010609060101010101" charset="-122"/>
                <a:cs typeface="楷体" panose="02010609060101010101" charset="-122"/>
              </a:rPr>
              <a:t>听够课程</a:t>
            </a:r>
            <a:r>
              <a:rPr sz="2400" spc="-15" dirty="0">
                <a:solidFill>
                  <a:srgbClr val="C00000"/>
                </a:solidFill>
                <a:latin typeface="楷体" panose="02010609060101010101" charset="-122"/>
                <a:cs typeface="楷体" panose="02010609060101010101" charset="-122"/>
              </a:rPr>
              <a:t>两</a:t>
            </a:r>
            <a:r>
              <a:rPr sz="2400" dirty="0">
                <a:solidFill>
                  <a:srgbClr val="C00000"/>
                </a:solidFill>
                <a:latin typeface="楷体" panose="02010609060101010101" charset="-122"/>
                <a:cs typeface="楷体" panose="02010609060101010101" charset="-122"/>
              </a:rPr>
              <a:t>个小时</a:t>
            </a:r>
            <a:r>
              <a:rPr sz="2000" spc="10" dirty="0">
                <a:solidFill>
                  <a:srgbClr val="FFFFFF"/>
                </a:solidFill>
                <a:latin typeface="楷体" panose="02010609060101010101" charset="-122"/>
                <a:cs typeface="楷体" panose="02010609060101010101" charset="-122"/>
              </a:rPr>
              <a:t>为</a:t>
            </a:r>
            <a:r>
              <a:rPr sz="2400" spc="-15" dirty="0">
                <a:solidFill>
                  <a:srgbClr val="C00000"/>
                </a:solidFill>
                <a:latin typeface="楷体" panose="02010609060101010101" charset="-122"/>
                <a:cs typeface="楷体" panose="02010609060101010101" charset="-122"/>
              </a:rPr>
              <a:t>全</a:t>
            </a:r>
            <a:r>
              <a:rPr sz="2400" dirty="0">
                <a:solidFill>
                  <a:srgbClr val="C00000"/>
                </a:solidFill>
                <a:latin typeface="楷体" panose="02010609060101010101" charset="-122"/>
                <a:cs typeface="楷体" panose="02010609060101010101" charset="-122"/>
              </a:rPr>
              <a:t>勤</a:t>
            </a:r>
            <a:r>
              <a:rPr sz="2000" dirty="0">
                <a:solidFill>
                  <a:srgbClr val="FFFFFF"/>
                </a:solidFill>
                <a:latin typeface="楷体" panose="02010609060101010101" charset="-122"/>
                <a:cs typeface="楷体" panose="02010609060101010101" charset="-122"/>
              </a:rPr>
              <a:t>，中途</a:t>
            </a:r>
            <a:r>
              <a:rPr sz="2000" spc="-15" dirty="0">
                <a:solidFill>
                  <a:srgbClr val="FFFFFF"/>
                </a:solidFill>
                <a:latin typeface="楷体" panose="02010609060101010101" charset="-122"/>
                <a:cs typeface="楷体" panose="02010609060101010101" charset="-122"/>
              </a:rPr>
              <a:t>不</a:t>
            </a:r>
            <a:r>
              <a:rPr sz="2000" dirty="0">
                <a:solidFill>
                  <a:srgbClr val="FFFFFF"/>
                </a:solidFill>
                <a:latin typeface="楷体" panose="02010609060101010101" charset="-122"/>
                <a:cs typeface="楷体" panose="02010609060101010101" charset="-122"/>
              </a:rPr>
              <a:t>能退出</a:t>
            </a:r>
            <a:r>
              <a:rPr sz="2000" spc="-15" dirty="0">
                <a:solidFill>
                  <a:srgbClr val="FFFFFF"/>
                </a:solidFill>
                <a:latin typeface="楷体" panose="02010609060101010101" charset="-122"/>
                <a:cs typeface="楷体" panose="02010609060101010101" charset="-122"/>
              </a:rPr>
              <a:t>，</a:t>
            </a:r>
            <a:r>
              <a:rPr sz="2000" dirty="0">
                <a:solidFill>
                  <a:srgbClr val="FFFFFF"/>
                </a:solidFill>
                <a:latin typeface="楷体" panose="02010609060101010101" charset="-122"/>
                <a:cs typeface="楷体" panose="02010609060101010101" charset="-122"/>
              </a:rPr>
              <a:t>加</a:t>
            </a:r>
            <a:r>
              <a:rPr sz="2000" spc="-15" dirty="0">
                <a:solidFill>
                  <a:srgbClr val="FFFFFF"/>
                </a:solidFill>
                <a:latin typeface="楷体" panose="02010609060101010101" charset="-122"/>
                <a:cs typeface="楷体" panose="02010609060101010101" charset="-122"/>
              </a:rPr>
              <a:t>油</a:t>
            </a:r>
            <a:r>
              <a:rPr sz="2000" dirty="0">
                <a:solidFill>
                  <a:srgbClr val="FFFFFF"/>
                </a:solidFill>
                <a:latin typeface="楷体" panose="02010609060101010101" charset="-122"/>
                <a:cs typeface="楷体" panose="02010609060101010101" charset="-122"/>
              </a:rPr>
              <a:t>！</a:t>
            </a:r>
            <a:endParaRPr sz="2000">
              <a:latin typeface="楷体" panose="02010609060101010101" charset="-122"/>
              <a:cs typeface="楷体" panose="02010609060101010101" charset="-122"/>
            </a:endParaRPr>
          </a:p>
        </p:txBody>
      </p:sp>
      <p:sp>
        <p:nvSpPr>
          <p:cNvPr id="6" name="object 6"/>
          <p:cNvSpPr txBox="1"/>
          <p:nvPr/>
        </p:nvSpPr>
        <p:spPr>
          <a:xfrm>
            <a:off x="378663" y="1049528"/>
            <a:ext cx="4641850"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panose="020B0503020204020204" charset="-122"/>
                <a:cs typeface="微软雅黑" panose="020B0503020204020204" charset="-122"/>
              </a:rPr>
              <a:t>舒婷诗歌的思想和艺术特色：</a:t>
            </a:r>
            <a:endParaRPr sz="2800">
              <a:latin typeface="微软雅黑" panose="020B0503020204020204" charset="-122"/>
              <a:cs typeface="微软雅黑" panose="020B0503020204020204" charset="-122"/>
            </a:endParaRPr>
          </a:p>
        </p:txBody>
      </p:sp>
      <p:sp>
        <p:nvSpPr>
          <p:cNvPr id="7" name="object 7"/>
          <p:cNvSpPr txBox="1"/>
          <p:nvPr/>
        </p:nvSpPr>
        <p:spPr>
          <a:xfrm>
            <a:off x="378663" y="2074397"/>
            <a:ext cx="11482705" cy="3939540"/>
          </a:xfrm>
          <a:prstGeom prst="rect">
            <a:avLst/>
          </a:prstGeom>
        </p:spPr>
        <p:txBody>
          <a:bodyPr vert="horz" wrap="square" lIns="0" tIns="11430" rIns="0" bIns="0" rtlCol="0">
            <a:spAutoFit/>
          </a:bodyPr>
          <a:lstStyle/>
          <a:p>
            <a:pPr marL="12700" marR="5080">
              <a:lnSpc>
                <a:spcPct val="150000"/>
              </a:lnSpc>
              <a:spcBef>
                <a:spcPts val="9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书写了从</a:t>
            </a:r>
            <a:r>
              <a:rPr sz="2400" b="1" dirty="0">
                <a:solidFill>
                  <a:srgbClr val="C00000"/>
                </a:solidFill>
                <a:latin typeface="微软雅黑" panose="020B0503020204020204" charset="-122"/>
                <a:ea typeface="微软雅黑" panose="020B0503020204020204" charset="-122"/>
                <a:cs typeface="微软雅黑" panose="020B0503020204020204" charset="-122"/>
              </a:rPr>
              <a:t>“文革”中成长起来</a:t>
            </a:r>
            <a:r>
              <a:rPr sz="2400" b="1" dirty="0">
                <a:latin typeface="微软雅黑" panose="020B0503020204020204" charset="-122"/>
                <a:ea typeface="微软雅黑" panose="020B0503020204020204" charset="-122"/>
                <a:cs typeface="微软雅黑" panose="020B0503020204020204" charset="-122"/>
              </a:rPr>
              <a:t>的一代青年</a:t>
            </a:r>
            <a:r>
              <a:rPr sz="2400" b="1" dirty="0">
                <a:solidFill>
                  <a:srgbClr val="C00000"/>
                </a:solidFill>
                <a:latin typeface="微软雅黑" panose="020B0503020204020204" charset="-122"/>
                <a:ea typeface="微软雅黑" panose="020B0503020204020204" charset="-122"/>
                <a:cs typeface="微软雅黑" panose="020B0503020204020204" charset="-122"/>
              </a:rPr>
              <a:t>从狂热、迷茫到觉醒、奋</a:t>
            </a:r>
            <a:r>
              <a:rPr sz="2400" b="1" spc="5" dirty="0">
                <a:solidFill>
                  <a:srgbClr val="C00000"/>
                </a:solidFill>
                <a:latin typeface="微软雅黑" panose="020B0503020204020204" charset="-122"/>
                <a:ea typeface="微软雅黑" panose="020B0503020204020204" charset="-122"/>
                <a:cs typeface="微软雅黑" panose="020B0503020204020204" charset="-122"/>
              </a:rPr>
              <a:t>起</a:t>
            </a:r>
            <a:r>
              <a:rPr sz="2400" b="1" dirty="0">
                <a:latin typeface="微软雅黑" panose="020B0503020204020204" charset="-122"/>
                <a:ea typeface="微软雅黑" panose="020B0503020204020204" charset="-122"/>
                <a:cs typeface="微软雅黑" panose="020B0503020204020204" charset="-122"/>
              </a:rPr>
              <a:t>与追求的心 </a:t>
            </a:r>
            <a:r>
              <a:rPr sz="2400" b="1" spc="-5" dirty="0">
                <a:latin typeface="微软雅黑" panose="020B0503020204020204" charset="-122"/>
                <a:ea typeface="微软雅黑" panose="020B0503020204020204" charset="-122"/>
                <a:cs typeface="微软雅黑" panose="020B0503020204020204" charset="-122"/>
              </a:rPr>
              <a:t>灵历程，也表达</a:t>
            </a:r>
            <a:r>
              <a:rPr sz="2400" b="1" dirty="0">
                <a:latin typeface="微软雅黑" panose="020B0503020204020204" charset="-122"/>
                <a:ea typeface="微软雅黑" panose="020B0503020204020204" charset="-122"/>
                <a:cs typeface="微软雅黑" panose="020B0503020204020204" charset="-122"/>
              </a:rPr>
              <a:t>了</a:t>
            </a:r>
            <a:r>
              <a:rPr sz="2400" b="1" spc="-5" dirty="0">
                <a:solidFill>
                  <a:srgbClr val="C00000"/>
                </a:solidFill>
                <a:latin typeface="微软雅黑" panose="020B0503020204020204" charset="-122"/>
                <a:ea typeface="微软雅黑" panose="020B0503020204020204" charset="-122"/>
                <a:cs typeface="微软雅黑" panose="020B0503020204020204" charset="-122"/>
              </a:rPr>
              <a:t>青年人的爱情、友情</a:t>
            </a:r>
            <a:r>
              <a:rPr sz="2400" b="1" spc="-5" dirty="0">
                <a:latin typeface="微软雅黑" panose="020B0503020204020204" charset="-122"/>
                <a:ea typeface="微软雅黑" panose="020B0503020204020204" charset="-122"/>
                <a:cs typeface="微软雅黑" panose="020B0503020204020204" charset="-122"/>
              </a:rPr>
              <a:t>的美丽与忧伤</a:t>
            </a:r>
            <a:r>
              <a:rPr sz="2400" b="1" dirty="0">
                <a:latin typeface="微软雅黑" panose="020B0503020204020204" charset="-122"/>
                <a:ea typeface="微软雅黑" panose="020B0503020204020204" charset="-122"/>
                <a:cs typeface="微软雅黑" panose="020B0503020204020204" charset="-122"/>
              </a:rPr>
              <a:t>，</a:t>
            </a:r>
            <a:r>
              <a:rPr sz="2400" b="1" spc="-5" dirty="0">
                <a:solidFill>
                  <a:srgbClr val="C00000"/>
                </a:solidFill>
                <a:latin typeface="微软雅黑" panose="020B0503020204020204" charset="-122"/>
                <a:ea typeface="微软雅黑" panose="020B0503020204020204" charset="-122"/>
                <a:cs typeface="微软雅黑" panose="020B0503020204020204" charset="-122"/>
              </a:rPr>
              <a:t>对国家命运的关切与忧虑</a:t>
            </a:r>
            <a:r>
              <a:rPr sz="2400" b="1" spc="-5" dirty="0">
                <a:latin typeface="微软雅黑" panose="020B0503020204020204" charset="-122"/>
                <a:ea typeface="微软雅黑" panose="020B0503020204020204" charset="-122"/>
                <a:cs typeface="微软雅黑" panose="020B0503020204020204" charset="-122"/>
              </a:rPr>
              <a:t>，闪 </a:t>
            </a:r>
            <a:r>
              <a:rPr sz="2400" b="1" dirty="0">
                <a:latin typeface="微软雅黑" panose="020B0503020204020204" charset="-122"/>
                <a:ea typeface="微软雅黑" panose="020B0503020204020204" charset="-122"/>
                <a:cs typeface="微软雅黑" panose="020B0503020204020204" charset="-122"/>
              </a:rPr>
              <a:t>耀着理想主义的光彩。</a:t>
            </a:r>
            <a:endParaRPr sz="2400" b="1">
              <a:latin typeface="微软雅黑" panose="020B0503020204020204" charset="-122"/>
              <a:ea typeface="微软雅黑" panose="020B0503020204020204" charset="-122"/>
              <a:cs typeface="微软雅黑" panose="020B0503020204020204" charset="-122"/>
            </a:endParaRPr>
          </a:p>
          <a:p>
            <a:pPr marL="12700" marR="5080">
              <a:lnSpc>
                <a:spcPts val="4320"/>
              </a:lnSpc>
              <a:spcBef>
                <a:spcPts val="385"/>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抒写了</a:t>
            </a:r>
            <a:r>
              <a:rPr sz="2400" b="1" dirty="0">
                <a:solidFill>
                  <a:srgbClr val="C00000"/>
                </a:solidFill>
                <a:latin typeface="微软雅黑" panose="020B0503020204020204" charset="-122"/>
                <a:ea typeface="微软雅黑" panose="020B0503020204020204" charset="-122"/>
                <a:cs typeface="微软雅黑" panose="020B0503020204020204" charset="-122"/>
              </a:rPr>
              <a:t>个人丰富复杂的内心世界</a:t>
            </a:r>
            <a:r>
              <a:rPr sz="2400" b="1" spc="-25" dirty="0">
                <a:solidFill>
                  <a:srgbClr val="C00000"/>
                </a:solidFill>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又不失</a:t>
            </a:r>
            <a:r>
              <a:rPr sz="2400" b="1" dirty="0">
                <a:solidFill>
                  <a:srgbClr val="C00000"/>
                </a:solidFill>
                <a:latin typeface="微软雅黑" panose="020B0503020204020204" charset="-122"/>
                <a:ea typeface="微软雅黑" panose="020B0503020204020204" charset="-122"/>
                <a:cs typeface="微软雅黑" panose="020B0503020204020204" charset="-122"/>
              </a:rPr>
              <a:t>对社会现实的关怀</a:t>
            </a:r>
            <a:r>
              <a:rPr sz="2400" b="1" dirty="0">
                <a:latin typeface="微软雅黑" panose="020B0503020204020204" charset="-122"/>
                <a:ea typeface="微软雅黑" panose="020B0503020204020204" charset="-122"/>
                <a:cs typeface="微软雅黑" panose="020B0503020204020204" charset="-122"/>
              </a:rPr>
              <a:t>，具有较为深厚的人 性和社会内涵。</a:t>
            </a:r>
            <a:endParaRPr sz="2400" b="1">
              <a:latin typeface="微软雅黑" panose="020B0503020204020204" charset="-122"/>
              <a:ea typeface="微软雅黑" panose="020B0503020204020204" charset="-122"/>
              <a:cs typeface="微软雅黑" panose="020B0503020204020204" charset="-122"/>
            </a:endParaRPr>
          </a:p>
          <a:p>
            <a:pPr marL="12700" marR="5080">
              <a:lnSpc>
                <a:spcPts val="4320"/>
              </a:lnSpc>
              <a:spcBef>
                <a:spcPts val="5"/>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善于从具体的事物出发，</a:t>
            </a:r>
            <a:r>
              <a:rPr sz="2400" b="1" dirty="0">
                <a:solidFill>
                  <a:srgbClr val="C00000"/>
                </a:solidFill>
                <a:latin typeface="微软雅黑" panose="020B0503020204020204" charset="-122"/>
                <a:ea typeface="微软雅黑" panose="020B0503020204020204" charset="-122"/>
                <a:cs typeface="微软雅黑" panose="020B0503020204020204" charset="-122"/>
              </a:rPr>
              <a:t>运用想象、联想和意象的拼接组</a:t>
            </a:r>
            <a:r>
              <a:rPr sz="2400" b="1" spc="-30" dirty="0">
                <a:solidFill>
                  <a:srgbClr val="C00000"/>
                </a:solidFill>
                <a:latin typeface="微软雅黑" panose="020B0503020204020204" charset="-122"/>
                <a:ea typeface="微软雅黑" panose="020B0503020204020204" charset="-122"/>
                <a:cs typeface="微软雅黑" panose="020B0503020204020204" charset="-122"/>
              </a:rPr>
              <a:t>合</a:t>
            </a:r>
            <a:r>
              <a:rPr sz="2400" b="1" dirty="0">
                <a:latin typeface="微软雅黑" panose="020B0503020204020204" charset="-122"/>
                <a:ea typeface="微软雅黑" panose="020B0503020204020204" charset="-122"/>
                <a:cs typeface="微软雅黑" panose="020B0503020204020204" charset="-122"/>
              </a:rPr>
              <a:t>，表达多层次的丰富 </a:t>
            </a:r>
            <a:r>
              <a:rPr sz="2400" b="1" spc="-5" dirty="0">
                <a:latin typeface="微软雅黑" panose="020B0503020204020204" charset="-122"/>
                <a:ea typeface="微软雅黑" panose="020B0503020204020204" charset="-122"/>
                <a:cs typeface="微软雅黑" panose="020B0503020204020204" charset="-122"/>
              </a:rPr>
              <a:t>意蕴。</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txBox="1"/>
          <p:nvPr/>
        </p:nvSpPr>
        <p:spPr>
          <a:xfrm>
            <a:off x="9489185" y="6481673"/>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45</a:t>
            </a:r>
            <a:endParaRPr sz="180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761187" y="400304"/>
            <a:ext cx="1702435" cy="452120"/>
          </a:xfrm>
          <a:prstGeom prst="rect">
            <a:avLst/>
          </a:prstGeom>
        </p:spPr>
        <p:txBody>
          <a:bodyPr vert="horz" wrap="square" lIns="0" tIns="12065" rIns="0" bIns="0" rtlCol="0">
            <a:spAutoFit/>
          </a:bodyPr>
          <a:lstStyle/>
          <a:p>
            <a:pPr marL="12700">
              <a:lnSpc>
                <a:spcPct val="100000"/>
              </a:lnSpc>
              <a:spcBef>
                <a:spcPts val="95"/>
              </a:spcBef>
            </a:pPr>
            <a:r>
              <a:rPr spc="-5" dirty="0"/>
              <a:t>5.3.4</a:t>
            </a:r>
            <a:r>
              <a:rPr spc="-80" dirty="0"/>
              <a:t> </a:t>
            </a:r>
            <a:r>
              <a:rPr spc="-5" dirty="0"/>
              <a:t>舒婷</a:t>
            </a:r>
            <a:endParaRPr spc="-5" dirty="0"/>
          </a:p>
        </p:txBody>
      </p:sp>
      <p:sp>
        <p:nvSpPr>
          <p:cNvPr id="10" name="object 10"/>
          <p:cNvSpPr/>
          <p:nvPr/>
        </p:nvSpPr>
        <p:spPr>
          <a:xfrm>
            <a:off x="9712452" y="62021"/>
            <a:ext cx="2376403" cy="1046409"/>
          </a:xfrm>
          <a:prstGeom prst="rect">
            <a:avLst/>
          </a:prstGeom>
          <a:blipFill>
            <a:blip r:embed="rId3" cstate="print"/>
            <a:stretch>
              <a:fillRect/>
            </a:stretch>
          </a:blipFill>
        </p:spPr>
        <p:txBody>
          <a:bodyPr wrap="square" lIns="0" tIns="0" rIns="0" bIns="0" rtlCol="0"/>
          <a:lstStyle/>
          <a:p/>
        </p:txBody>
      </p:sp>
      <p:sp>
        <p:nvSpPr>
          <p:cNvPr id="11" name="object 11"/>
          <p:cNvSpPr/>
          <p:nvPr/>
        </p:nvSpPr>
        <p:spPr>
          <a:xfrm>
            <a:off x="5159502" y="910589"/>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2" name="object 12"/>
          <p:cNvSpPr/>
          <p:nvPr/>
        </p:nvSpPr>
        <p:spPr>
          <a:xfrm>
            <a:off x="5159502" y="910589"/>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3" name="object 13"/>
          <p:cNvSpPr txBox="1"/>
          <p:nvPr/>
        </p:nvSpPr>
        <p:spPr>
          <a:xfrm>
            <a:off x="5399278" y="953515"/>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093195" y="774191"/>
            <a:ext cx="379730" cy="142240"/>
          </a:xfrm>
          <a:custGeom>
            <a:avLst/>
            <a:gdLst/>
            <a:ahLst/>
            <a:cxnLst/>
            <a:rect l="l" t="t" r="r" b="b"/>
            <a:pathLst>
              <a:path w="379729" h="142240">
                <a:moveTo>
                  <a:pt x="0" y="141732"/>
                </a:moveTo>
                <a:lnTo>
                  <a:pt x="379475" y="141732"/>
                </a:lnTo>
                <a:lnTo>
                  <a:pt x="379475" y="0"/>
                </a:lnTo>
                <a:lnTo>
                  <a:pt x="0" y="0"/>
                </a:lnTo>
                <a:lnTo>
                  <a:pt x="0" y="141732"/>
                </a:lnTo>
                <a:close/>
              </a:path>
            </a:pathLst>
          </a:custGeom>
          <a:ln w="12191">
            <a:solidFill>
              <a:srgbClr val="333399"/>
            </a:solidFill>
          </a:ln>
        </p:spPr>
        <p:txBody>
          <a:bodyPr wrap="square" lIns="0" tIns="0" rIns="0" bIns="0" rtlCol="0"/>
          <a:lstStyle/>
          <a:p/>
        </p:txBody>
      </p:sp>
      <p:sp>
        <p:nvSpPr>
          <p:cNvPr id="6" name="object 6"/>
          <p:cNvSpPr txBox="1">
            <a:spLocks noGrp="1"/>
          </p:cNvSpPr>
          <p:nvPr>
            <p:ph type="title"/>
          </p:nvPr>
        </p:nvSpPr>
        <p:spPr>
          <a:xfrm>
            <a:off x="837387" y="432638"/>
            <a:ext cx="4708525" cy="452120"/>
          </a:xfrm>
          <a:prstGeom prst="rect">
            <a:avLst/>
          </a:prstGeom>
        </p:spPr>
        <p:txBody>
          <a:bodyPr vert="horz" wrap="square" lIns="0" tIns="12065" rIns="0" bIns="0" rtlCol="0">
            <a:spAutoFit/>
          </a:bodyPr>
          <a:lstStyle/>
          <a:p>
            <a:pPr marL="12700">
              <a:lnSpc>
                <a:spcPct val="100000"/>
              </a:lnSpc>
              <a:spcBef>
                <a:spcPts val="95"/>
              </a:spcBef>
              <a:tabLst>
                <a:tab pos="1085215" algn="l"/>
              </a:tabLst>
            </a:pPr>
            <a:r>
              <a:rPr dirty="0"/>
              <a:t>5.3.5	</a:t>
            </a:r>
            <a:r>
              <a:rPr spc="-10" dirty="0"/>
              <a:t>顾城</a:t>
            </a:r>
            <a:r>
              <a:rPr b="0" spc="-5" dirty="0">
                <a:latin typeface="微软雅黑" panose="020B0503020204020204" charset="-122"/>
                <a:cs typeface="微软雅黑" panose="020B0503020204020204" charset="-122"/>
              </a:rPr>
              <a:t>——</a:t>
            </a:r>
            <a:r>
              <a:rPr spc="-5" dirty="0"/>
              <a:t>“</a:t>
            </a:r>
            <a:r>
              <a:rPr spc="-10" dirty="0"/>
              <a:t>童话诗人</a:t>
            </a:r>
            <a:r>
              <a:rPr spc="-5" dirty="0"/>
              <a:t>”</a:t>
            </a:r>
            <a:endParaRPr spc="-5" dirty="0"/>
          </a:p>
        </p:txBody>
      </p:sp>
      <p:sp>
        <p:nvSpPr>
          <p:cNvPr id="7" name="object 7"/>
          <p:cNvSpPr txBox="1"/>
          <p:nvPr/>
        </p:nvSpPr>
        <p:spPr>
          <a:xfrm>
            <a:off x="305511" y="867536"/>
            <a:ext cx="10748010" cy="1562100"/>
          </a:xfrm>
          <a:prstGeom prst="rect">
            <a:avLst/>
          </a:prstGeom>
        </p:spPr>
        <p:txBody>
          <a:bodyPr vert="horz" wrap="square" lIns="0" tIns="158750" rIns="0" bIns="0" rtlCol="0">
            <a:spAutoFit/>
          </a:bodyPr>
          <a:lstStyle/>
          <a:p>
            <a:pPr marL="12700">
              <a:lnSpc>
                <a:spcPct val="100000"/>
              </a:lnSpc>
              <a:spcBef>
                <a:spcPts val="1250"/>
              </a:spcBef>
            </a:pPr>
            <a:r>
              <a:rPr sz="2400" b="1" spc="-5" dirty="0">
                <a:latin typeface="微软雅黑" panose="020B0503020204020204" charset="-122"/>
                <a:cs typeface="微软雅黑" panose="020B0503020204020204" charset="-122"/>
              </a:rPr>
              <a:t>1</a:t>
            </a:r>
            <a:r>
              <a:rPr sz="2400" b="1" dirty="0">
                <a:latin typeface="微软雅黑" panose="020B0503020204020204" charset="-122"/>
                <a:cs typeface="微软雅黑" panose="020B0503020204020204" charset="-122"/>
              </a:rPr>
              <a:t>、主要作品：</a:t>
            </a:r>
            <a:endParaRPr sz="2400">
              <a:latin typeface="微软雅黑" panose="020B0503020204020204" charset="-122"/>
              <a:cs typeface="微软雅黑" panose="020B0503020204020204" charset="-122"/>
            </a:endParaRPr>
          </a:p>
          <a:p>
            <a:pPr marL="981075" indent="-788670">
              <a:lnSpc>
                <a:spcPct val="100000"/>
              </a:lnSpc>
              <a:spcBef>
                <a:spcPts val="1155"/>
              </a:spcBef>
              <a:buSzPct val="96000"/>
              <a:buAutoNum type="arabicPlain"/>
              <a:tabLst>
                <a:tab pos="981075" algn="l"/>
              </a:tabLst>
            </a:pPr>
            <a:r>
              <a:rPr sz="2400" spc="5" dirty="0">
                <a:latin typeface="微软雅黑" panose="020B0503020204020204" charset="-122"/>
                <a:cs typeface="微软雅黑" panose="020B0503020204020204" charset="-122"/>
              </a:rPr>
              <a:t>早</a:t>
            </a:r>
            <a:r>
              <a:rPr sz="2400" dirty="0">
                <a:latin typeface="微软雅黑" panose="020B0503020204020204" charset="-122"/>
                <a:cs typeface="微软雅黑" panose="020B0503020204020204" charset="-122"/>
              </a:rPr>
              <a:t>期：社会意识《呵，我无名的战友》、《永别了，墓地》、《一代人》</a:t>
            </a:r>
            <a:endParaRPr sz="2400">
              <a:latin typeface="微软雅黑" panose="020B0503020204020204" charset="-122"/>
              <a:cs typeface="微软雅黑" panose="020B0503020204020204" charset="-122"/>
            </a:endParaRPr>
          </a:p>
          <a:p>
            <a:pPr marL="982345" indent="-789305">
              <a:lnSpc>
                <a:spcPct val="100000"/>
              </a:lnSpc>
              <a:spcBef>
                <a:spcPts val="1150"/>
              </a:spcBef>
              <a:buSzPct val="96000"/>
              <a:buAutoNum type="arabicPlain"/>
              <a:tabLst>
                <a:tab pos="982980" algn="l"/>
              </a:tabLst>
            </a:pPr>
            <a:r>
              <a:rPr sz="2400" spc="-5" dirty="0">
                <a:latin typeface="微软雅黑" panose="020B0503020204020204" charset="-122"/>
                <a:cs typeface="微软雅黑" panose="020B0503020204020204" charset="-122"/>
              </a:rPr>
              <a:t>大部分：对纯美理想世界的向往和隐秘内心世界和揭示</a:t>
            </a:r>
            <a:endParaRPr sz="2400">
              <a:latin typeface="微软雅黑" panose="020B0503020204020204" charset="-122"/>
              <a:cs typeface="微软雅黑" panose="020B0503020204020204" charset="-122"/>
            </a:endParaRPr>
          </a:p>
        </p:txBody>
      </p:sp>
      <p:sp>
        <p:nvSpPr>
          <p:cNvPr id="8" name="object 8"/>
          <p:cNvSpPr txBox="1"/>
          <p:nvPr/>
        </p:nvSpPr>
        <p:spPr>
          <a:xfrm>
            <a:off x="305511" y="3062478"/>
            <a:ext cx="20326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2</a:t>
            </a:r>
            <a:r>
              <a:rPr sz="2400" b="1" dirty="0">
                <a:latin typeface="微软雅黑" panose="020B0503020204020204" charset="-122"/>
                <a:cs typeface="微软雅黑" panose="020B0503020204020204" charset="-122"/>
              </a:rPr>
              <a:t>、艺术特征：</a:t>
            </a:r>
            <a:endParaRPr sz="2400">
              <a:latin typeface="微软雅黑" panose="020B0503020204020204" charset="-122"/>
              <a:cs typeface="微软雅黑" panose="020B0503020204020204" charset="-122"/>
            </a:endParaRPr>
          </a:p>
        </p:txBody>
      </p:sp>
      <p:sp>
        <p:nvSpPr>
          <p:cNvPr id="9" name="object 9"/>
          <p:cNvSpPr txBox="1"/>
          <p:nvPr/>
        </p:nvSpPr>
        <p:spPr>
          <a:xfrm>
            <a:off x="486867" y="3428491"/>
            <a:ext cx="5690870" cy="1562100"/>
          </a:xfrm>
          <a:prstGeom prst="rect">
            <a:avLst/>
          </a:prstGeom>
        </p:spPr>
        <p:txBody>
          <a:bodyPr vert="horz" wrap="square" lIns="0" tIns="158750" rIns="0" bIns="0" rtlCol="0">
            <a:spAutoFit/>
          </a:bodyPr>
          <a:lstStyle/>
          <a:p>
            <a:pPr marL="800735" indent="-788670">
              <a:lnSpc>
                <a:spcPct val="100000"/>
              </a:lnSpc>
              <a:spcBef>
                <a:spcPts val="1250"/>
              </a:spcBef>
              <a:buSzPct val="96000"/>
              <a:buFont typeface="΢"/>
              <a:buAutoNum type="arabicPlain"/>
              <a:tabLst>
                <a:tab pos="801370" algn="l"/>
              </a:tabLst>
            </a:pPr>
            <a:r>
              <a:rPr sz="2400" b="1" dirty="0">
                <a:latin typeface="微软雅黑" panose="020B0503020204020204" charset="-122"/>
                <a:cs typeface="微软雅黑" panose="020B0503020204020204" charset="-122"/>
              </a:rPr>
              <a:t>短篇抒情诗</a:t>
            </a:r>
            <a:r>
              <a:rPr sz="2400" dirty="0">
                <a:latin typeface="微软雅黑" panose="020B0503020204020204" charset="-122"/>
                <a:cs typeface="微软雅黑" panose="020B0503020204020204" charset="-122"/>
              </a:rPr>
              <a:t>，象征的手法</a:t>
            </a:r>
            <a:endParaRPr sz="2400">
              <a:latin typeface="微软雅黑" panose="020B0503020204020204" charset="-122"/>
              <a:cs typeface="微软雅黑" panose="020B0503020204020204" charset="-122"/>
            </a:endParaRPr>
          </a:p>
          <a:p>
            <a:pPr marL="800735" indent="-788670">
              <a:lnSpc>
                <a:spcPct val="100000"/>
              </a:lnSpc>
              <a:spcBef>
                <a:spcPts val="1155"/>
              </a:spcBef>
              <a:buSzPct val="96000"/>
              <a:buAutoNum type="arabicPlain"/>
              <a:tabLst>
                <a:tab pos="801370" algn="l"/>
              </a:tabLst>
            </a:pPr>
            <a:r>
              <a:rPr sz="2400" dirty="0">
                <a:latin typeface="微软雅黑" panose="020B0503020204020204" charset="-122"/>
                <a:cs typeface="微软雅黑" panose="020B0503020204020204" charset="-122"/>
              </a:rPr>
              <a:t>摒弃世俗，创造</a:t>
            </a:r>
            <a:r>
              <a:rPr sz="2400" b="1" dirty="0">
                <a:latin typeface="微软雅黑" panose="020B0503020204020204" charset="-122"/>
                <a:cs typeface="微软雅黑" panose="020B0503020204020204" charset="-122"/>
              </a:rPr>
              <a:t>纯净优美的童话世界</a:t>
            </a:r>
            <a:endParaRPr sz="2400">
              <a:latin typeface="微软雅黑" panose="020B0503020204020204" charset="-122"/>
              <a:cs typeface="微软雅黑" panose="020B0503020204020204" charset="-122"/>
            </a:endParaRPr>
          </a:p>
          <a:p>
            <a:pPr marL="801370" indent="-789305">
              <a:lnSpc>
                <a:spcPct val="100000"/>
              </a:lnSpc>
              <a:spcBef>
                <a:spcPts val="1150"/>
              </a:spcBef>
              <a:buSzPct val="96000"/>
              <a:buAutoNum type="arabicPlain"/>
              <a:tabLst>
                <a:tab pos="802005" algn="l"/>
              </a:tabLst>
            </a:pPr>
            <a:r>
              <a:rPr sz="2400" spc="-5" dirty="0">
                <a:latin typeface="微软雅黑" panose="020B0503020204020204" charset="-122"/>
                <a:cs typeface="微软雅黑" panose="020B0503020204020204" charset="-122"/>
              </a:rPr>
              <a:t>善于捕捉感觉，和意象的选择</a:t>
            </a:r>
            <a:endParaRPr sz="2400">
              <a:latin typeface="微软雅黑" panose="020B0503020204020204" charset="-122"/>
              <a:cs typeface="微软雅黑" panose="020B0503020204020204" charset="-122"/>
            </a:endParaRPr>
          </a:p>
        </p:txBody>
      </p:sp>
      <p:sp>
        <p:nvSpPr>
          <p:cNvPr id="10" name="object 10"/>
          <p:cNvSpPr/>
          <p:nvPr/>
        </p:nvSpPr>
        <p:spPr>
          <a:xfrm>
            <a:off x="10207752" y="4012709"/>
            <a:ext cx="1930907" cy="2474958"/>
          </a:xfrm>
          <a:prstGeom prst="rect">
            <a:avLst/>
          </a:prstGeom>
          <a:blipFill>
            <a:blip r:embed="rId3" cstate="print"/>
            <a:stretch>
              <a:fillRect/>
            </a:stretch>
          </a:blipFill>
        </p:spPr>
        <p:txBody>
          <a:bodyPr wrap="square" lIns="0" tIns="0" rIns="0" bIns="0" rtlCol="0"/>
          <a:lstStyle/>
          <a:p/>
        </p:txBody>
      </p:sp>
      <p:sp>
        <p:nvSpPr>
          <p:cNvPr id="11" name="object 11"/>
          <p:cNvSpPr txBox="1"/>
          <p:nvPr/>
        </p:nvSpPr>
        <p:spPr>
          <a:xfrm>
            <a:off x="908303" y="5635752"/>
            <a:ext cx="6018530" cy="460375"/>
          </a:xfrm>
          <a:prstGeom prst="rect">
            <a:avLst/>
          </a:prstGeom>
          <a:ln w="12192">
            <a:solidFill>
              <a:srgbClr val="000000"/>
            </a:solidFill>
          </a:ln>
        </p:spPr>
        <p:txBody>
          <a:bodyPr vert="horz" wrap="square" lIns="0" tIns="34925" rIns="0" bIns="0" rtlCol="0">
            <a:spAutoFit/>
          </a:bodyPr>
          <a:lstStyle/>
          <a:p>
            <a:pPr marL="91440">
              <a:lnSpc>
                <a:spcPct val="100000"/>
              </a:lnSpc>
              <a:spcBef>
                <a:spcPts val="275"/>
              </a:spcBef>
            </a:pPr>
            <a:r>
              <a:rPr sz="2400" b="1" dirty="0">
                <a:latin typeface="微软雅黑" panose="020B0503020204020204" charset="-122"/>
                <a:cs typeface="微软雅黑" panose="020B0503020204020204" charset="-122"/>
              </a:rPr>
              <a:t>黑夜给了我黑色的眼睛</a:t>
            </a:r>
            <a:r>
              <a:rPr sz="2400" b="1" spc="5"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我却用它寻找光明</a:t>
            </a:r>
            <a:endParaRPr sz="2400">
              <a:latin typeface="微软雅黑" panose="020B0503020204020204" charset="-122"/>
              <a:cs typeface="微软雅黑" panose="020B0503020204020204" charset="-122"/>
            </a:endParaRPr>
          </a:p>
        </p:txBody>
      </p:sp>
      <p:sp>
        <p:nvSpPr>
          <p:cNvPr id="12" name="object 12"/>
          <p:cNvSpPr/>
          <p:nvPr/>
        </p:nvSpPr>
        <p:spPr>
          <a:xfrm>
            <a:off x="9712452" y="12191"/>
            <a:ext cx="2426207" cy="1124711"/>
          </a:xfrm>
          <a:prstGeom prst="rect">
            <a:avLst/>
          </a:prstGeom>
          <a:blipFill>
            <a:blip r:embed="rId4" cstate="print"/>
            <a:stretch>
              <a:fillRect/>
            </a:stretch>
          </a:blipFill>
        </p:spPr>
        <p:txBody>
          <a:bodyPr wrap="square" lIns="0" tIns="0" rIns="0" bIns="0" rtlCol="0"/>
          <a:lstStyle/>
          <a:p/>
        </p:txBody>
      </p:sp>
      <p:sp>
        <p:nvSpPr>
          <p:cNvPr id="13" name="object 13"/>
          <p:cNvSpPr/>
          <p:nvPr/>
        </p:nvSpPr>
        <p:spPr>
          <a:xfrm>
            <a:off x="2568701" y="2926842"/>
            <a:ext cx="937260" cy="502920"/>
          </a:xfrm>
          <a:custGeom>
            <a:avLst/>
            <a:gdLst/>
            <a:ahLst/>
            <a:cxnLst/>
            <a:rect l="l" t="t" r="r" b="b"/>
            <a:pathLst>
              <a:path w="937260" h="502920">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4" name="object 14"/>
          <p:cNvSpPr/>
          <p:nvPr/>
        </p:nvSpPr>
        <p:spPr>
          <a:xfrm>
            <a:off x="2568701" y="2926842"/>
            <a:ext cx="937260" cy="502920"/>
          </a:xfrm>
          <a:custGeom>
            <a:avLst/>
            <a:gdLst/>
            <a:ahLst/>
            <a:cxnLst/>
            <a:rect l="l" t="t" r="r" b="b"/>
            <a:pathLst>
              <a:path w="937260" h="502920">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5" name="object 15"/>
          <p:cNvSpPr txBox="1"/>
          <p:nvPr/>
        </p:nvSpPr>
        <p:spPr>
          <a:xfrm>
            <a:off x="2808223" y="2970403"/>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7" name="文本框 16"/>
          <p:cNvSpPr txBox="1"/>
          <p:nvPr/>
        </p:nvSpPr>
        <p:spPr>
          <a:xfrm>
            <a:off x="7026910" y="5681980"/>
            <a:ext cx="1325880" cy="368300"/>
          </a:xfrm>
          <a:prstGeom prst="rect">
            <a:avLst/>
          </a:prstGeom>
          <a:noFill/>
        </p:spPr>
        <p:txBody>
          <a:bodyPr wrap="none" rtlCol="0" anchor="t">
            <a:spAutoFit/>
          </a:bodyPr>
          <a:p>
            <a:r>
              <a:rPr dirty="0">
                <a:latin typeface="微软雅黑" panose="020B0503020204020204" charset="-122"/>
                <a:cs typeface="微软雅黑" panose="020B0503020204020204" charset="-122"/>
                <a:sym typeface="+mn-ea"/>
              </a:rPr>
              <a:t>《一代人》</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1850750"/>
            <a:ext cx="10694035" cy="3284220"/>
          </a:xfrm>
          <a:prstGeom prst="rect">
            <a:avLst/>
          </a:prstGeom>
        </p:spPr>
        <p:txBody>
          <a:bodyPr vert="horz" wrap="square" lIns="0" tIns="12065" rIns="0" bIns="0" rtlCol="0">
            <a:spAutoFit/>
          </a:bodyPr>
          <a:lstStyle/>
          <a:p>
            <a:pPr marL="12700" marR="5080">
              <a:lnSpc>
                <a:spcPct val="150000"/>
              </a:lnSpc>
              <a:spcBef>
                <a:spcPts val="95"/>
              </a:spcBef>
            </a:pPr>
            <a:r>
              <a:rPr sz="2400" i="1" dirty="0">
                <a:solidFill>
                  <a:srgbClr val="1F2C3C"/>
                </a:solidFill>
                <a:latin typeface="宋体" panose="02010600030101010101" pitchFamily="2" charset="-122"/>
                <a:cs typeface="宋体" panose="02010600030101010101" pitchFamily="2" charset="-122"/>
              </a:rPr>
              <a:t>诗句“告诉你吧，世界，我</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不</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相</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信，纵使你脚下有一千名挑战者， </a:t>
            </a:r>
            <a:r>
              <a:rPr sz="2400" i="1" spc="-5" dirty="0">
                <a:solidFill>
                  <a:srgbClr val="1F2C3C"/>
                </a:solidFill>
                <a:latin typeface="宋体" panose="02010600030101010101" pitchFamily="2" charset="-122"/>
                <a:cs typeface="宋体" panose="02010600030101010101" pitchFamily="2" charset="-122"/>
              </a:rPr>
              <a:t>那就把我算做第一千零一名”的作者是（）</a:t>
            </a:r>
            <a:endParaRPr sz="2400">
              <a:latin typeface="宋体" panose="02010600030101010101" pitchFamily="2" charset="-122"/>
              <a:cs typeface="宋体" panose="02010600030101010101" pitchFamily="2" charset="-122"/>
            </a:endParaRPr>
          </a:p>
          <a:p>
            <a:pPr marL="12700" marR="9454515">
              <a:lnSpc>
                <a:spcPct val="147000"/>
              </a:lnSpc>
              <a:spcBef>
                <a:spcPts val="90"/>
              </a:spcBef>
            </a:pPr>
            <a:r>
              <a:rPr sz="3600" spc="-7" baseline="-2000"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王家新 </a:t>
            </a:r>
            <a:r>
              <a:rPr sz="2400" spc="-5"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顾城 </a:t>
            </a:r>
            <a:r>
              <a:rPr sz="2400" spc="-5" dirty="0">
                <a:solidFill>
                  <a:srgbClr val="1F2C3C"/>
                </a:solidFill>
                <a:latin typeface="Arial" panose="020B0604020202020204"/>
                <a:cs typeface="Arial" panose="020B0604020202020204"/>
              </a:rPr>
              <a:t>C:</a:t>
            </a:r>
            <a:r>
              <a:rPr sz="2400" i="1" dirty="0">
                <a:solidFill>
                  <a:srgbClr val="1F2C3C"/>
                </a:solidFill>
                <a:latin typeface="宋体" panose="02010600030101010101" pitchFamily="2" charset="-122"/>
                <a:cs typeface="宋体" panose="02010600030101010101" pitchFamily="2" charset="-122"/>
              </a:rPr>
              <a:t>北岛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梁小斌</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1850750"/>
            <a:ext cx="10694035" cy="3284220"/>
          </a:xfrm>
          <a:prstGeom prst="rect">
            <a:avLst/>
          </a:prstGeom>
        </p:spPr>
        <p:txBody>
          <a:bodyPr vert="horz" wrap="square" lIns="0" tIns="12065" rIns="0" bIns="0" rtlCol="0">
            <a:spAutoFit/>
          </a:bodyPr>
          <a:lstStyle/>
          <a:p>
            <a:pPr marL="12700" marR="5080">
              <a:lnSpc>
                <a:spcPct val="150000"/>
              </a:lnSpc>
              <a:spcBef>
                <a:spcPts val="95"/>
              </a:spcBef>
            </a:pPr>
            <a:r>
              <a:rPr sz="2400" i="1" dirty="0">
                <a:solidFill>
                  <a:srgbClr val="1F2C3C"/>
                </a:solidFill>
                <a:latin typeface="宋体" panose="02010600030101010101" pitchFamily="2" charset="-122"/>
                <a:cs typeface="宋体" panose="02010600030101010101" pitchFamily="2" charset="-122"/>
              </a:rPr>
              <a:t>诗句“告诉你吧，世界，我</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不</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相</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信，纵使你脚下有一千名挑战者， </a:t>
            </a:r>
            <a:r>
              <a:rPr sz="2400" i="1" spc="-5" dirty="0">
                <a:solidFill>
                  <a:srgbClr val="1F2C3C"/>
                </a:solidFill>
                <a:latin typeface="宋体" panose="02010600030101010101" pitchFamily="2" charset="-122"/>
                <a:cs typeface="宋体" panose="02010600030101010101" pitchFamily="2" charset="-122"/>
              </a:rPr>
              <a:t>那就把我算做第一千零一名”的作者是（）</a:t>
            </a:r>
            <a:endParaRPr sz="2400">
              <a:latin typeface="宋体" panose="02010600030101010101" pitchFamily="2" charset="-122"/>
              <a:cs typeface="宋体" panose="02010600030101010101" pitchFamily="2" charset="-122"/>
            </a:endParaRPr>
          </a:p>
          <a:p>
            <a:pPr marL="12700" marR="9454515">
              <a:lnSpc>
                <a:spcPct val="147000"/>
              </a:lnSpc>
              <a:spcBef>
                <a:spcPts val="90"/>
              </a:spcBef>
            </a:pPr>
            <a:r>
              <a:rPr sz="3600" spc="-7" baseline="-2000"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王家新 </a:t>
            </a:r>
            <a:r>
              <a:rPr sz="2400" spc="-5"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顾城 </a:t>
            </a:r>
            <a:r>
              <a:rPr sz="2400" b="1" spc="-5" dirty="0">
                <a:solidFill>
                  <a:srgbClr val="C00000"/>
                </a:solidFill>
                <a:latin typeface="Arial" panose="020B0604020202020204"/>
                <a:cs typeface="Arial" panose="020B0604020202020204"/>
              </a:rPr>
              <a:t>C:</a:t>
            </a:r>
            <a:r>
              <a:rPr sz="2400" b="1" dirty="0">
                <a:solidFill>
                  <a:srgbClr val="C00000"/>
                </a:solidFill>
                <a:latin typeface="宋体" panose="02010600030101010101" pitchFamily="2" charset="-122"/>
                <a:cs typeface="宋体" panose="02010600030101010101" pitchFamily="2" charset="-122"/>
              </a:rPr>
              <a:t>北岛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梁小斌</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2161231"/>
            <a:ext cx="6731000" cy="3250565"/>
          </a:xfrm>
          <a:prstGeom prst="rect">
            <a:avLst/>
          </a:prstGeom>
        </p:spPr>
        <p:txBody>
          <a:bodyPr vert="horz" wrap="square" lIns="0" tIns="161290" rIns="0" bIns="0" rtlCol="0">
            <a:spAutoFit/>
          </a:bodyPr>
          <a:lstStyle/>
          <a:p>
            <a:pPr marL="12700">
              <a:lnSpc>
                <a:spcPct val="100000"/>
              </a:lnSpc>
              <a:spcBef>
                <a:spcPts val="1270"/>
              </a:spcBef>
            </a:pPr>
            <a:r>
              <a:rPr sz="2400" i="1" dirty="0">
                <a:solidFill>
                  <a:srgbClr val="1F2C3C"/>
                </a:solidFill>
                <a:latin typeface="宋体" panose="02010600030101010101" pitchFamily="2" charset="-122"/>
                <a:cs typeface="宋体" panose="02010600030101010101" pitchFamily="2" charset="-122"/>
              </a:rPr>
              <a:t>朦胧诗是新时期影响广泛的诗潮，代表作品有（）</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10"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《远与近》</a:t>
            </a:r>
            <a:r>
              <a:rPr sz="24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顾城</a:t>
            </a:r>
            <a:r>
              <a:rPr sz="2400" dirty="0">
                <a:solidFill>
                  <a:srgbClr val="1F2C3C"/>
                </a:solidFill>
                <a:latin typeface="Arial" panose="020B0604020202020204"/>
                <a:cs typeface="Arial" panose="020B0604020202020204"/>
              </a:rPr>
              <a:t>)</a:t>
            </a:r>
            <a:endParaRPr sz="2400">
              <a:latin typeface="Arial" panose="020B0604020202020204"/>
              <a:cs typeface="Arial" panose="020B0604020202020204"/>
            </a:endParaRPr>
          </a:p>
          <a:p>
            <a:pPr marL="12700" marR="4067810">
              <a:lnSpc>
                <a:spcPct val="150000"/>
              </a:lnSpc>
              <a:spcBef>
                <a:spcPts val="5"/>
              </a:spcBef>
            </a:pPr>
            <a:r>
              <a:rPr sz="2400" spc="-5"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《纪念碑》</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江河</a:t>
            </a:r>
            <a:r>
              <a:rPr sz="2400" dirty="0">
                <a:solidFill>
                  <a:srgbClr val="1F2C3C"/>
                </a:solidFill>
                <a:latin typeface="Arial" panose="020B0604020202020204"/>
                <a:cs typeface="Arial" panose="020B0604020202020204"/>
              </a:rPr>
              <a:t>)  </a:t>
            </a:r>
            <a:r>
              <a:rPr sz="2400" spc="-5" dirty="0">
                <a:solidFill>
                  <a:srgbClr val="1F2C3C"/>
                </a:solidFill>
                <a:latin typeface="Arial" panose="020B0604020202020204"/>
                <a:cs typeface="Arial" panose="020B0604020202020204"/>
              </a:rPr>
              <a:t>C:</a:t>
            </a:r>
            <a:r>
              <a:rPr sz="2400" i="1" dirty="0">
                <a:solidFill>
                  <a:srgbClr val="1F2C3C"/>
                </a:solidFill>
                <a:latin typeface="宋体" panose="02010600030101010101" pitchFamily="2" charset="-122"/>
                <a:cs typeface="宋体" panose="02010600030101010101" pitchFamily="2" charset="-122"/>
              </a:rPr>
              <a:t>《回答》</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北岛</a:t>
            </a:r>
            <a:r>
              <a:rPr sz="2400" dirty="0">
                <a:solidFill>
                  <a:srgbClr val="1F2C3C"/>
                </a:solidFill>
                <a:latin typeface="Arial" panose="020B0604020202020204"/>
                <a:cs typeface="Arial" panose="020B0604020202020204"/>
              </a:rPr>
              <a:t>)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《致橡树》</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舒婷</a:t>
            </a:r>
            <a:r>
              <a:rPr sz="2400" dirty="0">
                <a:solidFill>
                  <a:srgbClr val="1F2C3C"/>
                </a:solidFill>
                <a:latin typeface="Arial" panose="020B0604020202020204"/>
                <a:cs typeface="Arial" panose="020B0604020202020204"/>
              </a:rPr>
              <a:t>)</a:t>
            </a:r>
            <a:endParaRPr sz="2400">
              <a:latin typeface="Arial" panose="020B0604020202020204"/>
              <a:cs typeface="Arial" panose="020B0604020202020204"/>
            </a:endParaRPr>
          </a:p>
          <a:p>
            <a:pPr marL="12700">
              <a:lnSpc>
                <a:spcPct val="100000"/>
              </a:lnSpc>
              <a:spcBef>
                <a:spcPts val="1440"/>
              </a:spcBef>
            </a:pPr>
            <a:r>
              <a:rPr sz="2400" spc="-5" dirty="0">
                <a:solidFill>
                  <a:srgbClr val="1F2C3C"/>
                </a:solidFill>
                <a:latin typeface="Arial" panose="020B0604020202020204"/>
                <a:cs typeface="Arial" panose="020B0604020202020204"/>
              </a:rPr>
              <a:t>E:</a:t>
            </a:r>
            <a:r>
              <a:rPr sz="2400" i="1" dirty="0">
                <a:solidFill>
                  <a:srgbClr val="1F2C3C"/>
                </a:solidFill>
                <a:latin typeface="宋体" panose="02010600030101010101" pitchFamily="2" charset="-122"/>
                <a:cs typeface="宋体" panose="02010600030101010101" pitchFamily="2" charset="-122"/>
              </a:rPr>
              <a:t>《中国，我的钥匙丢了》</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梁小斌</a:t>
            </a:r>
            <a:r>
              <a:rPr sz="2400" dirty="0">
                <a:solidFill>
                  <a:srgbClr val="1F2C3C"/>
                </a:solidFill>
                <a:latin typeface="Arial" panose="020B0604020202020204"/>
                <a:cs typeface="Arial" panose="020B0604020202020204"/>
              </a:rPr>
              <a:t>)</a:t>
            </a:r>
            <a:endParaRPr sz="2400">
              <a:latin typeface="Arial" panose="020B0604020202020204"/>
              <a:cs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103428" y="1019047"/>
            <a:ext cx="10882630" cy="10134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1</a:t>
            </a:r>
            <a:r>
              <a:rPr sz="2400" b="1" dirty="0">
                <a:latin typeface="微软雅黑" panose="020B0503020204020204" charset="-122"/>
                <a:cs typeface="微软雅黑" panose="020B0503020204020204" charset="-122"/>
              </a:rPr>
              <a:t>、主要作品：长篇</a:t>
            </a:r>
            <a:r>
              <a:rPr sz="2400" b="1" dirty="0">
                <a:solidFill>
                  <a:srgbClr val="C00000"/>
                </a:solidFill>
                <a:latin typeface="微软雅黑" panose="020B0503020204020204" charset="-122"/>
                <a:cs typeface="微软雅黑" panose="020B0503020204020204" charset="-122"/>
              </a:rPr>
              <a:t>《古船》</a:t>
            </a:r>
            <a:r>
              <a:rPr sz="2400" dirty="0">
                <a:latin typeface="微软雅黑" panose="020B0503020204020204" charset="-122"/>
                <a:cs typeface="微软雅黑" panose="020B0503020204020204" charset="-122"/>
              </a:rPr>
              <a:t>、《九月寓言》、《家族》、《刺猬歌》《外省书》</a:t>
            </a:r>
            <a:endParaRPr sz="2400">
              <a:latin typeface="微软雅黑" panose="020B0503020204020204" charset="-122"/>
              <a:cs typeface="微软雅黑" panose="020B0503020204020204" charset="-122"/>
            </a:endParaRPr>
          </a:p>
          <a:p>
            <a:pPr marL="1913255">
              <a:lnSpc>
                <a:spcPct val="100000"/>
              </a:lnSpc>
              <a:spcBef>
                <a:spcPts val="2015"/>
              </a:spcBef>
            </a:pPr>
            <a:r>
              <a:rPr sz="2400" b="1" dirty="0">
                <a:latin typeface="微软雅黑" panose="020B0503020204020204" charset="-122"/>
                <a:cs typeface="微软雅黑" panose="020B0503020204020204" charset="-122"/>
              </a:rPr>
              <a:t>中篇</a:t>
            </a:r>
            <a:r>
              <a:rPr sz="2400" dirty="0">
                <a:latin typeface="微软雅黑" panose="020B0503020204020204" charset="-122"/>
                <a:cs typeface="微软雅黑" panose="020B0503020204020204" charset="-122"/>
              </a:rPr>
              <a:t>《声</a:t>
            </a:r>
            <a:r>
              <a:rPr sz="2400" spc="-5" dirty="0">
                <a:latin typeface="微软雅黑" panose="020B0503020204020204" charset="-122"/>
                <a:cs typeface="微软雅黑" panose="020B0503020204020204" charset="-122"/>
              </a:rPr>
              <a:t>音</a:t>
            </a:r>
            <a:r>
              <a:rPr sz="2400" dirty="0">
                <a:latin typeface="微软雅黑" panose="020B0503020204020204" charset="-122"/>
                <a:cs typeface="微软雅黑" panose="020B0503020204020204" charset="-122"/>
              </a:rPr>
              <a:t>》《秋天的愤怒》《一潭清水》</a:t>
            </a:r>
            <a:r>
              <a:rPr sz="2400" b="1" dirty="0">
                <a:latin typeface="微软雅黑" panose="020B0503020204020204" charset="-122"/>
                <a:cs typeface="微软雅黑" panose="020B0503020204020204" charset="-122"/>
              </a:rPr>
              <a:t>散文</a:t>
            </a:r>
            <a:r>
              <a:rPr sz="2400" dirty="0">
                <a:latin typeface="微软雅黑" panose="020B0503020204020204" charset="-122"/>
                <a:cs typeface="微软雅黑" panose="020B0503020204020204" charset="-122"/>
              </a:rPr>
              <a:t>《融入野地》</a:t>
            </a:r>
            <a:endParaRPr sz="2400">
              <a:latin typeface="微软雅黑" panose="020B0503020204020204" charset="-122"/>
              <a:cs typeface="微软雅黑" panose="020B0503020204020204" charset="-122"/>
            </a:endParaRPr>
          </a:p>
        </p:txBody>
      </p:sp>
      <p:sp>
        <p:nvSpPr>
          <p:cNvPr id="6" name="object 6"/>
          <p:cNvSpPr txBox="1"/>
          <p:nvPr/>
        </p:nvSpPr>
        <p:spPr>
          <a:xfrm>
            <a:off x="103428" y="2262885"/>
            <a:ext cx="204216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2</a:t>
            </a:r>
            <a:r>
              <a:rPr sz="2400" b="1" dirty="0">
                <a:latin typeface="微软雅黑" panose="020B0503020204020204" charset="-122"/>
                <a:cs typeface="微软雅黑" panose="020B0503020204020204" charset="-122"/>
              </a:rPr>
              <a:t>、艺术特色：</a:t>
            </a:r>
            <a:endParaRPr sz="2400">
              <a:latin typeface="微软雅黑" panose="020B0503020204020204" charset="-122"/>
              <a:cs typeface="微软雅黑" panose="020B0503020204020204" charset="-122"/>
            </a:endParaRPr>
          </a:p>
        </p:txBody>
      </p:sp>
      <p:sp>
        <p:nvSpPr>
          <p:cNvPr id="7" name="object 7"/>
          <p:cNvSpPr txBox="1"/>
          <p:nvPr/>
        </p:nvSpPr>
        <p:spPr>
          <a:xfrm>
            <a:off x="103428" y="2885059"/>
            <a:ext cx="11786870" cy="3354704"/>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《古船》</a:t>
            </a:r>
            <a:r>
              <a:rPr sz="2400" b="1" dirty="0">
                <a:latin typeface="微软雅黑" panose="020B0503020204020204" charset="-122"/>
                <a:cs typeface="微软雅黑" panose="020B0503020204020204" charset="-122"/>
              </a:rPr>
              <a:t>第一部长篇小说</a:t>
            </a:r>
            <a:r>
              <a:rPr sz="2400" dirty="0">
                <a:latin typeface="微软雅黑" panose="020B0503020204020204" charset="-122"/>
                <a:cs typeface="微软雅黑" panose="020B0503020204020204" charset="-122"/>
              </a:rPr>
              <a:t>：</a:t>
            </a:r>
            <a:r>
              <a:rPr sz="2400" b="1" dirty="0">
                <a:solidFill>
                  <a:srgbClr val="C00000"/>
                </a:solidFill>
                <a:latin typeface="微软雅黑" panose="020B0503020204020204" charset="-122"/>
                <a:cs typeface="微软雅黑" panose="020B0503020204020204" charset="-122"/>
              </a:rPr>
              <a:t>“洼狸镇”，隋抱朴</a:t>
            </a:r>
            <a:r>
              <a:rPr sz="2400" dirty="0">
                <a:latin typeface="微软雅黑" panose="020B0503020204020204" charset="-122"/>
                <a:cs typeface="微软雅黑" panose="020B0503020204020204" charset="-122"/>
              </a:rPr>
              <a:t>（沉默思考者），隋见素（行动者）</a:t>
            </a:r>
            <a:endParaRPr sz="2400">
              <a:latin typeface="微软雅黑" panose="020B0503020204020204" charset="-122"/>
              <a:cs typeface="微软雅黑" panose="020B0503020204020204" charset="-122"/>
            </a:endParaRPr>
          </a:p>
          <a:p>
            <a:pPr marL="12700" marR="5080">
              <a:lnSpc>
                <a:spcPct val="150000"/>
              </a:lnSpc>
              <a:spcBef>
                <a:spcPts val="575"/>
              </a:spcBef>
              <a:buSzPct val="96000"/>
              <a:buAutoNum type="arabicPlain"/>
              <a:tabLst>
                <a:tab pos="802005" algn="l"/>
              </a:tabLst>
            </a:pPr>
            <a:r>
              <a:rPr sz="2400" dirty="0">
                <a:latin typeface="微软雅黑" panose="020B0503020204020204" charset="-122"/>
                <a:cs typeface="微软雅黑" panose="020B0503020204020204" charset="-122"/>
              </a:rPr>
              <a:t>现实主义与现代主义的结合，使用象征、魔幻、隐喻等艺术手法，气势恢宏，深沉 </a:t>
            </a:r>
            <a:r>
              <a:rPr sz="2400" spc="-5" dirty="0">
                <a:latin typeface="微软雅黑" panose="020B0503020204020204" charset="-122"/>
                <a:cs typeface="微软雅黑" panose="020B0503020204020204" charset="-122"/>
              </a:rPr>
              <a:t>凝重；</a:t>
            </a:r>
            <a:endParaRPr sz="2400">
              <a:latin typeface="微软雅黑" panose="020B0503020204020204" charset="-122"/>
              <a:cs typeface="微软雅黑" panose="020B0503020204020204" charset="-122"/>
            </a:endParaRPr>
          </a:p>
          <a:p>
            <a:pPr marL="12700" marR="5080">
              <a:lnSpc>
                <a:spcPct val="150000"/>
              </a:lnSpc>
              <a:spcBef>
                <a:spcPts val="575"/>
              </a:spcBef>
              <a:buSzPct val="96000"/>
              <a:buAutoNum type="arabicPlain"/>
              <a:tabLst>
                <a:tab pos="802005" algn="l"/>
              </a:tabLst>
            </a:pPr>
            <a:r>
              <a:rPr sz="2400" dirty="0">
                <a:latin typeface="微软雅黑" panose="020B0503020204020204" charset="-122"/>
                <a:cs typeface="微软雅黑" panose="020B0503020204020204" charset="-122"/>
              </a:rPr>
              <a:t>较高开创性：对“土改”、“大跃进”、“文化大革命”忠于历史和自己心理正式 的立场描写；隋抱朴表现出历史反思能力、内心自审能力、爱的能力。</a:t>
            </a:r>
            <a:endParaRPr sz="2400">
              <a:latin typeface="微软雅黑" panose="020B0503020204020204" charset="-122"/>
              <a:cs typeface="微软雅黑" panose="020B0503020204020204" charset="-122"/>
            </a:endParaRPr>
          </a:p>
          <a:p>
            <a:pPr marL="12700">
              <a:lnSpc>
                <a:spcPct val="100000"/>
              </a:lnSpc>
              <a:spcBef>
                <a:spcPts val="2020"/>
              </a:spcBef>
            </a:pPr>
            <a:r>
              <a:rPr sz="2400" b="1" spc="-5" dirty="0">
                <a:latin typeface="微软雅黑" panose="020B0503020204020204" charset="-122"/>
                <a:cs typeface="微软雅黑" panose="020B0503020204020204" charset="-122"/>
              </a:rPr>
              <a:t>90</a:t>
            </a:r>
            <a:r>
              <a:rPr sz="2400" b="1" dirty="0">
                <a:latin typeface="微软雅黑" panose="020B0503020204020204" charset="-122"/>
                <a:cs typeface="微软雅黑" panose="020B0503020204020204" charset="-122"/>
              </a:rPr>
              <a:t>年代以</a:t>
            </a:r>
            <a:r>
              <a:rPr sz="2400" b="1" spc="-5" dirty="0">
                <a:latin typeface="微软雅黑" panose="020B0503020204020204" charset="-122"/>
                <a:cs typeface="微软雅黑" panose="020B0503020204020204" charset="-122"/>
              </a:rPr>
              <a:t>来</a:t>
            </a:r>
            <a:r>
              <a:rPr sz="2400" spc="-5"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民间意识</a:t>
            </a:r>
            <a:r>
              <a:rPr sz="2400" dirty="0">
                <a:latin typeface="微软雅黑" panose="020B0503020204020204" charset="-122"/>
                <a:cs typeface="微软雅黑" panose="020B0503020204020204" charset="-122"/>
              </a:rPr>
              <a:t>的凸显：《家族》</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极力张扬民间伦理</a:t>
            </a:r>
            <a:endParaRPr sz="2400">
              <a:latin typeface="微软雅黑" panose="020B0503020204020204" charset="-122"/>
              <a:cs typeface="微软雅黑" panose="020B0503020204020204" charset="-122"/>
            </a:endParaRPr>
          </a:p>
        </p:txBody>
      </p:sp>
      <p:sp>
        <p:nvSpPr>
          <p:cNvPr id="8" name="object 8"/>
          <p:cNvSpPr/>
          <p:nvPr/>
        </p:nvSpPr>
        <p:spPr>
          <a:xfrm>
            <a:off x="10172700" y="39623"/>
            <a:ext cx="1994916" cy="1155191"/>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title"/>
          </p:nvPr>
        </p:nvSpPr>
        <p:spPr>
          <a:xfrm>
            <a:off x="651510" y="375285"/>
            <a:ext cx="6950075" cy="442595"/>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B3B3B3"/>
                </a:solidFill>
              </a:rPr>
              <a:t>莫言</a:t>
            </a:r>
            <a:r>
              <a:rPr spc="10" dirty="0">
                <a:solidFill>
                  <a:srgbClr val="B3B3B3"/>
                </a:solidFill>
              </a:rPr>
              <a:t> </a:t>
            </a:r>
            <a:r>
              <a:rPr spc="-5" dirty="0">
                <a:solidFill>
                  <a:srgbClr val="C00000"/>
                </a:solidFill>
              </a:rPr>
              <a:t>张炜wěi </a:t>
            </a:r>
            <a:r>
              <a:rPr spc="-5" dirty="0">
                <a:solidFill>
                  <a:srgbClr val="B3B3B3"/>
                </a:solidFill>
              </a:rPr>
              <a:t>马原</a:t>
            </a:r>
            <a:r>
              <a:rPr spc="-10" dirty="0">
                <a:solidFill>
                  <a:srgbClr val="B3B3B3"/>
                </a:solidFill>
              </a:rPr>
              <a:t> </a:t>
            </a:r>
            <a:r>
              <a:rPr spc="-5" dirty="0">
                <a:solidFill>
                  <a:srgbClr val="B3B3B3"/>
                </a:solidFill>
              </a:rPr>
              <a:t>苏童</a:t>
            </a:r>
            <a:r>
              <a:rPr dirty="0">
                <a:solidFill>
                  <a:srgbClr val="B3B3B3"/>
                </a:solidFill>
              </a:rPr>
              <a:t> </a:t>
            </a:r>
            <a:r>
              <a:rPr spc="-5" dirty="0">
                <a:solidFill>
                  <a:srgbClr val="B3B3B3"/>
                </a:solidFill>
              </a:rPr>
              <a:t>余华</a:t>
            </a:r>
            <a:endParaRPr spc="-5" dirty="0">
              <a:solidFill>
                <a:srgbClr val="B3B3B3"/>
              </a:solidFill>
            </a:endParaRPr>
          </a:p>
        </p:txBody>
      </p:sp>
      <p:sp>
        <p:nvSpPr>
          <p:cNvPr id="10" name="object 10"/>
          <p:cNvSpPr/>
          <p:nvPr/>
        </p:nvSpPr>
        <p:spPr>
          <a:xfrm>
            <a:off x="2146554" y="2103882"/>
            <a:ext cx="937260" cy="502920"/>
          </a:xfrm>
          <a:custGeom>
            <a:avLst/>
            <a:gdLst/>
            <a:ahLst/>
            <a:cxnLst/>
            <a:rect l="l" t="t" r="r" b="b"/>
            <a:pathLst>
              <a:path w="937260" h="502919">
                <a:moveTo>
                  <a:pt x="685800" y="0"/>
                </a:moveTo>
                <a:lnTo>
                  <a:pt x="0" y="0"/>
                </a:lnTo>
                <a:lnTo>
                  <a:pt x="0" y="502919"/>
                </a:lnTo>
                <a:lnTo>
                  <a:pt x="685800" y="502919"/>
                </a:lnTo>
                <a:lnTo>
                  <a:pt x="937259" y="251459"/>
                </a:lnTo>
                <a:lnTo>
                  <a:pt x="685800" y="0"/>
                </a:lnTo>
                <a:close/>
              </a:path>
            </a:pathLst>
          </a:custGeom>
          <a:solidFill>
            <a:srgbClr val="00AF50"/>
          </a:solidFill>
        </p:spPr>
        <p:txBody>
          <a:bodyPr wrap="square" lIns="0" tIns="0" rIns="0" bIns="0" rtlCol="0"/>
          <a:lstStyle/>
          <a:p/>
        </p:txBody>
      </p:sp>
      <p:sp>
        <p:nvSpPr>
          <p:cNvPr id="11" name="object 11"/>
          <p:cNvSpPr/>
          <p:nvPr/>
        </p:nvSpPr>
        <p:spPr>
          <a:xfrm>
            <a:off x="2146554" y="2103882"/>
            <a:ext cx="937260" cy="502920"/>
          </a:xfrm>
          <a:custGeom>
            <a:avLst/>
            <a:gdLst/>
            <a:ahLst/>
            <a:cxnLst/>
            <a:rect l="l" t="t" r="r" b="b"/>
            <a:pathLst>
              <a:path w="937260" h="502919">
                <a:moveTo>
                  <a:pt x="0" y="0"/>
                </a:moveTo>
                <a:lnTo>
                  <a:pt x="685800" y="0"/>
                </a:lnTo>
                <a:lnTo>
                  <a:pt x="937259" y="251459"/>
                </a:lnTo>
                <a:lnTo>
                  <a:pt x="685800" y="502919"/>
                </a:lnTo>
                <a:lnTo>
                  <a:pt x="0" y="502919"/>
                </a:lnTo>
                <a:lnTo>
                  <a:pt x="0" y="0"/>
                </a:lnTo>
                <a:close/>
              </a:path>
            </a:pathLst>
          </a:custGeom>
          <a:ln w="28956">
            <a:solidFill>
              <a:srgbClr val="00AF50"/>
            </a:solidFill>
          </a:ln>
        </p:spPr>
        <p:txBody>
          <a:bodyPr wrap="square" lIns="0" tIns="0" rIns="0" bIns="0" rtlCol="0"/>
          <a:lstStyle/>
          <a:p/>
        </p:txBody>
      </p:sp>
      <p:sp>
        <p:nvSpPr>
          <p:cNvPr id="12" name="object 12"/>
          <p:cNvSpPr/>
          <p:nvPr/>
        </p:nvSpPr>
        <p:spPr>
          <a:xfrm>
            <a:off x="3408426" y="2103882"/>
            <a:ext cx="935990" cy="502920"/>
          </a:xfrm>
          <a:custGeom>
            <a:avLst/>
            <a:gdLst/>
            <a:ahLst/>
            <a:cxnLst/>
            <a:rect l="l" t="t" r="r" b="b"/>
            <a:pathLst>
              <a:path w="935989" h="502919">
                <a:moveTo>
                  <a:pt x="684276" y="0"/>
                </a:moveTo>
                <a:lnTo>
                  <a:pt x="0" y="0"/>
                </a:lnTo>
                <a:lnTo>
                  <a:pt x="0" y="502919"/>
                </a:lnTo>
                <a:lnTo>
                  <a:pt x="684276" y="502919"/>
                </a:lnTo>
                <a:lnTo>
                  <a:pt x="935736" y="251459"/>
                </a:lnTo>
                <a:lnTo>
                  <a:pt x="684276" y="0"/>
                </a:lnTo>
                <a:close/>
              </a:path>
            </a:pathLst>
          </a:custGeom>
          <a:solidFill>
            <a:srgbClr val="006FC0"/>
          </a:solidFill>
        </p:spPr>
        <p:txBody>
          <a:bodyPr wrap="square" lIns="0" tIns="0" rIns="0" bIns="0" rtlCol="0"/>
          <a:lstStyle/>
          <a:p/>
        </p:txBody>
      </p:sp>
      <p:sp>
        <p:nvSpPr>
          <p:cNvPr id="13" name="object 13"/>
          <p:cNvSpPr/>
          <p:nvPr/>
        </p:nvSpPr>
        <p:spPr>
          <a:xfrm>
            <a:off x="3408426" y="2103882"/>
            <a:ext cx="935990" cy="502920"/>
          </a:xfrm>
          <a:custGeom>
            <a:avLst/>
            <a:gdLst/>
            <a:ahLst/>
            <a:cxnLst/>
            <a:rect l="l" t="t" r="r" b="b"/>
            <a:pathLst>
              <a:path w="935989" h="502919">
                <a:moveTo>
                  <a:pt x="0" y="0"/>
                </a:moveTo>
                <a:lnTo>
                  <a:pt x="684276" y="0"/>
                </a:lnTo>
                <a:lnTo>
                  <a:pt x="935736" y="251459"/>
                </a:lnTo>
                <a:lnTo>
                  <a:pt x="684276" y="502919"/>
                </a:lnTo>
                <a:lnTo>
                  <a:pt x="0" y="502919"/>
                </a:lnTo>
                <a:lnTo>
                  <a:pt x="0" y="0"/>
                </a:lnTo>
                <a:close/>
              </a:path>
            </a:pathLst>
          </a:custGeom>
          <a:ln w="28956">
            <a:solidFill>
              <a:srgbClr val="006FC0"/>
            </a:solidFill>
          </a:ln>
        </p:spPr>
        <p:txBody>
          <a:bodyPr wrap="square" lIns="0" tIns="0" rIns="0" bIns="0" rtlCol="0"/>
          <a:lstStyle/>
          <a:p/>
        </p:txBody>
      </p:sp>
      <p:sp>
        <p:nvSpPr>
          <p:cNvPr id="14" name="object 14"/>
          <p:cNvSpPr txBox="1"/>
          <p:nvPr/>
        </p:nvSpPr>
        <p:spPr>
          <a:xfrm>
            <a:off x="2385186" y="2147061"/>
            <a:ext cx="1592580" cy="391160"/>
          </a:xfrm>
          <a:prstGeom prst="rect">
            <a:avLst/>
          </a:prstGeom>
        </p:spPr>
        <p:txBody>
          <a:bodyPr vert="horz" wrap="square" lIns="0" tIns="12700" rIns="0" bIns="0" rtlCol="0">
            <a:spAutoFit/>
          </a:bodyPr>
          <a:lstStyle/>
          <a:p>
            <a:pPr marL="12700">
              <a:lnSpc>
                <a:spcPct val="100000"/>
              </a:lnSpc>
              <a:spcBef>
                <a:spcPts val="100"/>
              </a:spcBef>
              <a:tabLst>
                <a:tab pos="1274445" algn="l"/>
              </a:tabLst>
            </a:pPr>
            <a:r>
              <a:rPr sz="2400" b="1" dirty="0">
                <a:solidFill>
                  <a:srgbClr val="FFFFFF"/>
                </a:solidFill>
                <a:latin typeface="微软雅黑" panose="020B0503020204020204" charset="-122"/>
                <a:cs typeface="微软雅黑" panose="020B0503020204020204" charset="-122"/>
              </a:rPr>
              <a:t>客	主</a:t>
            </a:r>
            <a:endParaRPr sz="2400">
              <a:latin typeface="微软雅黑" panose="020B0503020204020204" charset="-122"/>
              <a:cs typeface="微软雅黑" panose="020B0503020204020204" charset="-122"/>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5" name="object 15"/>
          <p:cNvSpPr txBox="1"/>
          <p:nvPr/>
        </p:nvSpPr>
        <p:spPr>
          <a:xfrm>
            <a:off x="222605"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114"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827024" y="2161231"/>
            <a:ext cx="6731000" cy="3250565"/>
          </a:xfrm>
          <a:prstGeom prst="rect">
            <a:avLst/>
          </a:prstGeom>
        </p:spPr>
        <p:txBody>
          <a:bodyPr vert="horz" wrap="square" lIns="0" tIns="161290" rIns="0" bIns="0" rtlCol="0">
            <a:spAutoFit/>
          </a:bodyPr>
          <a:lstStyle/>
          <a:p>
            <a:pPr marL="12700">
              <a:lnSpc>
                <a:spcPct val="100000"/>
              </a:lnSpc>
              <a:spcBef>
                <a:spcPts val="1270"/>
              </a:spcBef>
            </a:pPr>
            <a:r>
              <a:rPr sz="2400" i="1" dirty="0">
                <a:solidFill>
                  <a:srgbClr val="1F2C3C"/>
                </a:solidFill>
                <a:latin typeface="宋体" panose="02010600030101010101" pitchFamily="2" charset="-122"/>
                <a:cs typeface="宋体" panose="02010600030101010101" pitchFamily="2" charset="-122"/>
              </a:rPr>
              <a:t>朦胧诗是新时期影响广泛的诗潮，代表作品有（）</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b="1" spc="-10" dirty="0">
                <a:solidFill>
                  <a:srgbClr val="C00000"/>
                </a:solidFill>
                <a:latin typeface="Arial" panose="020B0604020202020204"/>
                <a:cs typeface="Arial" panose="020B0604020202020204"/>
              </a:rPr>
              <a:t>A</a:t>
            </a:r>
            <a:r>
              <a:rPr sz="2400" b="1" dirty="0">
                <a:solidFill>
                  <a:srgbClr val="C00000"/>
                </a:solidFill>
                <a:latin typeface="Arial" panose="020B0604020202020204"/>
                <a:cs typeface="Arial" panose="020B0604020202020204"/>
              </a:rPr>
              <a:t>:</a:t>
            </a:r>
            <a:r>
              <a:rPr sz="2400" b="1" spc="-5" dirty="0">
                <a:solidFill>
                  <a:srgbClr val="C00000"/>
                </a:solidFill>
                <a:latin typeface="宋体" panose="02010600030101010101" pitchFamily="2" charset="-122"/>
                <a:cs typeface="宋体" panose="02010600030101010101" pitchFamily="2" charset="-122"/>
              </a:rPr>
              <a:t>《远与近》</a:t>
            </a:r>
            <a:r>
              <a:rPr sz="2400" b="1" dirty="0">
                <a:solidFill>
                  <a:srgbClr val="C00000"/>
                </a:solidFill>
                <a:latin typeface="Arial" panose="020B0604020202020204"/>
                <a:cs typeface="Arial" panose="020B0604020202020204"/>
              </a:rPr>
              <a:t>(</a:t>
            </a:r>
            <a:r>
              <a:rPr sz="2400" b="1" spc="-5" dirty="0">
                <a:solidFill>
                  <a:srgbClr val="C00000"/>
                </a:solidFill>
                <a:latin typeface="宋体" panose="02010600030101010101" pitchFamily="2" charset="-122"/>
                <a:cs typeface="宋体" panose="02010600030101010101" pitchFamily="2" charset="-122"/>
              </a:rPr>
              <a:t>顾</a:t>
            </a:r>
            <a:r>
              <a:rPr sz="2400" b="1" dirty="0">
                <a:solidFill>
                  <a:srgbClr val="C00000"/>
                </a:solidFill>
                <a:latin typeface="宋体" panose="02010600030101010101" pitchFamily="2" charset="-122"/>
                <a:cs typeface="宋体" panose="02010600030101010101" pitchFamily="2" charset="-122"/>
              </a:rPr>
              <a:t>城</a:t>
            </a:r>
            <a:r>
              <a:rPr sz="2400" b="1" dirty="0">
                <a:solidFill>
                  <a:srgbClr val="C00000"/>
                </a:solidFill>
                <a:latin typeface="Arial" panose="020B0604020202020204"/>
                <a:cs typeface="Arial" panose="020B0604020202020204"/>
              </a:rPr>
              <a:t>)</a:t>
            </a:r>
            <a:endParaRPr sz="2400">
              <a:latin typeface="Arial" panose="020B0604020202020204"/>
              <a:cs typeface="Arial" panose="020B0604020202020204"/>
            </a:endParaRPr>
          </a:p>
          <a:p>
            <a:pPr marL="12700" marR="4040505">
              <a:lnSpc>
                <a:spcPct val="150000"/>
              </a:lnSpc>
              <a:spcBef>
                <a:spcPts val="5"/>
              </a:spcBef>
            </a:pPr>
            <a:r>
              <a:rPr sz="2400" b="1" spc="-10" dirty="0">
                <a:solidFill>
                  <a:srgbClr val="C00000"/>
                </a:solidFill>
                <a:latin typeface="Arial" panose="020B0604020202020204"/>
                <a:cs typeface="Arial" panose="020B0604020202020204"/>
              </a:rPr>
              <a:t>B</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《纪念碑》</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江河</a:t>
            </a:r>
            <a:r>
              <a:rPr sz="2400" b="1" dirty="0">
                <a:solidFill>
                  <a:srgbClr val="C00000"/>
                </a:solidFill>
                <a:latin typeface="Arial" panose="020B0604020202020204"/>
                <a:cs typeface="Arial" panose="020B0604020202020204"/>
              </a:rPr>
              <a:t>)  </a:t>
            </a:r>
            <a:r>
              <a:rPr sz="2400" b="1" spc="-5" dirty="0">
                <a:solidFill>
                  <a:srgbClr val="C00000"/>
                </a:solidFill>
                <a:latin typeface="Arial" panose="020B0604020202020204"/>
                <a:cs typeface="Arial" panose="020B0604020202020204"/>
              </a:rPr>
              <a:t>C:</a:t>
            </a:r>
            <a:r>
              <a:rPr sz="2400" b="1" dirty="0">
                <a:solidFill>
                  <a:srgbClr val="C00000"/>
                </a:solidFill>
                <a:latin typeface="宋体" panose="02010600030101010101" pitchFamily="2" charset="-122"/>
                <a:cs typeface="宋体" panose="02010600030101010101" pitchFamily="2" charset="-122"/>
              </a:rPr>
              <a:t>《回答》</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北岛</a:t>
            </a:r>
            <a:r>
              <a:rPr sz="2400" b="1" dirty="0">
                <a:solidFill>
                  <a:srgbClr val="C00000"/>
                </a:solidFill>
                <a:latin typeface="Arial" panose="020B0604020202020204"/>
                <a:cs typeface="Arial" panose="020B0604020202020204"/>
              </a:rPr>
              <a:t>)  </a:t>
            </a:r>
            <a:r>
              <a:rPr sz="2400" b="1" spc="-10" dirty="0">
                <a:solidFill>
                  <a:srgbClr val="C00000"/>
                </a:solidFill>
                <a:latin typeface="Arial" panose="020B0604020202020204"/>
                <a:cs typeface="Arial" panose="020B0604020202020204"/>
              </a:rPr>
              <a:t>D</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《致橡树》</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舒婷</a:t>
            </a:r>
            <a:r>
              <a:rPr sz="2400" b="1" dirty="0">
                <a:solidFill>
                  <a:srgbClr val="C00000"/>
                </a:solidFill>
                <a:latin typeface="Arial" panose="020B0604020202020204"/>
                <a:cs typeface="Arial" panose="020B0604020202020204"/>
              </a:rPr>
              <a:t>)</a:t>
            </a:r>
            <a:endParaRPr sz="2400">
              <a:latin typeface="Arial" panose="020B0604020202020204"/>
              <a:cs typeface="Arial" panose="020B0604020202020204"/>
            </a:endParaRPr>
          </a:p>
          <a:p>
            <a:pPr marL="12700">
              <a:lnSpc>
                <a:spcPct val="100000"/>
              </a:lnSpc>
              <a:spcBef>
                <a:spcPts val="1440"/>
              </a:spcBef>
            </a:pPr>
            <a:r>
              <a:rPr sz="2400" b="1" spc="-5" dirty="0">
                <a:solidFill>
                  <a:srgbClr val="C00000"/>
                </a:solidFill>
                <a:latin typeface="Arial" panose="020B0604020202020204"/>
                <a:cs typeface="Arial" panose="020B0604020202020204"/>
              </a:rPr>
              <a:t>E:</a:t>
            </a:r>
            <a:r>
              <a:rPr sz="2400" b="1" dirty="0">
                <a:solidFill>
                  <a:srgbClr val="C00000"/>
                </a:solidFill>
                <a:latin typeface="宋体" panose="02010600030101010101" pitchFamily="2" charset="-122"/>
                <a:cs typeface="宋体" panose="02010600030101010101" pitchFamily="2" charset="-122"/>
              </a:rPr>
              <a:t>《中国，我的钥匙丢了》</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梁小斌</a:t>
            </a:r>
            <a:r>
              <a:rPr sz="2400" b="1" dirty="0">
                <a:solidFill>
                  <a:srgbClr val="C00000"/>
                </a:solidFill>
                <a:latin typeface="Arial" panose="020B0604020202020204"/>
                <a:cs typeface="Arial" panose="020B0604020202020204"/>
              </a:rPr>
              <a:t>)</a:t>
            </a:r>
            <a:endParaRPr sz="2400">
              <a:latin typeface="Arial" panose="020B0604020202020204"/>
              <a:cs typeface="Arial" panose="020B060402020202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03172" y="2179900"/>
            <a:ext cx="4681855" cy="2701925"/>
          </a:xfrm>
          <a:prstGeom prst="rect">
            <a:avLst/>
          </a:prstGeom>
        </p:spPr>
        <p:txBody>
          <a:bodyPr vert="horz" wrap="square" lIns="0" tIns="161290" rIns="0" bIns="0" rtlCol="0">
            <a:spAutoFit/>
          </a:bodyPr>
          <a:lstStyle/>
          <a:p>
            <a:pPr marL="12700">
              <a:lnSpc>
                <a:spcPct val="100000"/>
              </a:lnSpc>
              <a:spcBef>
                <a:spcPts val="1270"/>
              </a:spcBef>
            </a:pPr>
            <a:r>
              <a:rPr sz="2400" i="1" dirty="0">
                <a:solidFill>
                  <a:srgbClr val="1F2C3C"/>
                </a:solidFill>
                <a:latin typeface="宋体" panose="02010600030101010101" pitchFamily="2" charset="-122"/>
                <a:cs typeface="宋体" panose="02010600030101010101" pitchFamily="2" charset="-122"/>
              </a:rPr>
              <a:t>“朦胧诗”的主要创作群体为（</a:t>
            </a:r>
            <a:r>
              <a:rPr sz="2400" i="1" spc="-63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dirty="0">
                <a:solidFill>
                  <a:srgbClr val="1F2C3C"/>
                </a:solidFill>
                <a:latin typeface="Arial" panose="020B0604020202020204"/>
                <a:cs typeface="Arial" panose="020B0604020202020204"/>
              </a:rPr>
              <a:t>A:“</a:t>
            </a:r>
            <a:r>
              <a:rPr sz="2400" i="1" spc="-5" dirty="0">
                <a:solidFill>
                  <a:srgbClr val="1F2C3C"/>
                </a:solidFill>
                <a:latin typeface="宋体" panose="02010600030101010101" pitchFamily="2" charset="-122"/>
                <a:cs typeface="宋体" panose="02010600030101010101" pitchFamily="2" charset="-122"/>
              </a:rPr>
              <a:t>非非主义”</a:t>
            </a:r>
            <a:endParaRPr sz="2400">
              <a:latin typeface="宋体" panose="02010600030101010101" pitchFamily="2" charset="-122"/>
              <a:cs typeface="宋体" panose="02010600030101010101" pitchFamily="2" charset="-122"/>
            </a:endParaRPr>
          </a:p>
          <a:p>
            <a:pPr marL="12700">
              <a:lnSpc>
                <a:spcPct val="100000"/>
              </a:lnSpc>
              <a:spcBef>
                <a:spcPts val="1445"/>
              </a:spcBef>
            </a:pPr>
            <a:r>
              <a:rPr sz="2400"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莽汉主义”</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solidFill>
                  <a:srgbClr val="1F2C3C"/>
                </a:solidFill>
                <a:latin typeface="Arial" panose="020B0604020202020204"/>
                <a:cs typeface="Arial" panose="020B0604020202020204"/>
              </a:rPr>
              <a:t>C:“</a:t>
            </a:r>
            <a:r>
              <a:rPr sz="2400" i="1" dirty="0">
                <a:solidFill>
                  <a:srgbClr val="1F2C3C"/>
                </a:solidFill>
                <a:latin typeface="宋体" panose="02010600030101010101" pitchFamily="2" charset="-122"/>
                <a:cs typeface="宋体" panose="02010600030101010101" pitchFamily="2" charset="-122"/>
              </a:rPr>
              <a:t>今天派”</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solidFill>
                  <a:srgbClr val="1F2C3C"/>
                </a:solidFill>
                <a:latin typeface="Arial" panose="020B0604020202020204"/>
                <a:cs typeface="Arial" panose="020B0604020202020204"/>
              </a:rPr>
              <a:t>D:“</a:t>
            </a:r>
            <a:r>
              <a:rPr sz="2400" i="1" dirty="0">
                <a:solidFill>
                  <a:srgbClr val="1F2C3C"/>
                </a:solidFill>
                <a:latin typeface="宋体" panose="02010600030101010101" pitchFamily="2" charset="-122"/>
                <a:cs typeface="宋体" panose="02010600030101010101" pitchFamily="2" charset="-122"/>
              </a:rPr>
              <a:t>上海诗群”</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03172" y="2179900"/>
            <a:ext cx="4681855" cy="2701925"/>
          </a:xfrm>
          <a:prstGeom prst="rect">
            <a:avLst/>
          </a:prstGeom>
        </p:spPr>
        <p:txBody>
          <a:bodyPr vert="horz" wrap="square" lIns="0" tIns="161290" rIns="0" bIns="0" rtlCol="0">
            <a:spAutoFit/>
          </a:bodyPr>
          <a:lstStyle/>
          <a:p>
            <a:pPr marL="12700">
              <a:lnSpc>
                <a:spcPct val="100000"/>
              </a:lnSpc>
              <a:spcBef>
                <a:spcPts val="1270"/>
              </a:spcBef>
            </a:pPr>
            <a:r>
              <a:rPr sz="2400" i="1" dirty="0">
                <a:solidFill>
                  <a:srgbClr val="1F2C3C"/>
                </a:solidFill>
                <a:latin typeface="宋体" panose="02010600030101010101" pitchFamily="2" charset="-122"/>
                <a:cs typeface="宋体" panose="02010600030101010101" pitchFamily="2" charset="-122"/>
              </a:rPr>
              <a:t>“朦胧诗”的主要创作群体为（</a:t>
            </a:r>
            <a:r>
              <a:rPr sz="2400" i="1" spc="-63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dirty="0">
                <a:solidFill>
                  <a:srgbClr val="1F2C3C"/>
                </a:solidFill>
                <a:latin typeface="Arial" panose="020B0604020202020204"/>
                <a:cs typeface="Arial" panose="020B0604020202020204"/>
              </a:rPr>
              <a:t>A:“</a:t>
            </a:r>
            <a:r>
              <a:rPr sz="2400" i="1" spc="-5" dirty="0">
                <a:solidFill>
                  <a:srgbClr val="1F2C3C"/>
                </a:solidFill>
                <a:latin typeface="宋体" panose="02010600030101010101" pitchFamily="2" charset="-122"/>
                <a:cs typeface="宋体" panose="02010600030101010101" pitchFamily="2" charset="-122"/>
              </a:rPr>
              <a:t>非非主义”</a:t>
            </a:r>
            <a:endParaRPr sz="2400">
              <a:latin typeface="宋体" panose="02010600030101010101" pitchFamily="2" charset="-122"/>
              <a:cs typeface="宋体" panose="02010600030101010101" pitchFamily="2" charset="-122"/>
            </a:endParaRPr>
          </a:p>
          <a:p>
            <a:pPr marL="12700">
              <a:lnSpc>
                <a:spcPct val="100000"/>
              </a:lnSpc>
              <a:spcBef>
                <a:spcPts val="1445"/>
              </a:spcBef>
            </a:pPr>
            <a:r>
              <a:rPr sz="2400"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莽汉主义”</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5" dirty="0">
                <a:solidFill>
                  <a:srgbClr val="C00000"/>
                </a:solidFill>
                <a:latin typeface="Arial" panose="020B0604020202020204"/>
                <a:cs typeface="Arial" panose="020B0604020202020204"/>
              </a:rPr>
              <a:t>C:“</a:t>
            </a:r>
            <a:r>
              <a:rPr sz="2400" b="1" dirty="0">
                <a:solidFill>
                  <a:srgbClr val="C00000"/>
                </a:solidFill>
                <a:latin typeface="宋体" panose="02010600030101010101" pitchFamily="2" charset="-122"/>
                <a:cs typeface="宋体" panose="02010600030101010101" pitchFamily="2" charset="-122"/>
              </a:rPr>
              <a:t>今天派”</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solidFill>
                  <a:srgbClr val="1F2C3C"/>
                </a:solidFill>
                <a:latin typeface="Arial" panose="020B0604020202020204"/>
                <a:cs typeface="Arial" panose="020B0604020202020204"/>
              </a:rPr>
              <a:t>D:“</a:t>
            </a:r>
            <a:r>
              <a:rPr sz="2400" i="1" dirty="0">
                <a:solidFill>
                  <a:srgbClr val="1F2C3C"/>
                </a:solidFill>
                <a:latin typeface="宋体" panose="02010600030101010101" pitchFamily="2" charset="-122"/>
                <a:cs typeface="宋体" panose="02010600030101010101" pitchFamily="2" charset="-122"/>
              </a:rPr>
              <a:t>上海诗群”</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403096" y="1780794"/>
            <a:ext cx="4681855" cy="3251200"/>
          </a:xfrm>
          <a:prstGeom prst="rect">
            <a:avLst/>
          </a:prstGeom>
        </p:spPr>
        <p:txBody>
          <a:bodyPr vert="horz" wrap="square" lIns="0" tIns="161925" rIns="0" bIns="0" rtlCol="0">
            <a:spAutoFit/>
          </a:bodyPr>
          <a:lstStyle/>
          <a:p>
            <a:pPr marL="12700">
              <a:lnSpc>
                <a:spcPct val="100000"/>
              </a:lnSpc>
              <a:spcBef>
                <a:spcPts val="1275"/>
              </a:spcBef>
            </a:pPr>
            <a:r>
              <a:rPr sz="2400" i="1" dirty="0">
                <a:solidFill>
                  <a:srgbClr val="1F2C3C"/>
                </a:solidFill>
                <a:latin typeface="宋体" panose="02010600030101010101" pitchFamily="2" charset="-122"/>
                <a:cs typeface="宋体" panose="02010600030101010101" pitchFamily="2" charset="-122"/>
              </a:rPr>
              <a:t>下列属于“朦胧诗”诗人的有（</a:t>
            </a:r>
            <a:r>
              <a:rPr sz="2400" i="1" spc="-625"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3747770" algn="just">
              <a:lnSpc>
                <a:spcPts val="4320"/>
              </a:lnSpc>
              <a:spcBef>
                <a:spcPts val="125"/>
              </a:spcBef>
            </a:pPr>
            <a:r>
              <a:rPr sz="2400" spc="-5"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江河 </a:t>
            </a:r>
            <a:r>
              <a:rPr sz="2400" spc="-5"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顾城 </a:t>
            </a:r>
            <a:r>
              <a:rPr sz="2400" spc="-10"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舒婷</a:t>
            </a:r>
            <a:endParaRPr sz="2400">
              <a:latin typeface="宋体" panose="02010600030101010101" pitchFamily="2" charset="-122"/>
              <a:cs typeface="宋体" panose="02010600030101010101" pitchFamily="2" charset="-122"/>
            </a:endParaRPr>
          </a:p>
          <a:p>
            <a:pPr marL="12700" marR="3747770">
              <a:lnSpc>
                <a:spcPts val="4320"/>
              </a:lnSpc>
            </a:pP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韩东  </a:t>
            </a:r>
            <a:r>
              <a:rPr sz="2400" spc="-5" dirty="0">
                <a:solidFill>
                  <a:srgbClr val="1F2C3C"/>
                </a:solidFill>
                <a:latin typeface="Arial" panose="020B0604020202020204"/>
                <a:cs typeface="Arial" panose="020B0604020202020204"/>
              </a:rPr>
              <a:t>E</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杨炼</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403096" y="1780794"/>
            <a:ext cx="4681855" cy="3251200"/>
          </a:xfrm>
          <a:prstGeom prst="rect">
            <a:avLst/>
          </a:prstGeom>
        </p:spPr>
        <p:txBody>
          <a:bodyPr vert="horz" wrap="square" lIns="0" tIns="161925" rIns="0" bIns="0" rtlCol="0">
            <a:spAutoFit/>
          </a:bodyPr>
          <a:lstStyle/>
          <a:p>
            <a:pPr marL="12700">
              <a:lnSpc>
                <a:spcPct val="100000"/>
              </a:lnSpc>
              <a:spcBef>
                <a:spcPts val="1275"/>
              </a:spcBef>
            </a:pPr>
            <a:r>
              <a:rPr sz="2400" i="1" dirty="0">
                <a:solidFill>
                  <a:srgbClr val="1F2C3C"/>
                </a:solidFill>
                <a:latin typeface="宋体" panose="02010600030101010101" pitchFamily="2" charset="-122"/>
                <a:cs typeface="宋体" panose="02010600030101010101" pitchFamily="2" charset="-122"/>
              </a:rPr>
              <a:t>下列属于“朦胧诗”诗人的有（</a:t>
            </a:r>
            <a:r>
              <a:rPr sz="2400" i="1" spc="-625"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3726815" algn="just">
              <a:lnSpc>
                <a:spcPts val="4320"/>
              </a:lnSpc>
              <a:spcBef>
                <a:spcPts val="125"/>
              </a:spcBef>
            </a:pPr>
            <a:r>
              <a:rPr sz="2400" b="1" spc="-10" dirty="0">
                <a:solidFill>
                  <a:srgbClr val="C00000"/>
                </a:solidFill>
                <a:latin typeface="Arial" panose="020B0604020202020204"/>
                <a:cs typeface="Arial" panose="020B0604020202020204"/>
              </a:rPr>
              <a:t>A</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江河  </a:t>
            </a:r>
            <a:r>
              <a:rPr sz="2400" b="1" spc="-10" dirty="0">
                <a:solidFill>
                  <a:srgbClr val="C00000"/>
                </a:solidFill>
                <a:latin typeface="Arial" panose="020B0604020202020204"/>
                <a:cs typeface="Arial" panose="020B0604020202020204"/>
              </a:rPr>
              <a:t>B</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顾城  </a:t>
            </a:r>
            <a:r>
              <a:rPr sz="2400" b="1" spc="-10" dirty="0">
                <a:solidFill>
                  <a:srgbClr val="C00000"/>
                </a:solidFill>
                <a:latin typeface="Arial" panose="020B0604020202020204"/>
                <a:cs typeface="Arial" panose="020B0604020202020204"/>
              </a:rPr>
              <a:t>C</a:t>
            </a:r>
            <a:r>
              <a:rPr sz="2400" b="1" dirty="0">
                <a:solidFill>
                  <a:srgbClr val="C00000"/>
                </a:solidFill>
                <a:latin typeface="Arial" panose="020B0604020202020204"/>
                <a:cs typeface="Arial" panose="020B0604020202020204"/>
              </a:rPr>
              <a:t>:</a:t>
            </a:r>
            <a:r>
              <a:rPr sz="2400" b="1" spc="-5" dirty="0">
                <a:solidFill>
                  <a:srgbClr val="C00000"/>
                </a:solidFill>
                <a:latin typeface="宋体" panose="02010600030101010101" pitchFamily="2" charset="-122"/>
                <a:cs typeface="宋体" panose="02010600030101010101" pitchFamily="2" charset="-122"/>
              </a:rPr>
              <a:t>舒婷</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韩东</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5" dirty="0">
                <a:solidFill>
                  <a:srgbClr val="C00000"/>
                </a:solidFill>
                <a:latin typeface="Arial" panose="020B0604020202020204"/>
                <a:cs typeface="Arial" panose="020B0604020202020204"/>
              </a:rPr>
              <a:t>E</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杨炼</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058367" y="1650098"/>
            <a:ext cx="5680710" cy="3251835"/>
          </a:xfrm>
          <a:prstGeom prst="rect">
            <a:avLst/>
          </a:prstGeom>
        </p:spPr>
        <p:txBody>
          <a:bodyPr vert="horz" wrap="square" lIns="0" tIns="162560" rIns="0" bIns="0" rtlCol="0">
            <a:spAutoFit/>
          </a:bodyPr>
          <a:lstStyle/>
          <a:p>
            <a:pPr marL="12700">
              <a:lnSpc>
                <a:spcPct val="100000"/>
              </a:lnSpc>
              <a:spcBef>
                <a:spcPts val="1280"/>
              </a:spcBef>
            </a:pPr>
            <a:r>
              <a:rPr sz="2400" i="1" spc="-5" dirty="0">
                <a:solidFill>
                  <a:srgbClr val="1F2C3C"/>
                </a:solidFill>
                <a:latin typeface="宋体" panose="02010600030101010101" pitchFamily="2" charset="-122"/>
                <a:cs typeface="宋体" panose="02010600030101010101" pitchFamily="2" charset="-122"/>
              </a:rPr>
              <a:t>下列作品属于“朦胧诗”代表作的</a:t>
            </a:r>
            <a:r>
              <a:rPr sz="2400" i="1" dirty="0">
                <a:solidFill>
                  <a:srgbClr val="1F2C3C"/>
                </a:solidFill>
                <a:latin typeface="宋体" panose="02010600030101010101" pitchFamily="2" charset="-122"/>
                <a:cs typeface="宋体" panose="02010600030101010101" pitchFamily="2" charset="-122"/>
              </a:rPr>
              <a:t>有</a:t>
            </a:r>
            <a:r>
              <a:rPr sz="2400" i="1" spc="-57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r>
              <a:rPr sz="2400" i="1" spc="-57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2915920">
              <a:lnSpc>
                <a:spcPts val="4320"/>
              </a:lnSpc>
              <a:spcBef>
                <a:spcPts val="125"/>
              </a:spcBef>
            </a:pPr>
            <a:r>
              <a:rPr sz="2400"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北岛的《回答》 </a:t>
            </a:r>
            <a:r>
              <a:rPr sz="2400"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舒婷的《致橡树》 </a:t>
            </a:r>
            <a:r>
              <a:rPr sz="2400" spc="-5" dirty="0">
                <a:solidFill>
                  <a:srgbClr val="1F2C3C"/>
                </a:solidFill>
                <a:latin typeface="Arial" panose="020B0604020202020204"/>
                <a:cs typeface="Arial" panose="020B0604020202020204"/>
              </a:rPr>
              <a:t>C</a:t>
            </a:r>
            <a:r>
              <a:rPr sz="2400" spc="5"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江河的《纪念碑》</a:t>
            </a:r>
            <a:endParaRPr sz="2400">
              <a:latin typeface="宋体" panose="02010600030101010101" pitchFamily="2" charset="-122"/>
              <a:cs typeface="宋体" panose="02010600030101010101" pitchFamily="2" charset="-122"/>
            </a:endParaRPr>
          </a:p>
          <a:p>
            <a:pPr marL="12700" marR="2915920">
              <a:lnSpc>
                <a:spcPts val="4320"/>
              </a:lnSpc>
            </a:pPr>
            <a:r>
              <a:rPr sz="2400" spc="-5" dirty="0">
                <a:solidFill>
                  <a:srgbClr val="1F2C3C"/>
                </a:solidFill>
                <a:latin typeface="Arial" panose="020B0604020202020204"/>
                <a:cs typeface="Arial" panose="020B0604020202020204"/>
              </a:rPr>
              <a:t>D</a:t>
            </a:r>
            <a:r>
              <a:rPr sz="2400" spc="5"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杨炼的《诺日朗》  </a:t>
            </a:r>
            <a:r>
              <a:rPr sz="2400" spc="-10" dirty="0">
                <a:solidFill>
                  <a:srgbClr val="1F2C3C"/>
                </a:solidFill>
                <a:latin typeface="Arial" panose="020B0604020202020204"/>
                <a:cs typeface="Arial" panose="020B0604020202020204"/>
              </a:rPr>
              <a:t>E</a:t>
            </a:r>
            <a:r>
              <a:rPr sz="24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海子的《亚洲铜</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058367" y="1650098"/>
            <a:ext cx="5680710" cy="3251835"/>
          </a:xfrm>
          <a:prstGeom prst="rect">
            <a:avLst/>
          </a:prstGeom>
        </p:spPr>
        <p:txBody>
          <a:bodyPr vert="horz" wrap="square" lIns="0" tIns="162560" rIns="0" bIns="0" rtlCol="0">
            <a:spAutoFit/>
          </a:bodyPr>
          <a:lstStyle/>
          <a:p>
            <a:pPr marL="12700">
              <a:lnSpc>
                <a:spcPct val="100000"/>
              </a:lnSpc>
              <a:spcBef>
                <a:spcPts val="1280"/>
              </a:spcBef>
            </a:pPr>
            <a:r>
              <a:rPr sz="2400" i="1" spc="-5" dirty="0">
                <a:solidFill>
                  <a:srgbClr val="1F2C3C"/>
                </a:solidFill>
                <a:latin typeface="宋体" panose="02010600030101010101" pitchFamily="2" charset="-122"/>
                <a:cs typeface="宋体" panose="02010600030101010101" pitchFamily="2" charset="-122"/>
              </a:rPr>
              <a:t>下列作品属于“朦胧诗”代表作的</a:t>
            </a:r>
            <a:r>
              <a:rPr sz="2400" i="1" dirty="0">
                <a:solidFill>
                  <a:srgbClr val="1F2C3C"/>
                </a:solidFill>
                <a:latin typeface="宋体" panose="02010600030101010101" pitchFamily="2" charset="-122"/>
                <a:cs typeface="宋体" panose="02010600030101010101" pitchFamily="2" charset="-122"/>
              </a:rPr>
              <a:t>有</a:t>
            </a:r>
            <a:r>
              <a:rPr sz="2400" i="1" spc="-57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r>
              <a:rPr sz="2400" i="1" spc="-57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2888615">
              <a:lnSpc>
                <a:spcPts val="4320"/>
              </a:lnSpc>
              <a:spcBef>
                <a:spcPts val="125"/>
              </a:spcBef>
            </a:pPr>
            <a:r>
              <a:rPr sz="2400" b="1" spc="-5" dirty="0">
                <a:solidFill>
                  <a:srgbClr val="C00000"/>
                </a:solidFill>
                <a:latin typeface="Arial" panose="020B0604020202020204"/>
                <a:cs typeface="Arial" panose="020B0604020202020204"/>
              </a:rPr>
              <a:t>A:</a:t>
            </a:r>
            <a:r>
              <a:rPr sz="2400" b="1" dirty="0">
                <a:solidFill>
                  <a:srgbClr val="C00000"/>
                </a:solidFill>
                <a:latin typeface="宋体" panose="02010600030101010101" pitchFamily="2" charset="-122"/>
                <a:cs typeface="宋体" panose="02010600030101010101" pitchFamily="2" charset="-122"/>
              </a:rPr>
              <a:t>北岛的《回答</a:t>
            </a:r>
            <a:r>
              <a:rPr sz="2400" b="1" spc="-10" dirty="0">
                <a:solidFill>
                  <a:srgbClr val="C00000"/>
                </a:solidFill>
                <a:latin typeface="宋体" panose="02010600030101010101" pitchFamily="2" charset="-122"/>
                <a:cs typeface="宋体" panose="02010600030101010101" pitchFamily="2" charset="-122"/>
              </a:rPr>
              <a:t>》 </a:t>
            </a:r>
            <a:r>
              <a:rPr sz="2400" b="1" spc="-10" dirty="0">
                <a:solidFill>
                  <a:srgbClr val="C00000"/>
                </a:solidFill>
                <a:latin typeface="Arial" panose="020B0604020202020204"/>
                <a:cs typeface="Arial" panose="020B0604020202020204"/>
              </a:rPr>
              <a:t>B</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舒婷的《致橡树</a:t>
            </a:r>
            <a:r>
              <a:rPr sz="2400" b="1" spc="-10" dirty="0">
                <a:solidFill>
                  <a:srgbClr val="C00000"/>
                </a:solidFill>
                <a:latin typeface="宋体" panose="02010600030101010101" pitchFamily="2" charset="-122"/>
                <a:cs typeface="宋体" panose="02010600030101010101" pitchFamily="2" charset="-122"/>
              </a:rPr>
              <a:t>》  </a:t>
            </a:r>
            <a:r>
              <a:rPr sz="2400" b="1" spc="-10" dirty="0">
                <a:solidFill>
                  <a:srgbClr val="C00000"/>
                </a:solidFill>
                <a:latin typeface="Arial" panose="020B0604020202020204"/>
                <a:cs typeface="Arial" panose="020B0604020202020204"/>
              </a:rPr>
              <a:t>C</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江河的《纪念碑</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b="1" spc="-10" dirty="0">
                <a:solidFill>
                  <a:srgbClr val="C00000"/>
                </a:solidFill>
                <a:latin typeface="Arial" panose="020B0604020202020204"/>
                <a:cs typeface="Arial" panose="020B0604020202020204"/>
              </a:rPr>
              <a:t>D</a:t>
            </a:r>
            <a:r>
              <a:rPr sz="2400" b="1"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杨炼的《诺日朗</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solidFill>
                  <a:srgbClr val="1F2C3C"/>
                </a:solidFill>
                <a:latin typeface="Arial" panose="020B0604020202020204"/>
                <a:cs typeface="Arial" panose="020B0604020202020204"/>
              </a:rPr>
              <a:t>E:</a:t>
            </a:r>
            <a:r>
              <a:rPr sz="2400" i="1" spc="-5" dirty="0">
                <a:solidFill>
                  <a:srgbClr val="1F2C3C"/>
                </a:solidFill>
                <a:latin typeface="宋体" panose="02010600030101010101" pitchFamily="2" charset="-122"/>
                <a:cs typeface="宋体" panose="02010600030101010101" pitchFamily="2" charset="-122"/>
              </a:rPr>
              <a:t>海子的《亚洲铜</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543559" y="1987758"/>
            <a:ext cx="8428355" cy="3285490"/>
          </a:xfrm>
          <a:prstGeom prst="rect">
            <a:avLst/>
          </a:prstGeom>
        </p:spPr>
        <p:txBody>
          <a:bodyPr vert="horz" wrap="square" lIns="0" tIns="196215" rIns="0" bIns="0" rtlCol="0">
            <a:spAutoFit/>
          </a:bodyPr>
          <a:lstStyle/>
          <a:p>
            <a:pPr marL="12700">
              <a:lnSpc>
                <a:spcPct val="100000"/>
              </a:lnSpc>
              <a:spcBef>
                <a:spcPts val="1545"/>
              </a:spcBef>
            </a:pPr>
            <a:r>
              <a:rPr sz="2400" i="1" spc="-5" dirty="0">
                <a:solidFill>
                  <a:srgbClr val="1F2C3C"/>
                </a:solidFill>
                <a:latin typeface="宋体" panose="02010600030101010101" pitchFamily="2" charset="-122"/>
                <a:cs typeface="宋体" panose="02010600030101010101" pitchFamily="2" charset="-122"/>
              </a:rPr>
              <a:t>“新的转机和闪闪星斗</a:t>
            </a:r>
            <a:r>
              <a:rPr sz="3600" baseline="-20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正在缀满没有遮拦的天</a:t>
            </a:r>
            <a:r>
              <a:rPr sz="2400" i="1" dirty="0">
                <a:solidFill>
                  <a:srgbClr val="1F2C3C"/>
                </a:solidFill>
                <a:latin typeface="宋体" panose="02010600030101010101" pitchFamily="2" charset="-122"/>
                <a:cs typeface="宋体" panose="02010600030101010101" pitchFamily="2" charset="-122"/>
              </a:rPr>
              <a:t>空</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那是五千年的</a:t>
            </a:r>
            <a:endParaRPr sz="2400">
              <a:latin typeface="宋体" panose="02010600030101010101" pitchFamily="2" charset="-122"/>
              <a:cs typeface="宋体" panose="02010600030101010101" pitchFamily="2" charset="-122"/>
            </a:endParaRPr>
          </a:p>
          <a:p>
            <a:pPr marL="12700">
              <a:lnSpc>
                <a:spcPct val="100000"/>
              </a:lnSpc>
              <a:spcBef>
                <a:spcPts val="1445"/>
              </a:spcBef>
            </a:pPr>
            <a:r>
              <a:rPr sz="2400" i="1" dirty="0">
                <a:solidFill>
                  <a:srgbClr val="1F2C3C"/>
                </a:solidFill>
                <a:latin typeface="宋体" panose="02010600030101010101" pitchFamily="2" charset="-122"/>
                <a:cs typeface="宋体" panose="02010600030101010101" pitchFamily="2" charset="-122"/>
              </a:rPr>
              <a:t>象形文字</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那是未来人们凝视的眼睛”，这诗句出自（</a:t>
            </a:r>
            <a:r>
              <a:rPr sz="2400" i="1" spc="-555"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《同谋》</a:t>
            </a:r>
            <a:endParaRPr sz="2400">
              <a:latin typeface="宋体" panose="02010600030101010101" pitchFamily="2" charset="-122"/>
              <a:cs typeface="宋体" panose="02010600030101010101" pitchFamily="2" charset="-122"/>
            </a:endParaRPr>
          </a:p>
          <a:p>
            <a:pPr marL="12700" marR="6883400" algn="just">
              <a:lnSpc>
                <a:spcPct val="150000"/>
              </a:lnSpc>
            </a:pPr>
            <a:r>
              <a:rPr sz="2400" spc="-5"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《宣告》 </a:t>
            </a: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《回答》  </a:t>
            </a:r>
            <a:r>
              <a:rPr sz="2400" spc="-10"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《古寺</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58</a:t>
            </a:r>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543559" y="1987758"/>
            <a:ext cx="8428355" cy="3285490"/>
          </a:xfrm>
          <a:prstGeom prst="rect">
            <a:avLst/>
          </a:prstGeom>
        </p:spPr>
        <p:txBody>
          <a:bodyPr vert="horz" wrap="square" lIns="0" tIns="196215" rIns="0" bIns="0" rtlCol="0">
            <a:spAutoFit/>
          </a:bodyPr>
          <a:lstStyle/>
          <a:p>
            <a:pPr marL="12700">
              <a:lnSpc>
                <a:spcPct val="100000"/>
              </a:lnSpc>
              <a:spcBef>
                <a:spcPts val="1545"/>
              </a:spcBef>
            </a:pPr>
            <a:r>
              <a:rPr sz="2400" i="1" spc="-5" dirty="0">
                <a:solidFill>
                  <a:srgbClr val="1F2C3C"/>
                </a:solidFill>
                <a:latin typeface="宋体" panose="02010600030101010101" pitchFamily="2" charset="-122"/>
                <a:cs typeface="宋体" panose="02010600030101010101" pitchFamily="2" charset="-122"/>
              </a:rPr>
              <a:t>“新的转机和闪闪星斗</a:t>
            </a:r>
            <a:r>
              <a:rPr sz="3600" baseline="-20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正在缀满没有遮拦的天</a:t>
            </a:r>
            <a:r>
              <a:rPr sz="2400" i="1" dirty="0">
                <a:solidFill>
                  <a:srgbClr val="1F2C3C"/>
                </a:solidFill>
                <a:latin typeface="宋体" panose="02010600030101010101" pitchFamily="2" charset="-122"/>
                <a:cs typeface="宋体" panose="02010600030101010101" pitchFamily="2" charset="-122"/>
              </a:rPr>
              <a:t>空</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那是五千年的</a:t>
            </a:r>
            <a:endParaRPr sz="2400">
              <a:latin typeface="宋体" panose="02010600030101010101" pitchFamily="2" charset="-122"/>
              <a:cs typeface="宋体" panose="02010600030101010101" pitchFamily="2" charset="-122"/>
            </a:endParaRPr>
          </a:p>
          <a:p>
            <a:pPr marL="12700">
              <a:lnSpc>
                <a:spcPct val="100000"/>
              </a:lnSpc>
              <a:spcBef>
                <a:spcPts val="1445"/>
              </a:spcBef>
            </a:pPr>
            <a:r>
              <a:rPr sz="2400" i="1" dirty="0">
                <a:solidFill>
                  <a:srgbClr val="1F2C3C"/>
                </a:solidFill>
                <a:latin typeface="宋体" panose="02010600030101010101" pitchFamily="2" charset="-122"/>
                <a:cs typeface="宋体" panose="02010600030101010101" pitchFamily="2" charset="-122"/>
              </a:rPr>
              <a:t>象形文字</a:t>
            </a:r>
            <a:r>
              <a:rPr sz="3600" baseline="-20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那是未来人们凝视的眼睛”，这诗句出自（</a:t>
            </a:r>
            <a:r>
              <a:rPr sz="2400" i="1" spc="-555"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6900545">
              <a:lnSpc>
                <a:spcPts val="4320"/>
              </a:lnSpc>
              <a:spcBef>
                <a:spcPts val="120"/>
              </a:spcBef>
            </a:pPr>
            <a:r>
              <a:rPr sz="2400" spc="-5" dirty="0">
                <a:solidFill>
                  <a:srgbClr val="1F2C3C"/>
                </a:solidFill>
                <a:latin typeface="Arial" panose="020B0604020202020204"/>
                <a:cs typeface="Arial" panose="020B0604020202020204"/>
              </a:rPr>
              <a:t>A</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《同谋》  </a:t>
            </a:r>
            <a:r>
              <a:rPr sz="2400" spc="-5" dirty="0">
                <a:solidFill>
                  <a:srgbClr val="1F2C3C"/>
                </a:solidFill>
                <a:latin typeface="Arial" panose="020B0604020202020204"/>
                <a:cs typeface="Arial" panose="020B0604020202020204"/>
              </a:rPr>
              <a:t>B</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《宣告》</a:t>
            </a:r>
            <a:endParaRPr sz="2400">
              <a:latin typeface="宋体" panose="02010600030101010101" pitchFamily="2" charset="-122"/>
              <a:cs typeface="宋体" panose="02010600030101010101" pitchFamily="2" charset="-122"/>
            </a:endParaRPr>
          </a:p>
          <a:p>
            <a:pPr marL="12700">
              <a:lnSpc>
                <a:spcPct val="100000"/>
              </a:lnSpc>
              <a:spcBef>
                <a:spcPts val="1055"/>
              </a:spcBef>
            </a:pPr>
            <a:r>
              <a:rPr sz="2400" b="1" spc="-10" dirty="0">
                <a:solidFill>
                  <a:srgbClr val="C00000"/>
                </a:solidFill>
                <a:latin typeface="Arial" panose="020B0604020202020204"/>
                <a:cs typeface="Arial" panose="020B0604020202020204"/>
              </a:rPr>
              <a:t>C</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《回答</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10"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《古寺</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125200" y="949452"/>
            <a:ext cx="990600" cy="216535"/>
          </a:xfrm>
          <a:custGeom>
            <a:avLst/>
            <a:gdLst/>
            <a:ahLst/>
            <a:cxnLst/>
            <a:rect l="l" t="t" r="r" b="b"/>
            <a:pathLst>
              <a:path w="990600" h="216534">
                <a:moveTo>
                  <a:pt x="0" y="216408"/>
                </a:moveTo>
                <a:lnTo>
                  <a:pt x="990600" y="216408"/>
                </a:lnTo>
                <a:lnTo>
                  <a:pt x="990600" y="0"/>
                </a:lnTo>
                <a:lnTo>
                  <a:pt x="0" y="0"/>
                </a:lnTo>
                <a:lnTo>
                  <a:pt x="0" y="216408"/>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794105" y="362838"/>
            <a:ext cx="3374390" cy="452120"/>
          </a:xfrm>
          <a:prstGeom prst="rect">
            <a:avLst/>
          </a:prstGeom>
        </p:spPr>
        <p:txBody>
          <a:bodyPr vert="horz" wrap="square" lIns="0" tIns="12065" rIns="0" bIns="0" rtlCol="0">
            <a:spAutoFit/>
          </a:bodyPr>
          <a:lstStyle/>
          <a:p>
            <a:pPr marL="12700">
              <a:lnSpc>
                <a:spcPct val="100000"/>
              </a:lnSpc>
              <a:spcBef>
                <a:spcPts val="95"/>
              </a:spcBef>
            </a:pPr>
            <a:r>
              <a:rPr dirty="0"/>
              <a:t>5.3.</a:t>
            </a:r>
            <a:r>
              <a:rPr spc="-10" dirty="0"/>
              <a:t>6</a:t>
            </a:r>
            <a:r>
              <a:rPr spc="-5" dirty="0"/>
              <a:t>“第三代诗人”</a:t>
            </a:r>
            <a:endParaRPr spc="-5" dirty="0"/>
          </a:p>
        </p:txBody>
      </p:sp>
      <p:sp>
        <p:nvSpPr>
          <p:cNvPr id="7" name="object 7"/>
          <p:cNvSpPr txBox="1"/>
          <p:nvPr/>
        </p:nvSpPr>
        <p:spPr>
          <a:xfrm>
            <a:off x="155549" y="1262253"/>
            <a:ext cx="428688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panose="020B0503020204020204" charset="-122"/>
                <a:cs typeface="微软雅黑" panose="020B0503020204020204" charset="-122"/>
              </a:rPr>
              <a:t>名词解释：“第三代诗人”</a:t>
            </a:r>
            <a:endParaRPr sz="2800">
              <a:latin typeface="微软雅黑" panose="020B0503020204020204" charset="-122"/>
              <a:cs typeface="微软雅黑" panose="020B0503020204020204" charset="-122"/>
            </a:endParaRPr>
          </a:p>
        </p:txBody>
      </p:sp>
      <p:sp>
        <p:nvSpPr>
          <p:cNvPr id="8" name="object 8"/>
          <p:cNvSpPr txBox="1"/>
          <p:nvPr/>
        </p:nvSpPr>
        <p:spPr>
          <a:xfrm>
            <a:off x="155549" y="2390393"/>
            <a:ext cx="11553190" cy="3391535"/>
          </a:xfrm>
          <a:prstGeom prst="rect">
            <a:avLst/>
          </a:prstGeom>
        </p:spPr>
        <p:txBody>
          <a:bodyPr vert="horz" wrap="square" lIns="0" tIns="12700" rIns="0" bIns="0" rtlCol="0">
            <a:spAutoFit/>
          </a:bodyPr>
          <a:lstStyle/>
          <a:p>
            <a:pPr marL="12700" marR="5080">
              <a:lnSpc>
                <a:spcPct val="150000"/>
              </a:lnSpc>
              <a:spcBef>
                <a:spcPts val="100"/>
              </a:spcBef>
              <a:buSzPct val="96000"/>
              <a:buAutoNum type="arabicPlain"/>
              <a:tabLst>
                <a:tab pos="801370" algn="l"/>
              </a:tabLst>
            </a:pPr>
            <a:r>
              <a:rPr sz="2400" dirty="0">
                <a:latin typeface="微软雅黑" panose="020B0503020204020204" charset="-122"/>
                <a:cs typeface="微软雅黑" panose="020B0503020204020204" charset="-122"/>
              </a:rPr>
              <a:t>“第三代诗人”是</a:t>
            </a:r>
            <a:r>
              <a:rPr sz="2400" b="1" spc="-5" dirty="0">
                <a:solidFill>
                  <a:srgbClr val="C00000"/>
                </a:solidFill>
                <a:latin typeface="微软雅黑" panose="020B0503020204020204" charset="-122"/>
                <a:cs typeface="微软雅黑" panose="020B0503020204020204" charset="-122"/>
              </a:rPr>
              <a:t>80</a:t>
            </a:r>
            <a:r>
              <a:rPr sz="2400" b="1" dirty="0">
                <a:solidFill>
                  <a:srgbClr val="C00000"/>
                </a:solidFill>
                <a:latin typeface="微软雅黑" panose="020B0503020204020204" charset="-122"/>
                <a:cs typeface="微软雅黑" panose="020B0503020204020204" charset="-122"/>
              </a:rPr>
              <a:t>年代中后期</a:t>
            </a:r>
            <a:r>
              <a:rPr sz="2400" dirty="0">
                <a:latin typeface="微软雅黑" panose="020B0503020204020204" charset="-122"/>
                <a:cs typeface="微软雅黑" panose="020B0503020204020204" charset="-122"/>
              </a:rPr>
              <a:t>涌现的一批年轻的诗人，</a:t>
            </a:r>
            <a:r>
              <a:rPr sz="2400" b="1" dirty="0">
                <a:solidFill>
                  <a:srgbClr val="C00000"/>
                </a:solidFill>
                <a:latin typeface="微软雅黑" panose="020B0503020204020204" charset="-122"/>
                <a:cs typeface="微软雅黑" panose="020B0503020204020204" charset="-122"/>
              </a:rPr>
              <a:t>也称“后朦胧诗群”、  “后崛起诗群”或“新生代诗人”；</a:t>
            </a:r>
            <a:endParaRPr sz="2400">
              <a:latin typeface="微软雅黑" panose="020B0503020204020204" charset="-122"/>
              <a:cs typeface="微软雅黑" panose="020B0503020204020204" charset="-122"/>
            </a:endParaRPr>
          </a:p>
          <a:p>
            <a:pPr marL="12700" marR="74930">
              <a:lnSpc>
                <a:spcPct val="150000"/>
              </a:lnSpc>
              <a:spcBef>
                <a:spcPts val="575"/>
              </a:spcBef>
              <a:buSzPct val="96000"/>
              <a:buAutoNum type="arabicPlain"/>
              <a:tabLst>
                <a:tab pos="801370" algn="l"/>
              </a:tabLst>
            </a:pPr>
            <a:r>
              <a:rPr sz="2400" dirty="0">
                <a:latin typeface="微软雅黑" panose="020B0503020204020204" charset="-122"/>
                <a:cs typeface="微软雅黑" panose="020B0503020204020204" charset="-122"/>
              </a:rPr>
              <a:t>这批诗人大都</a:t>
            </a:r>
            <a:r>
              <a:rPr sz="2400" b="1" dirty="0">
                <a:solidFill>
                  <a:srgbClr val="C00000"/>
                </a:solidFill>
                <a:latin typeface="微软雅黑" panose="020B0503020204020204" charset="-122"/>
                <a:cs typeface="微软雅黑" panose="020B0503020204020204" charset="-122"/>
              </a:rPr>
              <a:t>出生在“文革”时期</a:t>
            </a:r>
            <a:r>
              <a:rPr sz="2400" dirty="0">
                <a:latin typeface="微软雅黑" panose="020B0503020204020204" charset="-122"/>
                <a:cs typeface="微软雅黑" panose="020B0503020204020204" charset="-122"/>
              </a:rPr>
              <a:t>，</a:t>
            </a:r>
            <a:r>
              <a:rPr sz="2400" b="1" dirty="0">
                <a:solidFill>
                  <a:srgbClr val="C00000"/>
                </a:solidFill>
                <a:latin typeface="微软雅黑" panose="020B0503020204020204" charset="-122"/>
                <a:cs typeface="微软雅黑" panose="020B0503020204020204" charset="-122"/>
              </a:rPr>
              <a:t>缺少对社会历</a:t>
            </a:r>
            <a:r>
              <a:rPr sz="2400" b="1" spc="-15" dirty="0">
                <a:solidFill>
                  <a:srgbClr val="C00000"/>
                </a:solidFill>
                <a:latin typeface="微软雅黑" panose="020B0503020204020204" charset="-122"/>
                <a:cs typeface="微软雅黑" panose="020B0503020204020204" charset="-122"/>
              </a:rPr>
              <a:t>史</a:t>
            </a:r>
            <a:r>
              <a:rPr sz="2400" dirty="0">
                <a:latin typeface="微软雅黑" panose="020B0503020204020204" charset="-122"/>
                <a:cs typeface="微软雅黑" panose="020B0503020204020204" charset="-122"/>
              </a:rPr>
              <a:t>或</a:t>
            </a:r>
            <a:r>
              <a:rPr sz="2400" b="1" dirty="0">
                <a:solidFill>
                  <a:srgbClr val="C00000"/>
                </a:solidFill>
                <a:latin typeface="微软雅黑" panose="020B0503020204020204" charset="-122"/>
                <a:cs typeface="微软雅黑" panose="020B0503020204020204" charset="-122"/>
              </a:rPr>
              <a:t>人生挫折</a:t>
            </a:r>
            <a:r>
              <a:rPr sz="2400" dirty="0">
                <a:latin typeface="微软雅黑" panose="020B0503020204020204" charset="-122"/>
                <a:cs typeface="微软雅黑" panose="020B0503020204020204" charset="-122"/>
              </a:rPr>
              <a:t>的深切沉重的内 心</a:t>
            </a:r>
            <a:r>
              <a:rPr sz="2400" b="1" dirty="0">
                <a:solidFill>
                  <a:srgbClr val="C00000"/>
                </a:solidFill>
                <a:latin typeface="微软雅黑" panose="020B0503020204020204" charset="-122"/>
                <a:cs typeface="微软雅黑" panose="020B0503020204020204" charset="-122"/>
              </a:rPr>
              <a:t>体验</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12700" marR="74930">
              <a:lnSpc>
                <a:spcPct val="150000"/>
              </a:lnSpc>
              <a:spcBef>
                <a:spcPts val="5"/>
              </a:spcBef>
              <a:buSzPct val="96000"/>
              <a:buAutoNum type="arabicPlain"/>
              <a:tabLst>
                <a:tab pos="801370" algn="l"/>
              </a:tabLst>
            </a:pPr>
            <a:r>
              <a:rPr sz="2400" dirty="0">
                <a:latin typeface="微软雅黑" panose="020B0503020204020204" charset="-122"/>
                <a:cs typeface="微软雅黑" panose="020B0503020204020204" charset="-122"/>
              </a:rPr>
              <a:t>这批诗人中出现了数以百计的诗歌群落或诗歌“流派”，其</a:t>
            </a:r>
            <a:r>
              <a:rPr sz="2400" spc="5" dirty="0">
                <a:latin typeface="微软雅黑" panose="020B0503020204020204" charset="-122"/>
                <a:cs typeface="微软雅黑" panose="020B0503020204020204" charset="-122"/>
              </a:rPr>
              <a:t>中</a:t>
            </a:r>
            <a:r>
              <a:rPr sz="2400" b="1" dirty="0">
                <a:solidFill>
                  <a:srgbClr val="C00000"/>
                </a:solidFill>
                <a:latin typeface="微软雅黑" panose="020B0503020204020204" charset="-122"/>
                <a:cs typeface="微软雅黑" panose="020B0503020204020204" charset="-122"/>
              </a:rPr>
              <a:t>影响比较大的有“ 北京诗群”、“四川诗群”、“上海诗群”、“他们诗群”和“女性主义诗群”。</a:t>
            </a:r>
            <a:endParaRPr sz="2400">
              <a:latin typeface="微软雅黑" panose="020B0503020204020204" charset="-122"/>
              <a:cs typeface="微软雅黑" panose="020B0503020204020204" charset="-122"/>
            </a:endParaRPr>
          </a:p>
        </p:txBody>
      </p:sp>
      <p:sp>
        <p:nvSpPr>
          <p:cNvPr id="9" name="object 9"/>
          <p:cNvSpPr/>
          <p:nvPr/>
        </p:nvSpPr>
        <p:spPr>
          <a:xfrm>
            <a:off x="9712452" y="12191"/>
            <a:ext cx="2426207" cy="1124711"/>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5083302" y="1137666"/>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1" name="object 11"/>
          <p:cNvSpPr/>
          <p:nvPr/>
        </p:nvSpPr>
        <p:spPr>
          <a:xfrm>
            <a:off x="5083302" y="1137666"/>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2" name="object 12"/>
          <p:cNvSpPr txBox="1"/>
          <p:nvPr/>
        </p:nvSpPr>
        <p:spPr>
          <a:xfrm>
            <a:off x="5322823" y="1180846"/>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xfrm>
            <a:off x="651763" y="375285"/>
            <a:ext cx="5685155" cy="452120"/>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B3B3B3"/>
                </a:solidFill>
              </a:rPr>
              <a:t>莫言</a:t>
            </a:r>
            <a:r>
              <a:rPr spc="10" dirty="0">
                <a:solidFill>
                  <a:srgbClr val="B3B3B3"/>
                </a:solidFill>
              </a:rPr>
              <a:t> </a:t>
            </a:r>
            <a:r>
              <a:rPr spc="-5" dirty="0">
                <a:solidFill>
                  <a:srgbClr val="C00000"/>
                </a:solidFill>
              </a:rPr>
              <a:t>张炜 </a:t>
            </a:r>
            <a:r>
              <a:rPr spc="-5" dirty="0">
                <a:solidFill>
                  <a:srgbClr val="B3B3B3"/>
                </a:solidFill>
              </a:rPr>
              <a:t>马原</a:t>
            </a:r>
            <a:r>
              <a:rPr spc="-10" dirty="0">
                <a:solidFill>
                  <a:srgbClr val="B3B3B3"/>
                </a:solidFill>
              </a:rPr>
              <a:t> </a:t>
            </a:r>
            <a:r>
              <a:rPr spc="-5" dirty="0">
                <a:solidFill>
                  <a:srgbClr val="B3B3B3"/>
                </a:solidFill>
              </a:rPr>
              <a:t>苏童</a:t>
            </a:r>
            <a:r>
              <a:rPr dirty="0">
                <a:solidFill>
                  <a:srgbClr val="B3B3B3"/>
                </a:solidFill>
              </a:rPr>
              <a:t> </a:t>
            </a:r>
            <a:r>
              <a:rPr spc="-5" dirty="0">
                <a:solidFill>
                  <a:srgbClr val="B3B3B3"/>
                </a:solidFill>
              </a:rPr>
              <a:t>余华</a:t>
            </a:r>
            <a:endParaRPr spc="-5" dirty="0">
              <a:solidFill>
                <a:srgbClr val="B3B3B3"/>
              </a:solidFill>
            </a:endParaRPr>
          </a:p>
        </p:txBody>
      </p:sp>
      <p:sp>
        <p:nvSpPr>
          <p:cNvPr id="7" name="object 7"/>
          <p:cNvSpPr/>
          <p:nvPr/>
        </p:nvSpPr>
        <p:spPr>
          <a:xfrm>
            <a:off x="6918197" y="1140713"/>
            <a:ext cx="937260" cy="502920"/>
          </a:xfrm>
          <a:custGeom>
            <a:avLst/>
            <a:gdLst/>
            <a:ahLst/>
            <a:cxnLst/>
            <a:rect l="l" t="t" r="r" b="b"/>
            <a:pathLst>
              <a:path w="937259" h="502919">
                <a:moveTo>
                  <a:pt x="685800" y="0"/>
                </a:moveTo>
                <a:lnTo>
                  <a:pt x="0" y="0"/>
                </a:lnTo>
                <a:lnTo>
                  <a:pt x="0" y="502920"/>
                </a:lnTo>
                <a:lnTo>
                  <a:pt x="685800" y="502920"/>
                </a:lnTo>
                <a:lnTo>
                  <a:pt x="937259" y="251460"/>
                </a:lnTo>
                <a:lnTo>
                  <a:pt x="685800" y="0"/>
                </a:lnTo>
                <a:close/>
              </a:path>
            </a:pathLst>
          </a:custGeom>
          <a:solidFill>
            <a:srgbClr val="006FC0"/>
          </a:solidFill>
        </p:spPr>
        <p:txBody>
          <a:bodyPr wrap="square" lIns="0" tIns="0" rIns="0" bIns="0" rtlCol="0"/>
          <a:lstStyle/>
          <a:p/>
        </p:txBody>
      </p:sp>
      <p:sp>
        <p:nvSpPr>
          <p:cNvPr id="8" name="object 8"/>
          <p:cNvSpPr/>
          <p:nvPr/>
        </p:nvSpPr>
        <p:spPr>
          <a:xfrm>
            <a:off x="6918197" y="1140713"/>
            <a:ext cx="937260" cy="502920"/>
          </a:xfrm>
          <a:custGeom>
            <a:avLst/>
            <a:gdLst/>
            <a:ahLst/>
            <a:cxnLst/>
            <a:rect l="l" t="t" r="r" b="b"/>
            <a:pathLst>
              <a:path w="937259" h="502919">
                <a:moveTo>
                  <a:pt x="0" y="0"/>
                </a:moveTo>
                <a:lnTo>
                  <a:pt x="685800" y="0"/>
                </a:lnTo>
                <a:lnTo>
                  <a:pt x="937259"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9" name="object 9"/>
          <p:cNvSpPr txBox="1"/>
          <p:nvPr/>
        </p:nvSpPr>
        <p:spPr>
          <a:xfrm>
            <a:off x="7157719" y="1183970"/>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0" name="object 10"/>
          <p:cNvSpPr txBox="1"/>
          <p:nvPr/>
        </p:nvSpPr>
        <p:spPr>
          <a:xfrm>
            <a:off x="374091" y="1298574"/>
            <a:ext cx="570801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张炜小</a:t>
            </a:r>
            <a:r>
              <a:rPr sz="2800" b="1" spc="-10" dirty="0">
                <a:latin typeface="微软雅黑" panose="020B0503020204020204" charset="-122"/>
                <a:cs typeface="微软雅黑" panose="020B0503020204020204" charset="-122"/>
              </a:rPr>
              <a:t>说</a:t>
            </a:r>
            <a:r>
              <a:rPr sz="2800" b="1" spc="-5" dirty="0">
                <a:latin typeface="微软雅黑" panose="020B0503020204020204" charset="-122"/>
                <a:cs typeface="微软雅黑" panose="020B0503020204020204" charset="-122"/>
              </a:rPr>
              <a:t>《九月寓言》的民间意识：</a:t>
            </a:r>
            <a:endParaRPr sz="2800">
              <a:latin typeface="微软雅黑" panose="020B0503020204020204" charset="-122"/>
              <a:cs typeface="微软雅黑" panose="020B0503020204020204" charset="-122"/>
            </a:endParaRPr>
          </a:p>
        </p:txBody>
      </p:sp>
      <p:sp>
        <p:nvSpPr>
          <p:cNvPr id="11" name="object 11"/>
          <p:cNvSpPr txBox="1"/>
          <p:nvPr/>
        </p:nvSpPr>
        <p:spPr>
          <a:xfrm>
            <a:off x="374091" y="1736806"/>
            <a:ext cx="11706860" cy="3385185"/>
          </a:xfrm>
          <a:prstGeom prst="rect">
            <a:avLst/>
          </a:prstGeom>
        </p:spPr>
        <p:txBody>
          <a:bodyPr vert="horz" wrap="square" lIns="0" tIns="196215" rIns="0" bIns="0" rtlCol="0">
            <a:spAutoFit/>
          </a:bodyPr>
          <a:lstStyle/>
          <a:p>
            <a:pPr marL="801370" indent="-789305">
              <a:lnSpc>
                <a:spcPct val="100000"/>
              </a:lnSpc>
              <a:spcBef>
                <a:spcPts val="1545"/>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《九月寓言》</a:t>
            </a:r>
            <a:r>
              <a:rPr sz="2400" b="1" dirty="0">
                <a:latin typeface="微软雅黑" panose="020B0503020204020204" charset="-122"/>
                <a:ea typeface="微软雅黑" panose="020B0503020204020204" charset="-122"/>
                <a:cs typeface="微软雅黑" panose="020B0503020204020204" charset="-122"/>
              </a:rPr>
              <a:t>的民间意识，体现为对大地民间的诗意赞颂、赞颂大地民间的诗</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0"/>
              </a:spcBef>
            </a:pPr>
            <a:r>
              <a:rPr sz="2400" b="1" dirty="0">
                <a:latin typeface="微软雅黑" panose="020B0503020204020204" charset="-122"/>
                <a:ea typeface="微软雅黑" panose="020B0503020204020204" charset="-122"/>
                <a:cs typeface="微软雅黑" panose="020B0503020204020204" charset="-122"/>
              </a:rPr>
              <a:t>意，反思生命、历史与现代文明，具有浪漫情怀。</a:t>
            </a:r>
            <a:endParaRPr sz="2400" b="1">
              <a:latin typeface="微软雅黑" panose="020B0503020204020204" charset="-122"/>
              <a:ea typeface="微软雅黑" panose="020B0503020204020204" charset="-122"/>
              <a:cs typeface="微软雅黑" panose="020B0503020204020204" charset="-122"/>
            </a:endParaRPr>
          </a:p>
          <a:p>
            <a:pPr marL="12700" marR="5080">
              <a:lnSpc>
                <a:spcPts val="4320"/>
              </a:lnSpc>
              <a:spcBef>
                <a:spcPts val="385"/>
              </a:spcBef>
              <a:buSzPct val="96000"/>
              <a:buAutoNum type="arabicPlain" startAt="2"/>
              <a:tabLst>
                <a:tab pos="802005" algn="l"/>
              </a:tabLst>
            </a:pPr>
            <a:r>
              <a:rPr sz="2400" b="1" dirty="0">
                <a:latin typeface="微软雅黑" panose="020B0503020204020204" charset="-122"/>
                <a:ea typeface="微软雅黑" panose="020B0503020204020204" charset="-122"/>
                <a:cs typeface="微软雅黑" panose="020B0503020204020204" charset="-122"/>
              </a:rPr>
              <a:t>"</a:t>
            </a:r>
            <a:r>
              <a:rPr sz="2400" b="1" spc="-95" dirty="0">
                <a:latin typeface="微软雅黑" panose="020B0503020204020204" charset="-122"/>
                <a:ea typeface="微软雅黑" panose="020B0503020204020204" charset="-122"/>
                <a:cs typeface="微软雅黑" panose="020B0503020204020204" charset="-122"/>
              </a:rPr>
              <a:t> </a:t>
            </a:r>
            <a:r>
              <a:rPr sz="2400" b="1" spc="5" dirty="0">
                <a:latin typeface="微软雅黑" panose="020B0503020204020204" charset="-122"/>
                <a:ea typeface="微软雅黑" panose="020B0503020204020204" charset="-122"/>
                <a:cs typeface="微软雅黑" panose="020B0503020204020204" charset="-122"/>
              </a:rPr>
              <a:t>九</a:t>
            </a:r>
            <a:r>
              <a:rPr sz="2400" b="1" dirty="0">
                <a:latin typeface="微软雅黑" panose="020B0503020204020204" charset="-122"/>
                <a:ea typeface="微软雅黑" panose="020B0503020204020204" charset="-122"/>
                <a:cs typeface="微软雅黑" panose="020B0503020204020204" charset="-122"/>
              </a:rPr>
              <a:t>月“意味着生命的充实、展开和实现，“野地”则是生命的本原，在“九月”  的“野地，生命得以充分舒展。</a:t>
            </a:r>
            <a:endParaRPr sz="2400" b="1">
              <a:latin typeface="微软雅黑" panose="020B0503020204020204" charset="-122"/>
              <a:ea typeface="微软雅黑" panose="020B0503020204020204" charset="-122"/>
              <a:cs typeface="微软雅黑" panose="020B0503020204020204" charset="-122"/>
            </a:endParaRPr>
          </a:p>
          <a:p>
            <a:pPr marL="12700" marR="534670">
              <a:lnSpc>
                <a:spcPts val="4320"/>
              </a:lnSpc>
              <a:spcBef>
                <a:spcPts val="5"/>
              </a:spcBef>
              <a:buSzPct val="96000"/>
              <a:buAutoNum type="arabicPlain" startAt="2"/>
              <a:tabLst>
                <a:tab pos="802005" algn="l"/>
              </a:tabLst>
            </a:pPr>
            <a:r>
              <a:rPr sz="2400" b="1" dirty="0">
                <a:latin typeface="微软雅黑" panose="020B0503020204020204" charset="-122"/>
                <a:ea typeface="微软雅黑" panose="020B0503020204020204" charset="-122"/>
                <a:cs typeface="微软雅黑" panose="020B0503020204020204" charset="-122"/>
              </a:rPr>
              <a:t>以民间的立场批判现代文明，同时意识到民间本身的脆弱，呈现出不无悲凉的 </a:t>
            </a:r>
            <a:r>
              <a:rPr sz="2400" b="1" spc="-5" dirty="0">
                <a:latin typeface="微软雅黑" panose="020B0503020204020204" charset="-122"/>
                <a:ea typeface="微软雅黑" panose="020B0503020204020204" charset="-122"/>
                <a:cs typeface="微软雅黑" panose="020B0503020204020204" charset="-122"/>
              </a:rPr>
              <a:t>挽歌情调。</a:t>
            </a:r>
            <a:endParaRPr sz="2400" b="1">
              <a:latin typeface="微软雅黑" panose="020B0503020204020204" charset="-122"/>
              <a:ea typeface="微软雅黑" panose="020B0503020204020204" charset="-122"/>
              <a:cs typeface="微软雅黑" panose="020B0503020204020204" charset="-122"/>
            </a:endParaRPr>
          </a:p>
        </p:txBody>
      </p:sp>
      <p:sp>
        <p:nvSpPr>
          <p:cNvPr id="12" name="object 12"/>
          <p:cNvSpPr txBox="1"/>
          <p:nvPr/>
        </p:nvSpPr>
        <p:spPr>
          <a:xfrm>
            <a:off x="222605"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671576" y="1080896"/>
            <a:ext cx="10999470" cy="2739390"/>
          </a:xfrm>
          <a:prstGeom prst="rect">
            <a:avLst/>
          </a:prstGeom>
        </p:spPr>
        <p:txBody>
          <a:bodyPr vert="horz" wrap="square" lIns="0" tIns="12700" rIns="0" bIns="0" rtlCol="0">
            <a:spAutoFit/>
          </a:bodyPr>
          <a:lstStyle/>
          <a:p>
            <a:pPr marR="393700" algn="ctr">
              <a:lnSpc>
                <a:spcPct val="100000"/>
              </a:lnSpc>
              <a:spcBef>
                <a:spcPts val="100"/>
              </a:spcBef>
            </a:pPr>
            <a:r>
              <a:rPr sz="2400" b="1" u="heavy" dirty="0">
                <a:solidFill>
                  <a:srgbClr val="C00000"/>
                </a:solidFill>
                <a:uFill>
                  <a:solidFill>
                    <a:srgbClr val="C00000"/>
                  </a:solidFill>
                </a:uFill>
                <a:latin typeface="微软雅黑" panose="020B0503020204020204" charset="-122"/>
                <a:cs typeface="微软雅黑" panose="020B0503020204020204" charset="-122"/>
              </a:rPr>
              <a:t>北京诗群</a:t>
            </a:r>
            <a:endParaRPr sz="2400">
              <a:latin typeface="微软雅黑" panose="020B0503020204020204" charset="-122"/>
              <a:cs typeface="微软雅黑" panose="020B0503020204020204" charset="-122"/>
            </a:endParaRPr>
          </a:p>
          <a:p>
            <a:pPr>
              <a:lnSpc>
                <a:spcPct val="100000"/>
              </a:lnSpc>
            </a:pPr>
            <a:endParaRPr sz="3550">
              <a:latin typeface="Times New Roman" panose="02020603050405020304"/>
              <a:cs typeface="Times New Roman" panose="02020603050405020304"/>
            </a:endParaRPr>
          </a:p>
          <a:p>
            <a:pPr marL="12700">
              <a:lnSpc>
                <a:spcPct val="100000"/>
              </a:lnSpc>
            </a:pPr>
            <a:r>
              <a:rPr sz="2400" b="1" dirty="0">
                <a:latin typeface="微软雅黑" panose="020B0503020204020204" charset="-122"/>
                <a:cs typeface="微软雅黑" panose="020B0503020204020204" charset="-122"/>
              </a:rPr>
              <a:t>名词解释：北京诗群</a:t>
            </a:r>
            <a:endParaRPr sz="2400">
              <a:latin typeface="微软雅黑" panose="020B0503020204020204" charset="-122"/>
              <a:cs typeface="微软雅黑" panose="020B0503020204020204" charset="-122"/>
            </a:endParaRPr>
          </a:p>
          <a:p>
            <a:pPr>
              <a:lnSpc>
                <a:spcPct val="100000"/>
              </a:lnSpc>
              <a:spcBef>
                <a:spcPts val="5"/>
              </a:spcBef>
            </a:pPr>
            <a:endParaRPr sz="2500">
              <a:latin typeface="Times New Roman" panose="02020603050405020304"/>
              <a:cs typeface="Times New Roman" panose="02020603050405020304"/>
            </a:endParaRPr>
          </a:p>
          <a:p>
            <a:pPr marL="12700">
              <a:lnSpc>
                <a:spcPct val="100000"/>
              </a:lnSpc>
            </a:pPr>
            <a:r>
              <a:rPr sz="2400" b="1" dirty="0">
                <a:latin typeface="微软雅黑" panose="020B0503020204020204" charset="-122"/>
                <a:cs typeface="微软雅黑" panose="020B0503020204020204" charset="-122"/>
              </a:rPr>
              <a:t>代表诗人：</a:t>
            </a:r>
            <a:r>
              <a:rPr sz="2400" b="1" dirty="0">
                <a:solidFill>
                  <a:srgbClr val="C00000"/>
                </a:solidFill>
                <a:latin typeface="微软雅黑" panose="020B0503020204020204" charset="-122"/>
                <a:cs typeface="微软雅黑" panose="020B0503020204020204" charset="-122"/>
              </a:rPr>
              <a:t>海子</a:t>
            </a:r>
            <a:r>
              <a:rPr sz="2400" dirty="0">
                <a:latin typeface="微软雅黑" panose="020B0503020204020204" charset="-122"/>
                <a:cs typeface="微软雅黑" panose="020B0503020204020204" charset="-122"/>
              </a:rPr>
              <a:t>，西川、骆一禾、牛波、严力、阿吾等</a:t>
            </a:r>
            <a:endParaRPr sz="2400">
              <a:latin typeface="微软雅黑" panose="020B0503020204020204" charset="-122"/>
              <a:cs typeface="微软雅黑" panose="020B0503020204020204" charset="-122"/>
            </a:endParaRPr>
          </a:p>
          <a:p>
            <a:pPr>
              <a:lnSpc>
                <a:spcPct val="100000"/>
              </a:lnSpc>
              <a:spcBef>
                <a:spcPts val="5"/>
              </a:spcBef>
            </a:pPr>
            <a:endParaRPr sz="2500">
              <a:latin typeface="Times New Roman" panose="02020603050405020304"/>
              <a:cs typeface="Times New Roman" panose="02020603050405020304"/>
            </a:endParaRPr>
          </a:p>
          <a:p>
            <a:pPr marL="12700">
              <a:lnSpc>
                <a:spcPct val="100000"/>
              </a:lnSpc>
            </a:pPr>
            <a:r>
              <a:rPr sz="2400" spc="-5" dirty="0">
                <a:latin typeface="微软雅黑" panose="020B0503020204020204" charset="-122"/>
                <a:cs typeface="微软雅黑" panose="020B0503020204020204" charset="-122"/>
              </a:rPr>
              <a:t>坚持严肃认真的诗歌精神和人文传统，主体是守护人类精神家园</a:t>
            </a:r>
            <a:r>
              <a:rPr sz="2400" spc="5" dirty="0">
                <a:latin typeface="微软雅黑" panose="020B0503020204020204" charset="-122"/>
                <a:cs typeface="微软雅黑" panose="020B0503020204020204" charset="-122"/>
              </a:rPr>
              <a:t>，</a:t>
            </a:r>
            <a:r>
              <a:rPr sz="2400" b="1" spc="-5" dirty="0">
                <a:solidFill>
                  <a:srgbClr val="0D0D0D"/>
                </a:solidFill>
                <a:latin typeface="微软雅黑" panose="020B0503020204020204" charset="-122"/>
                <a:cs typeface="微软雅黑" panose="020B0503020204020204" charset="-122"/>
              </a:rPr>
              <a:t>浪漫性和唯美性</a:t>
            </a:r>
            <a:endParaRPr sz="2400">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712114" y="393573"/>
            <a:ext cx="3340735" cy="452120"/>
          </a:xfrm>
          <a:prstGeom prst="rect">
            <a:avLst/>
          </a:prstGeom>
        </p:spPr>
        <p:txBody>
          <a:bodyPr vert="horz" wrap="square" lIns="0" tIns="12065" rIns="0" bIns="0" rtlCol="0">
            <a:spAutoFit/>
          </a:bodyPr>
          <a:lstStyle/>
          <a:p>
            <a:pPr marL="12700">
              <a:lnSpc>
                <a:spcPct val="100000"/>
              </a:lnSpc>
              <a:spcBef>
                <a:spcPts val="95"/>
              </a:spcBef>
            </a:pPr>
            <a:r>
              <a:rPr dirty="0"/>
              <a:t>5.3.3.1</a:t>
            </a:r>
            <a:r>
              <a:rPr spc="-15" dirty="0"/>
              <a:t>“</a:t>
            </a:r>
            <a:r>
              <a:rPr spc="-5" dirty="0"/>
              <a:t>北京诗群”</a:t>
            </a:r>
            <a:endParaRPr spc="-5" dirty="0"/>
          </a:p>
        </p:txBody>
      </p:sp>
      <p:sp>
        <p:nvSpPr>
          <p:cNvPr id="7" name="object 7"/>
          <p:cNvSpPr/>
          <p:nvPr/>
        </p:nvSpPr>
        <p:spPr>
          <a:xfrm>
            <a:off x="9947452" y="0"/>
            <a:ext cx="2244547" cy="1095755"/>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761796" y="892911"/>
            <a:ext cx="4094479" cy="1854835"/>
          </a:xfrm>
          <a:prstGeom prst="rect">
            <a:avLst/>
          </a:prstGeom>
        </p:spPr>
        <p:txBody>
          <a:bodyPr vert="horz" wrap="square" lIns="0" tIns="12700" rIns="0" bIns="0" rtlCol="0">
            <a:spAutoFit/>
          </a:bodyPr>
          <a:lstStyle/>
          <a:p>
            <a:pPr marL="12700" marR="1021080">
              <a:lnSpc>
                <a:spcPct val="150000"/>
              </a:lnSpc>
              <a:spcBef>
                <a:spcPts val="100"/>
              </a:spcBef>
            </a:pPr>
            <a:r>
              <a:rPr sz="2000" dirty="0">
                <a:latin typeface="等线" panose="02010600030101010101" charset="-122"/>
                <a:cs typeface="等线" panose="02010600030101010101" charset="-122"/>
              </a:rPr>
              <a:t>从明天起，做一个幸福</a:t>
            </a:r>
            <a:r>
              <a:rPr sz="2000" spc="-15" dirty="0">
                <a:latin typeface="等线" panose="02010600030101010101" charset="-122"/>
                <a:cs typeface="等线" panose="02010600030101010101" charset="-122"/>
              </a:rPr>
              <a:t>的</a:t>
            </a:r>
            <a:r>
              <a:rPr sz="2000" dirty="0">
                <a:latin typeface="等线" panose="02010600030101010101" charset="-122"/>
                <a:cs typeface="等线" panose="02010600030101010101" charset="-122"/>
              </a:rPr>
              <a:t>人 </a:t>
            </a:r>
            <a:r>
              <a:rPr sz="2000" dirty="0">
                <a:latin typeface="等线" panose="02010600030101010101" charset="-122"/>
                <a:cs typeface="等线" panose="02010600030101010101" charset="-122"/>
              </a:rPr>
              <a:t>喂马，劈柴，周游世界</a:t>
            </a:r>
            <a:endParaRPr sz="2000">
              <a:latin typeface="等线" panose="02010600030101010101" charset="-122"/>
              <a:cs typeface="等线" panose="02010600030101010101" charset="-122"/>
            </a:endParaRPr>
          </a:p>
          <a:p>
            <a:pPr marL="12700">
              <a:lnSpc>
                <a:spcPct val="100000"/>
              </a:lnSpc>
              <a:spcBef>
                <a:spcPts val="1200"/>
              </a:spcBef>
            </a:pPr>
            <a:r>
              <a:rPr sz="2000" dirty="0">
                <a:latin typeface="等线" panose="02010600030101010101" charset="-122"/>
                <a:cs typeface="等线" panose="02010600030101010101" charset="-122"/>
              </a:rPr>
              <a:t>从明天起，关心粮食和</a:t>
            </a:r>
            <a:r>
              <a:rPr sz="2000" spc="-10" dirty="0">
                <a:latin typeface="等线" panose="02010600030101010101" charset="-122"/>
                <a:cs typeface="等线" panose="02010600030101010101" charset="-122"/>
              </a:rPr>
              <a:t>蔬</a:t>
            </a:r>
            <a:r>
              <a:rPr sz="2000" spc="5" dirty="0">
                <a:latin typeface="等线" panose="02010600030101010101" charset="-122"/>
                <a:cs typeface="等线" panose="02010600030101010101" charset="-122"/>
              </a:rPr>
              <a:t>菜</a:t>
            </a:r>
            <a:endParaRPr sz="2000">
              <a:latin typeface="等线" panose="02010600030101010101" charset="-122"/>
              <a:cs typeface="等线" panose="02010600030101010101" charset="-122"/>
            </a:endParaRPr>
          </a:p>
          <a:p>
            <a:pPr marL="12700">
              <a:lnSpc>
                <a:spcPct val="100000"/>
              </a:lnSpc>
              <a:spcBef>
                <a:spcPts val="1200"/>
              </a:spcBef>
            </a:pPr>
            <a:r>
              <a:rPr sz="2000" dirty="0">
                <a:latin typeface="等线" panose="02010600030101010101" charset="-122"/>
                <a:cs typeface="等线" panose="02010600030101010101" charset="-122"/>
              </a:rPr>
              <a:t>我有一所房子，面朝大</a:t>
            </a:r>
            <a:r>
              <a:rPr sz="2000" spc="-15" dirty="0">
                <a:latin typeface="等线" panose="02010600030101010101" charset="-122"/>
                <a:cs typeface="等线" panose="02010600030101010101" charset="-122"/>
              </a:rPr>
              <a:t>海</a:t>
            </a:r>
            <a:r>
              <a:rPr sz="2000" dirty="0">
                <a:latin typeface="等线" panose="02010600030101010101" charset="-122"/>
                <a:cs typeface="等线" panose="02010600030101010101" charset="-122"/>
              </a:rPr>
              <a:t>，春</a:t>
            </a:r>
            <a:r>
              <a:rPr sz="2000" spc="-15" dirty="0">
                <a:latin typeface="等线" panose="02010600030101010101" charset="-122"/>
                <a:cs typeface="等线" panose="02010600030101010101" charset="-122"/>
              </a:rPr>
              <a:t>暖</a:t>
            </a:r>
            <a:r>
              <a:rPr sz="2000" dirty="0">
                <a:latin typeface="等线" panose="02010600030101010101" charset="-122"/>
                <a:cs typeface="等线" panose="02010600030101010101" charset="-122"/>
              </a:rPr>
              <a:t>花开</a:t>
            </a:r>
            <a:endParaRPr sz="2000">
              <a:latin typeface="等线" panose="02010600030101010101" charset="-122"/>
              <a:cs typeface="等线" panose="02010600030101010101" charset="-122"/>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761796" y="3178486"/>
            <a:ext cx="3332479" cy="1855470"/>
          </a:xfrm>
          <a:prstGeom prst="rect">
            <a:avLst/>
          </a:prstGeom>
        </p:spPr>
        <p:txBody>
          <a:bodyPr vert="horz" wrap="square" lIns="0" tIns="165735" rIns="0" bIns="0" rtlCol="0">
            <a:spAutoFit/>
          </a:bodyPr>
          <a:lstStyle/>
          <a:p>
            <a:pPr marL="12700">
              <a:lnSpc>
                <a:spcPct val="100000"/>
              </a:lnSpc>
              <a:spcBef>
                <a:spcPts val="1305"/>
              </a:spcBef>
            </a:pPr>
            <a:r>
              <a:rPr sz="2000" dirty="0">
                <a:latin typeface="等线" panose="02010600030101010101" charset="-122"/>
                <a:cs typeface="等线" panose="02010600030101010101" charset="-122"/>
              </a:rPr>
              <a:t>从明天起，和每一个亲</a:t>
            </a:r>
            <a:r>
              <a:rPr sz="2000" spc="-10" dirty="0">
                <a:latin typeface="等线" panose="02010600030101010101" charset="-122"/>
                <a:cs typeface="等线" panose="02010600030101010101" charset="-122"/>
              </a:rPr>
              <a:t>人</a:t>
            </a:r>
            <a:r>
              <a:rPr sz="2000" dirty="0">
                <a:latin typeface="等线" panose="02010600030101010101" charset="-122"/>
                <a:cs typeface="等线" panose="02010600030101010101" charset="-122"/>
              </a:rPr>
              <a:t>通信</a:t>
            </a:r>
            <a:endParaRPr sz="2000">
              <a:latin typeface="等线" panose="02010600030101010101" charset="-122"/>
              <a:cs typeface="等线" panose="02010600030101010101" charset="-122"/>
            </a:endParaRPr>
          </a:p>
          <a:p>
            <a:pPr marL="12700">
              <a:lnSpc>
                <a:spcPct val="100000"/>
              </a:lnSpc>
              <a:spcBef>
                <a:spcPts val="1200"/>
              </a:spcBef>
            </a:pPr>
            <a:r>
              <a:rPr sz="2000" dirty="0">
                <a:latin typeface="等线" panose="02010600030101010101" charset="-122"/>
                <a:cs typeface="等线" panose="02010600030101010101" charset="-122"/>
              </a:rPr>
              <a:t>告诉他们我的幸福</a:t>
            </a:r>
            <a:endParaRPr sz="2000">
              <a:latin typeface="等线" panose="02010600030101010101" charset="-122"/>
              <a:cs typeface="等线" panose="02010600030101010101" charset="-122"/>
            </a:endParaRPr>
          </a:p>
          <a:p>
            <a:pPr marL="12700">
              <a:lnSpc>
                <a:spcPct val="100000"/>
              </a:lnSpc>
              <a:spcBef>
                <a:spcPts val="1200"/>
              </a:spcBef>
            </a:pPr>
            <a:r>
              <a:rPr sz="2000" dirty="0">
                <a:latin typeface="等线" panose="02010600030101010101" charset="-122"/>
                <a:cs typeface="等线" panose="02010600030101010101" charset="-122"/>
              </a:rPr>
              <a:t>那幸福的闪电告诉我的</a:t>
            </a:r>
            <a:endParaRPr sz="2000">
              <a:latin typeface="等线" panose="02010600030101010101" charset="-122"/>
              <a:cs typeface="等线" panose="02010600030101010101" charset="-122"/>
            </a:endParaRPr>
          </a:p>
          <a:p>
            <a:pPr marL="12700">
              <a:lnSpc>
                <a:spcPct val="100000"/>
              </a:lnSpc>
              <a:spcBef>
                <a:spcPts val="1200"/>
              </a:spcBef>
            </a:pPr>
            <a:r>
              <a:rPr sz="2000" dirty="0">
                <a:latin typeface="等线" panose="02010600030101010101" charset="-122"/>
                <a:cs typeface="等线" panose="02010600030101010101" charset="-122"/>
              </a:rPr>
              <a:t>我将告诉每一个人</a:t>
            </a:r>
            <a:endParaRPr sz="2000">
              <a:latin typeface="等线" panose="02010600030101010101" charset="-122"/>
              <a:cs typeface="等线" panose="02010600030101010101" charset="-122"/>
            </a:endParaRPr>
          </a:p>
        </p:txBody>
      </p:sp>
      <p:sp>
        <p:nvSpPr>
          <p:cNvPr id="7" name="object 7"/>
          <p:cNvSpPr txBox="1"/>
          <p:nvPr/>
        </p:nvSpPr>
        <p:spPr>
          <a:xfrm>
            <a:off x="6175628" y="4522089"/>
            <a:ext cx="4216400" cy="1397635"/>
          </a:xfrm>
          <a:prstGeom prst="rect">
            <a:avLst/>
          </a:prstGeom>
        </p:spPr>
        <p:txBody>
          <a:bodyPr vert="horz" wrap="square" lIns="0" tIns="12700" rIns="0" bIns="0" rtlCol="0">
            <a:spAutoFit/>
          </a:bodyPr>
          <a:lstStyle/>
          <a:p>
            <a:pPr marL="429260" algn="ctr">
              <a:lnSpc>
                <a:spcPct val="100000"/>
              </a:lnSpc>
              <a:spcBef>
                <a:spcPts val="100"/>
              </a:spcBef>
            </a:pPr>
            <a:r>
              <a:rPr sz="3000" b="1" dirty="0">
                <a:solidFill>
                  <a:srgbClr val="0D0D0D"/>
                </a:solidFill>
                <a:latin typeface="微软雅黑" panose="020B0503020204020204" charset="-122"/>
                <a:cs typeface="微软雅黑" panose="020B0503020204020204" charset="-122"/>
              </a:rPr>
              <a:t>海子</a:t>
            </a:r>
            <a:endParaRPr sz="3000">
              <a:latin typeface="微软雅黑" panose="020B0503020204020204" charset="-122"/>
              <a:cs typeface="微软雅黑" panose="020B0503020204020204" charset="-122"/>
            </a:endParaRPr>
          </a:p>
          <a:p>
            <a:pPr>
              <a:lnSpc>
                <a:spcPct val="100000"/>
              </a:lnSpc>
              <a:spcBef>
                <a:spcPts val="35"/>
              </a:spcBef>
            </a:pPr>
            <a:endParaRPr sz="3100">
              <a:latin typeface="Times New Roman" panose="02020603050405020304"/>
              <a:cs typeface="Times New Roman" panose="02020603050405020304"/>
            </a:endParaRPr>
          </a:p>
          <a:p>
            <a:pPr marL="12700">
              <a:lnSpc>
                <a:spcPct val="100000"/>
              </a:lnSpc>
            </a:pPr>
            <a:r>
              <a:rPr sz="3000" b="1" spc="-5" dirty="0">
                <a:solidFill>
                  <a:srgbClr val="0D0D0D"/>
                </a:solidFill>
                <a:latin typeface="微软雅黑" panose="020B0503020204020204" charset="-122"/>
                <a:cs typeface="微软雅黑" panose="020B0503020204020204" charset="-122"/>
              </a:rPr>
              <a:t>《面朝大海，春暖花开》</a:t>
            </a:r>
            <a:endParaRPr sz="3000">
              <a:latin typeface="微软雅黑" panose="020B0503020204020204" charset="-122"/>
              <a:cs typeface="微软雅黑" panose="020B0503020204020204" charset="-122"/>
            </a:endParaRPr>
          </a:p>
        </p:txBody>
      </p:sp>
      <p:sp>
        <p:nvSpPr>
          <p:cNvPr id="8" name="object 8"/>
          <p:cNvSpPr txBox="1"/>
          <p:nvPr/>
        </p:nvSpPr>
        <p:spPr>
          <a:xfrm>
            <a:off x="5129910" y="937107"/>
            <a:ext cx="4349115" cy="2769235"/>
          </a:xfrm>
          <a:prstGeom prst="rect">
            <a:avLst/>
          </a:prstGeom>
        </p:spPr>
        <p:txBody>
          <a:bodyPr vert="horz" wrap="square" lIns="0" tIns="12700" rIns="0" bIns="0" rtlCol="0">
            <a:spAutoFit/>
          </a:bodyPr>
          <a:lstStyle/>
          <a:p>
            <a:pPr marL="12700" marR="5080">
              <a:lnSpc>
                <a:spcPct val="150000"/>
              </a:lnSpc>
              <a:spcBef>
                <a:spcPts val="100"/>
              </a:spcBef>
            </a:pPr>
            <a:r>
              <a:rPr sz="2000" dirty="0">
                <a:latin typeface="等线" panose="02010600030101010101" charset="-122"/>
                <a:cs typeface="等线" panose="02010600030101010101" charset="-122"/>
              </a:rPr>
              <a:t>给每一条河每一座山取</a:t>
            </a:r>
            <a:r>
              <a:rPr sz="2000" spc="-15" dirty="0">
                <a:latin typeface="等线" panose="02010600030101010101" charset="-122"/>
                <a:cs typeface="等线" panose="02010600030101010101" charset="-122"/>
              </a:rPr>
              <a:t>一</a:t>
            </a:r>
            <a:r>
              <a:rPr sz="2000" dirty="0">
                <a:latin typeface="等线" panose="02010600030101010101" charset="-122"/>
                <a:cs typeface="等线" panose="02010600030101010101" charset="-122"/>
              </a:rPr>
              <a:t>个温</a:t>
            </a:r>
            <a:r>
              <a:rPr sz="2000" spc="-15" dirty="0">
                <a:latin typeface="等线" panose="02010600030101010101" charset="-122"/>
                <a:cs typeface="等线" panose="02010600030101010101" charset="-122"/>
              </a:rPr>
              <a:t>暖</a:t>
            </a:r>
            <a:r>
              <a:rPr sz="2000" dirty="0">
                <a:latin typeface="等线" panose="02010600030101010101" charset="-122"/>
                <a:cs typeface="等线" panose="02010600030101010101" charset="-122"/>
              </a:rPr>
              <a:t>的名字 </a:t>
            </a:r>
            <a:r>
              <a:rPr sz="2000" dirty="0">
                <a:latin typeface="等线" panose="02010600030101010101" charset="-122"/>
                <a:cs typeface="等线" panose="02010600030101010101" charset="-122"/>
              </a:rPr>
              <a:t>陌生人，我也为你祝福</a:t>
            </a:r>
            <a:endParaRPr sz="2000">
              <a:latin typeface="等线" panose="02010600030101010101" charset="-122"/>
              <a:cs typeface="等线" panose="02010600030101010101" charset="-122"/>
            </a:endParaRPr>
          </a:p>
          <a:p>
            <a:pPr marL="12700" marR="1783080">
              <a:lnSpc>
                <a:spcPct val="150000"/>
              </a:lnSpc>
            </a:pPr>
            <a:r>
              <a:rPr sz="2000" dirty="0">
                <a:latin typeface="等线" panose="02010600030101010101" charset="-122"/>
                <a:cs typeface="等线" panose="02010600030101010101" charset="-122"/>
              </a:rPr>
              <a:t>愿你有一个灿烂的前程 </a:t>
            </a:r>
            <a:r>
              <a:rPr sz="2000" dirty="0">
                <a:latin typeface="等线" panose="02010600030101010101" charset="-122"/>
                <a:cs typeface="等线" panose="02010600030101010101" charset="-122"/>
              </a:rPr>
              <a:t>愿你有情人终成眷属 愿你在尘世获得幸福</a:t>
            </a:r>
            <a:endParaRPr sz="2000">
              <a:latin typeface="等线" panose="02010600030101010101" charset="-122"/>
              <a:cs typeface="等线" panose="02010600030101010101" charset="-122"/>
            </a:endParaRPr>
          </a:p>
          <a:p>
            <a:pPr marL="12700">
              <a:lnSpc>
                <a:spcPct val="100000"/>
              </a:lnSpc>
              <a:spcBef>
                <a:spcPts val="1200"/>
              </a:spcBef>
            </a:pPr>
            <a:r>
              <a:rPr sz="2000" dirty="0">
                <a:latin typeface="等线" panose="02010600030101010101" charset="-122"/>
                <a:cs typeface="等线" panose="02010600030101010101" charset="-122"/>
              </a:rPr>
              <a:t>我只愿面朝大海，春暖</a:t>
            </a:r>
            <a:r>
              <a:rPr sz="2000" spc="-15" dirty="0">
                <a:latin typeface="等线" panose="02010600030101010101" charset="-122"/>
                <a:cs typeface="等线" panose="02010600030101010101" charset="-122"/>
              </a:rPr>
              <a:t>花</a:t>
            </a:r>
            <a:r>
              <a:rPr sz="2000" dirty="0">
                <a:latin typeface="等线" panose="02010600030101010101" charset="-122"/>
                <a:cs typeface="等线" panose="02010600030101010101" charset="-122"/>
              </a:rPr>
              <a:t>开</a:t>
            </a:r>
            <a:endParaRPr sz="2000">
              <a:latin typeface="等线" panose="02010600030101010101" charset="-122"/>
              <a:cs typeface="等线" panose="02010600030101010101"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sz="half" idx="2"/>
          </p:nvPr>
        </p:nvSpPr>
        <p:spPr>
          <a:prstGeom prst="rect">
            <a:avLst/>
          </a:prstGeom>
        </p:spPr>
        <p:txBody>
          <a:bodyPr vert="horz" wrap="square" lIns="0" tIns="165735" rIns="0" bIns="0" rtlCol="0">
            <a:spAutoFit/>
          </a:bodyPr>
          <a:lstStyle/>
          <a:p>
            <a:pPr marL="12700">
              <a:lnSpc>
                <a:spcPct val="100000"/>
              </a:lnSpc>
              <a:spcBef>
                <a:spcPts val="1305"/>
              </a:spcBef>
            </a:pPr>
            <a:r>
              <a:rPr dirty="0"/>
              <a:t>亚洲</a:t>
            </a:r>
            <a:r>
              <a:rPr spc="5" dirty="0"/>
              <a:t>铜</a:t>
            </a:r>
            <a:r>
              <a:rPr spc="-15" dirty="0"/>
              <a:t> </a:t>
            </a:r>
            <a:r>
              <a:rPr dirty="0"/>
              <a:t>亚洲铜</a:t>
            </a:r>
            <a:endParaRPr dirty="0"/>
          </a:p>
          <a:p>
            <a:pPr marL="12700" marR="5080">
              <a:lnSpc>
                <a:spcPct val="150000"/>
              </a:lnSpc>
            </a:pPr>
            <a:r>
              <a:rPr dirty="0"/>
              <a:t>祖父死在这里</a:t>
            </a:r>
            <a:r>
              <a:rPr spc="-40" dirty="0"/>
              <a:t> </a:t>
            </a:r>
            <a:r>
              <a:rPr dirty="0"/>
              <a:t>父亲死在这里</a:t>
            </a:r>
            <a:r>
              <a:rPr spc="-35" dirty="0"/>
              <a:t> </a:t>
            </a:r>
            <a:r>
              <a:rPr dirty="0"/>
              <a:t>我也会死在 这里</a:t>
            </a:r>
            <a:endParaRPr dirty="0"/>
          </a:p>
          <a:p>
            <a:pPr marL="12700">
              <a:lnSpc>
                <a:spcPct val="100000"/>
              </a:lnSpc>
              <a:spcBef>
                <a:spcPts val="1200"/>
              </a:spcBef>
            </a:pPr>
            <a:r>
              <a:rPr dirty="0"/>
              <a:t>你是唯一的一块埋人的</a:t>
            </a:r>
            <a:r>
              <a:rPr spc="-10" dirty="0"/>
              <a:t>地</a:t>
            </a:r>
            <a:r>
              <a:rPr spc="5" dirty="0"/>
              <a:t>方</a:t>
            </a:r>
            <a:endParaRPr spc="5" dirty="0"/>
          </a:p>
          <a:p>
            <a:pPr>
              <a:lnSpc>
                <a:spcPct val="100000"/>
              </a:lnSpc>
            </a:pPr>
            <a:endParaRPr sz="2100">
              <a:latin typeface="Times New Roman" panose="02020603050405020304"/>
              <a:cs typeface="Times New Roman" panose="02020603050405020304"/>
            </a:endParaRPr>
          </a:p>
          <a:p>
            <a:pPr>
              <a:lnSpc>
                <a:spcPct val="100000"/>
              </a:lnSpc>
              <a:spcBef>
                <a:spcPts val="30"/>
              </a:spcBef>
            </a:pPr>
            <a:endParaRPr sz="2050">
              <a:latin typeface="Times New Roman" panose="02020603050405020304"/>
              <a:cs typeface="Times New Roman" panose="02020603050405020304"/>
            </a:endParaRPr>
          </a:p>
          <a:p>
            <a:pPr marL="12700" algn="just">
              <a:lnSpc>
                <a:spcPct val="100000"/>
              </a:lnSpc>
            </a:pPr>
            <a:r>
              <a:rPr dirty="0"/>
              <a:t>亚洲铜</a:t>
            </a:r>
            <a:r>
              <a:rPr spc="-15" dirty="0"/>
              <a:t> </a:t>
            </a:r>
            <a:r>
              <a:rPr dirty="0"/>
              <a:t>亚洲铜</a:t>
            </a:r>
            <a:endParaRPr dirty="0"/>
          </a:p>
          <a:p>
            <a:pPr marL="12700" marR="74295" algn="just">
              <a:lnSpc>
                <a:spcPct val="150000"/>
              </a:lnSpc>
            </a:pPr>
            <a:r>
              <a:rPr dirty="0"/>
              <a:t>爱怀疑和飞翔的是</a:t>
            </a:r>
            <a:r>
              <a:rPr spc="5" dirty="0"/>
              <a:t>鸟</a:t>
            </a:r>
            <a:r>
              <a:rPr spc="-105" dirty="0"/>
              <a:t> </a:t>
            </a:r>
            <a:r>
              <a:rPr dirty="0"/>
              <a:t>淹没一切的是海水 你的主人却是青草</a:t>
            </a:r>
            <a:r>
              <a:rPr spc="-65" dirty="0"/>
              <a:t> </a:t>
            </a:r>
            <a:r>
              <a:rPr dirty="0"/>
              <a:t>住在自己细小的腰上 </a:t>
            </a:r>
            <a:r>
              <a:rPr dirty="0"/>
              <a:t>守住野花的手掌和秘密</a:t>
            </a:r>
            <a:endParaRPr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3" name="object 3"/>
          <p:cNvSpPr txBox="1">
            <a:spLocks noGrp="1"/>
          </p:cNvSpPr>
          <p:nvPr>
            <p:ph type="title"/>
          </p:nvPr>
        </p:nvSpPr>
        <p:spPr>
          <a:xfrm>
            <a:off x="1639316" y="109550"/>
            <a:ext cx="3143885" cy="483234"/>
          </a:xfrm>
          <a:prstGeom prst="rect">
            <a:avLst/>
          </a:prstGeom>
        </p:spPr>
        <p:txBody>
          <a:bodyPr vert="horz" wrap="square" lIns="0" tIns="12700" rIns="0" bIns="0" rtlCol="0">
            <a:spAutoFit/>
          </a:bodyPr>
          <a:lstStyle/>
          <a:p>
            <a:pPr marL="12700">
              <a:lnSpc>
                <a:spcPct val="100000"/>
              </a:lnSpc>
              <a:spcBef>
                <a:spcPts val="100"/>
              </a:spcBef>
              <a:tabLst>
                <a:tab pos="1225550" algn="l"/>
              </a:tabLst>
            </a:pPr>
            <a:r>
              <a:rPr sz="3000" dirty="0"/>
              <a:t>海子</a:t>
            </a:r>
            <a:r>
              <a:rPr sz="3000" dirty="0"/>
              <a:t>	</a:t>
            </a:r>
            <a:r>
              <a:rPr sz="3000" spc="-5" dirty="0">
                <a:solidFill>
                  <a:srgbClr val="0D0D0D"/>
                </a:solidFill>
              </a:rPr>
              <a:t>《亚洲铜》</a:t>
            </a:r>
            <a:endParaRPr sz="3000"/>
          </a:p>
        </p:txBody>
      </p:sp>
      <p:sp>
        <p:nvSpPr>
          <p:cNvPr id="4" name="object 4"/>
          <p:cNvSpPr txBox="1"/>
          <p:nvPr/>
        </p:nvSpPr>
        <p:spPr>
          <a:xfrm>
            <a:off x="6044310" y="1514703"/>
            <a:ext cx="5504815" cy="4141470"/>
          </a:xfrm>
          <a:prstGeom prst="rect">
            <a:avLst/>
          </a:prstGeom>
        </p:spPr>
        <p:txBody>
          <a:bodyPr vert="horz" wrap="square" lIns="0" tIns="165100" rIns="0" bIns="0" rtlCol="0">
            <a:spAutoFit/>
          </a:bodyPr>
          <a:lstStyle/>
          <a:p>
            <a:pPr marL="12700">
              <a:lnSpc>
                <a:spcPct val="100000"/>
              </a:lnSpc>
              <a:spcBef>
                <a:spcPts val="1300"/>
              </a:spcBef>
            </a:pPr>
            <a:r>
              <a:rPr sz="2000" dirty="0">
                <a:latin typeface="等线" panose="02010600030101010101" charset="-122"/>
                <a:cs typeface="等线" panose="02010600030101010101" charset="-122"/>
              </a:rPr>
              <a:t>亚洲铜</a:t>
            </a:r>
            <a:r>
              <a:rPr sz="2000" spc="-15" dirty="0">
                <a:latin typeface="等线" panose="02010600030101010101" charset="-122"/>
                <a:cs typeface="等线" panose="02010600030101010101" charset="-122"/>
              </a:rPr>
              <a:t> </a:t>
            </a:r>
            <a:r>
              <a:rPr sz="2000" dirty="0">
                <a:latin typeface="等线" panose="02010600030101010101" charset="-122"/>
                <a:cs typeface="等线" panose="02010600030101010101" charset="-122"/>
              </a:rPr>
              <a:t>亚洲铜</a:t>
            </a:r>
            <a:endParaRPr sz="2000">
              <a:latin typeface="等线" panose="02010600030101010101" charset="-122"/>
              <a:cs typeface="等线" panose="02010600030101010101" charset="-122"/>
            </a:endParaRPr>
          </a:p>
          <a:p>
            <a:pPr marL="12700" marR="5080">
              <a:lnSpc>
                <a:spcPct val="150000"/>
              </a:lnSpc>
            </a:pPr>
            <a:r>
              <a:rPr sz="2000" dirty="0">
                <a:latin typeface="等线" panose="02010600030101010101" charset="-122"/>
                <a:cs typeface="等线" panose="02010600030101010101" charset="-122"/>
              </a:rPr>
              <a:t>看见了吗？</a:t>
            </a:r>
            <a:r>
              <a:rPr sz="2000" spc="-30" dirty="0">
                <a:latin typeface="等线" panose="02010600030101010101" charset="-122"/>
                <a:cs typeface="等线" panose="02010600030101010101" charset="-122"/>
              </a:rPr>
              <a:t> </a:t>
            </a:r>
            <a:r>
              <a:rPr sz="2000" dirty="0">
                <a:latin typeface="等线" panose="02010600030101010101" charset="-122"/>
                <a:cs typeface="等线" panose="02010600030101010101" charset="-122"/>
              </a:rPr>
              <a:t>那两只白鸽子</a:t>
            </a:r>
            <a:r>
              <a:rPr sz="2000" spc="-30" dirty="0">
                <a:latin typeface="等线" panose="02010600030101010101" charset="-122"/>
                <a:cs typeface="等线" panose="02010600030101010101" charset="-122"/>
              </a:rPr>
              <a:t> </a:t>
            </a:r>
            <a:r>
              <a:rPr sz="2000" dirty="0">
                <a:latin typeface="等线" panose="02010600030101010101" charset="-122"/>
                <a:cs typeface="等线" panose="02010600030101010101" charset="-122"/>
              </a:rPr>
              <a:t>它是屈原遗落在沙滩上 的白</a:t>
            </a:r>
            <a:endParaRPr sz="2000">
              <a:latin typeface="等线" panose="02010600030101010101" charset="-122"/>
              <a:cs typeface="等线" panose="02010600030101010101" charset="-122"/>
            </a:endParaRPr>
          </a:p>
          <a:p>
            <a:pPr marL="12700">
              <a:lnSpc>
                <a:spcPct val="100000"/>
              </a:lnSpc>
              <a:spcBef>
                <a:spcPts val="1200"/>
              </a:spcBef>
            </a:pPr>
            <a:r>
              <a:rPr sz="2000" dirty="0">
                <a:latin typeface="等线" panose="02010600030101010101" charset="-122"/>
                <a:cs typeface="等线" panose="02010600030101010101" charset="-122"/>
              </a:rPr>
              <a:t>鞋子</a:t>
            </a:r>
            <a:endParaRPr sz="2000">
              <a:latin typeface="等线" panose="02010600030101010101" charset="-122"/>
              <a:cs typeface="等线" panose="02010600030101010101" charset="-122"/>
            </a:endParaRPr>
          </a:p>
          <a:p>
            <a:pPr marL="12700">
              <a:lnSpc>
                <a:spcPct val="100000"/>
              </a:lnSpc>
              <a:spcBef>
                <a:spcPts val="1205"/>
              </a:spcBef>
            </a:pPr>
            <a:r>
              <a:rPr sz="2000" dirty="0">
                <a:latin typeface="等线" panose="02010600030101010101" charset="-122"/>
                <a:cs typeface="等线" panose="02010600030101010101" charset="-122"/>
              </a:rPr>
              <a:t>让我们————我们和</a:t>
            </a:r>
            <a:r>
              <a:rPr sz="2000" spc="-15" dirty="0">
                <a:latin typeface="等线" panose="02010600030101010101" charset="-122"/>
                <a:cs typeface="等线" panose="02010600030101010101" charset="-122"/>
              </a:rPr>
              <a:t>河</a:t>
            </a:r>
            <a:r>
              <a:rPr sz="2000" dirty="0">
                <a:latin typeface="等线" panose="02010600030101010101" charset="-122"/>
                <a:cs typeface="等线" panose="02010600030101010101" charset="-122"/>
              </a:rPr>
              <a:t>流一起</a:t>
            </a:r>
            <a:r>
              <a:rPr sz="2000" spc="-50" dirty="0">
                <a:latin typeface="等线" panose="02010600030101010101" charset="-122"/>
                <a:cs typeface="等线" panose="02010600030101010101" charset="-122"/>
              </a:rPr>
              <a:t> </a:t>
            </a:r>
            <a:r>
              <a:rPr sz="2000" dirty="0">
                <a:latin typeface="等线" panose="02010600030101010101" charset="-122"/>
                <a:cs typeface="等线" panose="02010600030101010101" charset="-122"/>
              </a:rPr>
              <a:t>穿上它吧</a:t>
            </a:r>
            <a:endParaRPr sz="2000">
              <a:latin typeface="等线" panose="02010600030101010101" charset="-122"/>
              <a:cs typeface="等线" panose="02010600030101010101" charset="-122"/>
            </a:endParaRPr>
          </a:p>
          <a:p>
            <a:pPr>
              <a:lnSpc>
                <a:spcPct val="100000"/>
              </a:lnSpc>
            </a:pPr>
            <a:endParaRPr sz="2100">
              <a:latin typeface="Times New Roman" panose="02020603050405020304"/>
              <a:cs typeface="Times New Roman" panose="02020603050405020304"/>
            </a:endParaRPr>
          </a:p>
          <a:p>
            <a:pPr>
              <a:lnSpc>
                <a:spcPct val="100000"/>
              </a:lnSpc>
              <a:spcBef>
                <a:spcPts val="25"/>
              </a:spcBef>
            </a:pPr>
            <a:endParaRPr sz="2050">
              <a:latin typeface="Times New Roman" panose="02020603050405020304"/>
              <a:cs typeface="Times New Roman" panose="02020603050405020304"/>
            </a:endParaRPr>
          </a:p>
          <a:p>
            <a:pPr marL="12700">
              <a:lnSpc>
                <a:spcPct val="100000"/>
              </a:lnSpc>
              <a:spcBef>
                <a:spcPts val="5"/>
              </a:spcBef>
            </a:pPr>
            <a:r>
              <a:rPr sz="2000" dirty="0">
                <a:latin typeface="等线" panose="02010600030101010101" charset="-122"/>
                <a:cs typeface="等线" panose="02010600030101010101" charset="-122"/>
              </a:rPr>
              <a:t>亚洲铜</a:t>
            </a:r>
            <a:r>
              <a:rPr sz="2000" spc="-15" dirty="0">
                <a:latin typeface="等线" panose="02010600030101010101" charset="-122"/>
                <a:cs typeface="等线" panose="02010600030101010101" charset="-122"/>
              </a:rPr>
              <a:t> </a:t>
            </a:r>
            <a:r>
              <a:rPr sz="2000" dirty="0">
                <a:latin typeface="等线" panose="02010600030101010101" charset="-122"/>
                <a:cs typeface="等线" panose="02010600030101010101" charset="-122"/>
              </a:rPr>
              <a:t>亚洲铜</a:t>
            </a:r>
            <a:endParaRPr sz="2000">
              <a:latin typeface="等线" panose="02010600030101010101" charset="-122"/>
              <a:cs typeface="等线" panose="02010600030101010101" charset="-122"/>
            </a:endParaRPr>
          </a:p>
          <a:p>
            <a:pPr marL="12700" marR="327660">
              <a:lnSpc>
                <a:spcPct val="150000"/>
              </a:lnSpc>
            </a:pPr>
            <a:r>
              <a:rPr sz="2000" dirty="0">
                <a:latin typeface="等线" panose="02010600030101010101" charset="-122"/>
                <a:cs typeface="等线" panose="02010600030101010101" charset="-122"/>
              </a:rPr>
              <a:t>击鼓之后</a:t>
            </a:r>
            <a:r>
              <a:rPr sz="2000" spc="-40" dirty="0">
                <a:latin typeface="等线" panose="02010600030101010101" charset="-122"/>
                <a:cs typeface="等线" panose="02010600030101010101" charset="-122"/>
              </a:rPr>
              <a:t> </a:t>
            </a:r>
            <a:r>
              <a:rPr sz="2000" dirty="0">
                <a:latin typeface="等线" panose="02010600030101010101" charset="-122"/>
                <a:cs typeface="等线" panose="02010600030101010101" charset="-122"/>
              </a:rPr>
              <a:t>我们把在黑暗中跳舞的心脏</a:t>
            </a:r>
            <a:r>
              <a:rPr sz="2000" spc="-15" dirty="0">
                <a:latin typeface="等线" panose="02010600030101010101" charset="-122"/>
                <a:cs typeface="等线" panose="02010600030101010101" charset="-122"/>
              </a:rPr>
              <a:t>叫</a:t>
            </a:r>
            <a:r>
              <a:rPr sz="2000" dirty="0">
                <a:latin typeface="等线" panose="02010600030101010101" charset="-122"/>
                <a:cs typeface="等线" panose="02010600030101010101" charset="-122"/>
              </a:rPr>
              <a:t>做月亮 这月亮主要由你构成</a:t>
            </a:r>
            <a:endParaRPr sz="2000">
              <a:latin typeface="等线" panose="02010600030101010101" charset="-122"/>
              <a:cs typeface="等线" panose="02010600030101010101"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9998964" y="1403603"/>
            <a:ext cx="1685544" cy="2386584"/>
          </a:xfrm>
          <a:prstGeom prst="rect">
            <a:avLst/>
          </a:prstGeom>
          <a:blipFill>
            <a:blip r:embed="rId3" cstate="print"/>
            <a:stretch>
              <a:fillRect/>
            </a:stretch>
          </a:blipFill>
        </p:spPr>
        <p:txBody>
          <a:bodyPr wrap="square" lIns="0" tIns="0" rIns="0" bIns="0" rtlCol="0"/>
          <a:lstStyle/>
          <a:p/>
        </p:txBody>
      </p:sp>
      <p:sp>
        <p:nvSpPr>
          <p:cNvPr id="6" name="object 6"/>
          <p:cNvSpPr txBox="1"/>
          <p:nvPr/>
        </p:nvSpPr>
        <p:spPr>
          <a:xfrm>
            <a:off x="38201" y="1684985"/>
            <a:ext cx="9958070" cy="415671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D0D0D"/>
                </a:solidFill>
                <a:latin typeface="微软雅黑" panose="020B0503020204020204" charset="-122"/>
                <a:ea typeface="微软雅黑" panose="020B0503020204020204" charset="-122"/>
                <a:cs typeface="微软雅黑" panose="020B0503020204020204" charset="-122"/>
              </a:rPr>
              <a:t>1、作者简介：原名查海生，1989年3月</a:t>
            </a:r>
            <a:r>
              <a:rPr sz="2400" b="1" dirty="0">
                <a:solidFill>
                  <a:srgbClr val="0D0D0D"/>
                </a:solidFill>
                <a:latin typeface="微软雅黑" panose="020B0503020204020204" charset="-122"/>
                <a:ea typeface="微软雅黑" panose="020B0503020204020204" charset="-122"/>
                <a:cs typeface="微软雅黑" panose="020B0503020204020204" charset="-122"/>
              </a:rPr>
              <a:t>26</a:t>
            </a:r>
            <a:r>
              <a:rPr sz="2400" b="1" spc="-5" dirty="0">
                <a:solidFill>
                  <a:srgbClr val="0D0D0D"/>
                </a:solidFill>
                <a:latin typeface="微软雅黑" panose="020B0503020204020204" charset="-122"/>
                <a:ea typeface="微软雅黑" panose="020B0503020204020204" charset="-122"/>
                <a:cs typeface="微软雅黑" panose="020B0503020204020204" charset="-122"/>
              </a:rPr>
              <a:t>日卧轨自杀。</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10"/>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solidFill>
                  <a:srgbClr val="0D0D0D"/>
                </a:solidFill>
                <a:latin typeface="微软雅黑" panose="020B0503020204020204" charset="-122"/>
                <a:ea typeface="微软雅黑" panose="020B0503020204020204" charset="-122"/>
                <a:cs typeface="微软雅黑" panose="020B0503020204020204" charset="-122"/>
              </a:rPr>
              <a:t>2</a:t>
            </a:r>
            <a:r>
              <a:rPr sz="2400" b="1" dirty="0">
                <a:solidFill>
                  <a:srgbClr val="0D0D0D"/>
                </a:solidFill>
                <a:latin typeface="微软雅黑" panose="020B0503020204020204" charset="-122"/>
                <a:ea typeface="微软雅黑" panose="020B0503020204020204" charset="-122"/>
                <a:cs typeface="微软雅黑" panose="020B0503020204020204" charset="-122"/>
              </a:rPr>
              <a:t>、主要作品：生前《土地》，身后《海子诗全编》</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solidFill>
                  <a:srgbClr val="0D0D0D"/>
                </a:solidFill>
                <a:latin typeface="微软雅黑" panose="020B0503020204020204" charset="-122"/>
                <a:ea typeface="微软雅黑" panose="020B0503020204020204" charset="-122"/>
                <a:cs typeface="微软雅黑" panose="020B0503020204020204" charset="-122"/>
              </a:rPr>
              <a:t>3、抒情短诗：浪漫主义风格，表现对精神家园的渴望，朴素纯净。</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dirty="0">
                <a:solidFill>
                  <a:srgbClr val="0D0D0D"/>
                </a:solidFill>
                <a:latin typeface="微软雅黑" panose="020B0503020204020204" charset="-122"/>
                <a:ea typeface="微软雅黑" panose="020B0503020204020204" charset="-122"/>
                <a:cs typeface="微软雅黑" panose="020B0503020204020204" charset="-122"/>
              </a:rPr>
              <a:t>《面朝大海，春暖花开》《春天，十个海子》</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10"/>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solidFill>
                  <a:srgbClr val="0D0D0D"/>
                </a:solidFill>
                <a:latin typeface="微软雅黑" panose="020B0503020204020204" charset="-122"/>
                <a:ea typeface="微软雅黑" panose="020B0503020204020204" charset="-122"/>
                <a:cs typeface="微软雅黑" panose="020B0503020204020204" charset="-122"/>
              </a:rPr>
              <a:t>4</a:t>
            </a:r>
            <a:r>
              <a:rPr sz="2400" b="1" dirty="0">
                <a:solidFill>
                  <a:srgbClr val="0D0D0D"/>
                </a:solidFill>
                <a:latin typeface="微软雅黑" panose="020B0503020204020204" charset="-122"/>
                <a:ea typeface="微软雅黑" panose="020B0503020204020204" charset="-122"/>
                <a:cs typeface="微软雅黑" panose="020B0503020204020204" charset="-122"/>
              </a:rPr>
              <a:t>、史诗：“母亲”“死亡”“黑夜”“骨头”，赤子对光明的追求与绝望</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dirty="0">
                <a:solidFill>
                  <a:srgbClr val="0D0D0D"/>
                </a:solidFill>
                <a:latin typeface="微软雅黑" panose="020B0503020204020204" charset="-122"/>
                <a:ea typeface="微软雅黑" panose="020B0503020204020204" charset="-122"/>
                <a:cs typeface="微软雅黑" panose="020B0503020204020204" charset="-122"/>
              </a:rPr>
              <a:t>《河流》《传说》《但是水、水》《太阳</a:t>
            </a:r>
            <a:r>
              <a:rPr sz="2400" b="1" spc="-5" dirty="0">
                <a:solidFill>
                  <a:srgbClr val="0D0D0D"/>
                </a:solidFill>
                <a:latin typeface="微软雅黑" panose="020B0503020204020204" charset="-122"/>
                <a:ea typeface="微软雅黑" panose="020B0503020204020204" charset="-122"/>
                <a:cs typeface="微软雅黑" panose="020B0503020204020204" charset="-122"/>
              </a:rPr>
              <a:t>·</a:t>
            </a:r>
            <a:r>
              <a:rPr sz="2400" b="1" dirty="0">
                <a:solidFill>
                  <a:srgbClr val="0D0D0D"/>
                </a:solidFill>
                <a:latin typeface="微软雅黑" panose="020B0503020204020204" charset="-122"/>
                <a:ea typeface="微软雅黑" panose="020B0503020204020204" charset="-122"/>
                <a:cs typeface="微软雅黑" panose="020B0503020204020204" charset="-122"/>
              </a:rPr>
              <a:t>七部书》《亚洲铜》</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txBox="1">
            <a:spLocks noGrp="1"/>
          </p:cNvSpPr>
          <p:nvPr>
            <p:ph type="title"/>
          </p:nvPr>
        </p:nvSpPr>
        <p:spPr>
          <a:xfrm>
            <a:off x="750823" y="311911"/>
            <a:ext cx="4575175" cy="452120"/>
          </a:xfrm>
          <a:prstGeom prst="rect">
            <a:avLst/>
          </a:prstGeom>
        </p:spPr>
        <p:txBody>
          <a:bodyPr vert="horz" wrap="square" lIns="0" tIns="12065" rIns="0" bIns="0" rtlCol="0">
            <a:spAutoFit/>
          </a:bodyPr>
          <a:lstStyle/>
          <a:p>
            <a:pPr marL="12700">
              <a:lnSpc>
                <a:spcPct val="100000"/>
              </a:lnSpc>
              <a:spcBef>
                <a:spcPts val="95"/>
              </a:spcBef>
            </a:pPr>
            <a:r>
              <a:rPr spc="-5" dirty="0"/>
              <a:t>5.3.6“第三代诗人</a:t>
            </a:r>
            <a:r>
              <a:rPr spc="-40" dirty="0"/>
              <a:t>”</a:t>
            </a:r>
            <a:r>
              <a:rPr sz="3300" spc="-60" baseline="1000" dirty="0"/>
              <a:t>——</a:t>
            </a:r>
            <a:r>
              <a:rPr sz="3600" baseline="1000" dirty="0"/>
              <a:t>海子</a:t>
            </a:r>
            <a:endParaRPr sz="3600" baseline="1000"/>
          </a:p>
        </p:txBody>
      </p:sp>
      <p:sp>
        <p:nvSpPr>
          <p:cNvPr id="8" name="object 8"/>
          <p:cNvSpPr/>
          <p:nvPr/>
        </p:nvSpPr>
        <p:spPr>
          <a:xfrm>
            <a:off x="9947452" y="0"/>
            <a:ext cx="2244547" cy="1095755"/>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5318252" y="654558"/>
            <a:ext cx="144589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0D0D0D"/>
                </a:solidFill>
                <a:latin typeface="微软雅黑" panose="020B0503020204020204" charset="-122"/>
                <a:cs typeface="微软雅黑" panose="020B0503020204020204" charset="-122"/>
              </a:rPr>
              <a:t>四川诗群</a:t>
            </a:r>
            <a:endParaRPr sz="2800">
              <a:latin typeface="微软雅黑" panose="020B0503020204020204" charset="-122"/>
              <a:cs typeface="微软雅黑" panose="020B0503020204020204" charset="-122"/>
            </a:endParaRPr>
          </a:p>
        </p:txBody>
      </p:sp>
      <p:sp>
        <p:nvSpPr>
          <p:cNvPr id="6" name="object 6"/>
          <p:cNvSpPr txBox="1"/>
          <p:nvPr/>
        </p:nvSpPr>
        <p:spPr>
          <a:xfrm>
            <a:off x="603300" y="1440560"/>
            <a:ext cx="10570210" cy="34010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ea typeface="微软雅黑" panose="020B0503020204020204" charset="-122"/>
                <a:cs typeface="微软雅黑" panose="020B0503020204020204" charset="-122"/>
              </a:rPr>
              <a:t>名词解释：</a:t>
            </a:r>
            <a:endParaRPr sz="2400">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a:latin typeface="微软雅黑" panose="020B0503020204020204" charset="-122"/>
              <a:ea typeface="微软雅黑" panose="020B0503020204020204" charset="-122"/>
              <a:cs typeface="微软雅黑" panose="020B0503020204020204" charset="-122"/>
            </a:endParaRPr>
          </a:p>
          <a:p>
            <a:pPr marL="801370" indent="-789305">
              <a:lnSpc>
                <a:spcPct val="100000"/>
              </a:lnSpc>
              <a:buSzPct val="96000"/>
              <a:buAutoNum type="arabicPlain"/>
              <a:tabLst>
                <a:tab pos="802005" algn="l"/>
              </a:tabLst>
            </a:pPr>
            <a:r>
              <a:rPr sz="2400" spc="-5" dirty="0">
                <a:latin typeface="微软雅黑" panose="020B0503020204020204" charset="-122"/>
                <a:ea typeface="微软雅黑" panose="020B0503020204020204" charset="-122"/>
                <a:cs typeface="微软雅黑" panose="020B0503020204020204" charset="-122"/>
              </a:rPr>
              <a:t>四川诗</a:t>
            </a:r>
            <a:r>
              <a:rPr sz="2400" dirty="0">
                <a:latin typeface="微软雅黑" panose="020B0503020204020204" charset="-122"/>
                <a:ea typeface="微软雅黑" panose="020B0503020204020204" charset="-122"/>
                <a:cs typeface="微软雅黑" panose="020B0503020204020204" charset="-122"/>
              </a:rPr>
              <a:t>群</a:t>
            </a:r>
            <a:r>
              <a:rPr sz="2400" b="1" spc="-5" dirty="0">
                <a:solidFill>
                  <a:srgbClr val="C00000"/>
                </a:solidFill>
                <a:latin typeface="微软雅黑" panose="020B0503020204020204" charset="-122"/>
                <a:ea typeface="微软雅黑" panose="020B0503020204020204" charset="-122"/>
                <a:cs typeface="微软雅黑" panose="020B0503020204020204" charset="-122"/>
              </a:rPr>
              <a:t>是“第三代诗人”</a:t>
            </a:r>
            <a:r>
              <a:rPr sz="2400" spc="-5" dirty="0">
                <a:latin typeface="微软雅黑" panose="020B0503020204020204" charset="-122"/>
                <a:ea typeface="微软雅黑" panose="020B0503020204020204" charset="-122"/>
                <a:cs typeface="微软雅黑" panose="020B0503020204020204" charset="-122"/>
              </a:rPr>
              <a:t>所形成的影响较大的诗群之一，它包含了</a:t>
            </a:r>
            <a:endParaRPr sz="2400">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lain"/>
            </a:pPr>
            <a:endParaRPr sz="2500">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dirty="0">
                <a:solidFill>
                  <a:srgbClr val="C00000"/>
                </a:solidFill>
                <a:latin typeface="微软雅黑" panose="020B0503020204020204" charset="-122"/>
                <a:ea typeface="微软雅黑" panose="020B0503020204020204" charset="-122"/>
                <a:cs typeface="微软雅黑" panose="020B0503020204020204" charset="-122"/>
              </a:rPr>
              <a:t>“非非主义”、“莽汉主义”和“整体主义”</a:t>
            </a:r>
            <a:r>
              <a:rPr sz="2400" dirty="0">
                <a:latin typeface="微软雅黑" panose="020B0503020204020204" charset="-122"/>
                <a:ea typeface="微软雅黑" panose="020B0503020204020204" charset="-122"/>
                <a:cs typeface="微软雅黑" panose="020B0503020204020204" charset="-122"/>
              </a:rPr>
              <a:t>，</a:t>
            </a:r>
            <a:endParaRPr sz="2400">
              <a:latin typeface="微软雅黑" panose="020B0503020204020204" charset="-122"/>
              <a:ea typeface="微软雅黑" panose="020B0503020204020204" charset="-122"/>
              <a:cs typeface="微软雅黑" panose="020B0503020204020204" charset="-122"/>
            </a:endParaRPr>
          </a:p>
          <a:p>
            <a:pPr>
              <a:lnSpc>
                <a:spcPct val="100000"/>
              </a:lnSpc>
              <a:spcBef>
                <a:spcPts val="10"/>
              </a:spcBef>
            </a:pPr>
            <a:endParaRPr sz="2500">
              <a:latin typeface="微软雅黑" panose="020B0503020204020204" charset="-122"/>
              <a:ea typeface="微软雅黑" panose="020B0503020204020204" charset="-122"/>
              <a:cs typeface="微软雅黑" panose="020B0503020204020204" charset="-122"/>
            </a:endParaRPr>
          </a:p>
          <a:p>
            <a:pPr marL="800735" indent="-788670">
              <a:lnSpc>
                <a:spcPct val="100000"/>
              </a:lnSpc>
              <a:buSzPct val="96000"/>
              <a:buAutoNum type="arabicPlain" startAt="2"/>
              <a:tabLst>
                <a:tab pos="801370" algn="l"/>
              </a:tabLst>
            </a:pPr>
            <a:r>
              <a:rPr sz="2400" dirty="0">
                <a:latin typeface="微软雅黑" panose="020B0503020204020204" charset="-122"/>
                <a:ea typeface="微软雅黑" panose="020B0503020204020204" charset="-122"/>
                <a:cs typeface="微软雅黑" panose="020B0503020204020204" charset="-122"/>
              </a:rPr>
              <a:t>其中的</a:t>
            </a:r>
            <a:r>
              <a:rPr sz="2400" b="1" dirty="0">
                <a:solidFill>
                  <a:srgbClr val="C00000"/>
                </a:solidFill>
                <a:latin typeface="微软雅黑" panose="020B0503020204020204" charset="-122"/>
                <a:ea typeface="微软雅黑" panose="020B0503020204020204" charset="-122"/>
                <a:cs typeface="微软雅黑" panose="020B0503020204020204" charset="-122"/>
              </a:rPr>
              <a:t>欧阳江河、翟永明、钟鸣和柏</a:t>
            </a:r>
            <a:r>
              <a:rPr sz="2400" b="1" spc="5" dirty="0">
                <a:solidFill>
                  <a:srgbClr val="C00000"/>
                </a:solidFill>
                <a:latin typeface="微软雅黑" panose="020B0503020204020204" charset="-122"/>
                <a:ea typeface="微软雅黑" panose="020B0503020204020204" charset="-122"/>
                <a:cs typeface="微软雅黑" panose="020B0503020204020204" charset="-122"/>
              </a:rPr>
              <a:t>桦</a:t>
            </a:r>
            <a:r>
              <a:rPr sz="2400" dirty="0">
                <a:latin typeface="微软雅黑" panose="020B0503020204020204" charset="-122"/>
                <a:ea typeface="微软雅黑" panose="020B0503020204020204" charset="-122"/>
                <a:cs typeface="微软雅黑" panose="020B0503020204020204" charset="-122"/>
              </a:rPr>
              <a:t>等较早知名。</a:t>
            </a:r>
            <a:endParaRPr sz="2400">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lain" startAt="2"/>
            </a:pPr>
            <a:endParaRPr sz="2500">
              <a:latin typeface="微软雅黑" panose="020B0503020204020204" charset="-122"/>
              <a:ea typeface="微软雅黑" panose="020B0503020204020204" charset="-122"/>
              <a:cs typeface="微软雅黑" panose="020B0503020204020204" charset="-122"/>
            </a:endParaRPr>
          </a:p>
          <a:p>
            <a:pPr marL="800735" indent="-788670">
              <a:lnSpc>
                <a:spcPct val="100000"/>
              </a:lnSpc>
              <a:buSzPct val="96000"/>
              <a:buAutoNum type="arabicPlain" startAt="2"/>
              <a:tabLst>
                <a:tab pos="801370" algn="l"/>
              </a:tabLst>
            </a:pPr>
            <a:r>
              <a:rPr sz="2400" dirty="0">
                <a:latin typeface="微软雅黑" panose="020B0503020204020204" charset="-122"/>
                <a:ea typeface="微软雅黑" panose="020B0503020204020204" charset="-122"/>
                <a:cs typeface="微软雅黑" panose="020B0503020204020204" charset="-122"/>
              </a:rPr>
              <a:t>四</a:t>
            </a:r>
            <a:r>
              <a:rPr sz="2400" spc="5" dirty="0">
                <a:latin typeface="微软雅黑" panose="020B0503020204020204" charset="-122"/>
                <a:ea typeface="微软雅黑" panose="020B0503020204020204" charset="-122"/>
                <a:cs typeface="微软雅黑" panose="020B0503020204020204" charset="-122"/>
              </a:rPr>
              <a:t>川</a:t>
            </a:r>
            <a:r>
              <a:rPr sz="2400" dirty="0">
                <a:latin typeface="微软雅黑" panose="020B0503020204020204" charset="-122"/>
                <a:ea typeface="微软雅黑" panose="020B0503020204020204" charset="-122"/>
                <a:cs typeface="微软雅黑" panose="020B0503020204020204" charset="-122"/>
              </a:rPr>
              <a:t>诗群是“第三代诗人”</a:t>
            </a:r>
            <a:r>
              <a:rPr sz="2400" spc="5" dirty="0">
                <a:latin typeface="微软雅黑" panose="020B0503020204020204" charset="-122"/>
                <a:ea typeface="微软雅黑" panose="020B0503020204020204" charset="-122"/>
                <a:cs typeface="微软雅黑" panose="020B0503020204020204" charset="-122"/>
              </a:rPr>
              <a:t>中</a:t>
            </a:r>
            <a:r>
              <a:rPr sz="2400" b="1" dirty="0">
                <a:solidFill>
                  <a:srgbClr val="C00000"/>
                </a:solidFill>
                <a:latin typeface="微软雅黑" panose="020B0503020204020204" charset="-122"/>
                <a:ea typeface="微软雅黑" panose="020B0503020204020204" charset="-122"/>
                <a:cs typeface="微软雅黑" panose="020B0503020204020204" charset="-122"/>
              </a:rPr>
              <a:t>最擅诗歌行动、也最生机勃勃的诗歌群</a:t>
            </a:r>
            <a:r>
              <a:rPr sz="2400" b="1" spc="5" dirty="0">
                <a:solidFill>
                  <a:srgbClr val="C00000"/>
                </a:solidFill>
                <a:latin typeface="微软雅黑" panose="020B0503020204020204" charset="-122"/>
                <a:ea typeface="微软雅黑" panose="020B0503020204020204" charset="-122"/>
                <a:cs typeface="微软雅黑" panose="020B0503020204020204" charset="-122"/>
              </a:rPr>
              <a:t>落</a:t>
            </a:r>
            <a:r>
              <a:rPr sz="2400" dirty="0">
                <a:solidFill>
                  <a:srgbClr val="C00000"/>
                </a:solidFill>
                <a:latin typeface="微软雅黑" panose="020B0503020204020204" charset="-122"/>
                <a:ea typeface="微软雅黑" panose="020B0503020204020204" charset="-122"/>
                <a:cs typeface="微软雅黑" panose="020B0503020204020204" charset="-122"/>
              </a:rPr>
              <a:t>。</a:t>
            </a:r>
            <a:endParaRPr sz="2400">
              <a:latin typeface="微软雅黑" panose="020B0503020204020204" charset="-122"/>
              <a:ea typeface="微软雅黑" panose="020B0503020204020204" charset="-122"/>
              <a:cs typeface="微软雅黑" panose="020B0503020204020204" charset="-122"/>
            </a:endParaRPr>
          </a:p>
        </p:txBody>
      </p:sp>
      <p:sp>
        <p:nvSpPr>
          <p:cNvPr id="7" name="object 7"/>
          <p:cNvSpPr txBox="1">
            <a:spLocks noGrp="1"/>
          </p:cNvSpPr>
          <p:nvPr>
            <p:ph type="title"/>
          </p:nvPr>
        </p:nvSpPr>
        <p:spPr>
          <a:xfrm>
            <a:off x="750823" y="311911"/>
            <a:ext cx="3374390" cy="452120"/>
          </a:xfrm>
          <a:prstGeom prst="rect">
            <a:avLst/>
          </a:prstGeom>
        </p:spPr>
        <p:txBody>
          <a:bodyPr vert="horz" wrap="square" lIns="0" tIns="12065" rIns="0" bIns="0" rtlCol="0">
            <a:spAutoFit/>
          </a:bodyPr>
          <a:lstStyle/>
          <a:p>
            <a:pPr marL="12700">
              <a:lnSpc>
                <a:spcPct val="100000"/>
              </a:lnSpc>
              <a:spcBef>
                <a:spcPts val="95"/>
              </a:spcBef>
            </a:pPr>
            <a:r>
              <a:rPr spc="-5" dirty="0"/>
              <a:t>5.3.6“第三代诗人”</a:t>
            </a:r>
            <a:endParaRPr spc="-5" dirty="0"/>
          </a:p>
        </p:txBody>
      </p:sp>
      <p:sp>
        <p:nvSpPr>
          <p:cNvPr id="8" name="object 8"/>
          <p:cNvSpPr/>
          <p:nvPr/>
        </p:nvSpPr>
        <p:spPr>
          <a:xfrm>
            <a:off x="9947452" y="0"/>
            <a:ext cx="2244547" cy="1095755"/>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8445245" y="645413"/>
            <a:ext cx="937260" cy="502920"/>
          </a:xfrm>
          <a:custGeom>
            <a:avLst/>
            <a:gdLst/>
            <a:ahLst/>
            <a:cxnLst/>
            <a:rect l="l" t="t" r="r" b="b"/>
            <a:pathLst>
              <a:path w="937259" h="502919">
                <a:moveTo>
                  <a:pt x="685800" y="0"/>
                </a:moveTo>
                <a:lnTo>
                  <a:pt x="0" y="0"/>
                </a:lnTo>
                <a:lnTo>
                  <a:pt x="0" y="502920"/>
                </a:lnTo>
                <a:lnTo>
                  <a:pt x="685800" y="502920"/>
                </a:lnTo>
                <a:lnTo>
                  <a:pt x="937259" y="251460"/>
                </a:lnTo>
                <a:lnTo>
                  <a:pt x="685800" y="0"/>
                </a:lnTo>
                <a:close/>
              </a:path>
            </a:pathLst>
          </a:custGeom>
          <a:solidFill>
            <a:srgbClr val="006FC0"/>
          </a:solidFill>
        </p:spPr>
        <p:txBody>
          <a:bodyPr wrap="square" lIns="0" tIns="0" rIns="0" bIns="0" rtlCol="0"/>
          <a:lstStyle/>
          <a:p/>
        </p:txBody>
      </p:sp>
      <p:sp>
        <p:nvSpPr>
          <p:cNvPr id="10" name="object 10"/>
          <p:cNvSpPr/>
          <p:nvPr/>
        </p:nvSpPr>
        <p:spPr>
          <a:xfrm>
            <a:off x="8445245" y="645413"/>
            <a:ext cx="937260" cy="502920"/>
          </a:xfrm>
          <a:custGeom>
            <a:avLst/>
            <a:gdLst/>
            <a:ahLst/>
            <a:cxnLst/>
            <a:rect l="l" t="t" r="r" b="b"/>
            <a:pathLst>
              <a:path w="937259" h="502919">
                <a:moveTo>
                  <a:pt x="0" y="0"/>
                </a:moveTo>
                <a:lnTo>
                  <a:pt x="685800" y="0"/>
                </a:lnTo>
                <a:lnTo>
                  <a:pt x="937259"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8685021" y="688670"/>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5318252" y="656082"/>
            <a:ext cx="1244600" cy="391160"/>
          </a:xfrm>
          <a:prstGeom prst="rect">
            <a:avLst/>
          </a:prstGeom>
        </p:spPr>
        <p:txBody>
          <a:bodyPr vert="horz" wrap="square" lIns="0" tIns="12700" rIns="0" bIns="0" rtlCol="0">
            <a:spAutoFit/>
          </a:bodyPr>
          <a:lstStyle/>
          <a:p>
            <a:pPr marL="12700">
              <a:lnSpc>
                <a:spcPct val="100000"/>
              </a:lnSpc>
              <a:spcBef>
                <a:spcPts val="100"/>
              </a:spcBef>
            </a:pPr>
            <a:r>
              <a:rPr sz="2400" b="1" u="heavy" dirty="0">
                <a:solidFill>
                  <a:srgbClr val="0D0D0D"/>
                </a:solidFill>
                <a:uFill>
                  <a:solidFill>
                    <a:srgbClr val="0D0D0D"/>
                  </a:solidFill>
                </a:uFill>
                <a:latin typeface="微软雅黑" panose="020B0503020204020204" charset="-122"/>
                <a:cs typeface="微软雅黑" panose="020B0503020204020204" charset="-122"/>
              </a:rPr>
              <a:t>上海诗群</a:t>
            </a:r>
            <a:endParaRPr sz="2400">
              <a:latin typeface="微软雅黑" panose="020B0503020204020204" charset="-122"/>
              <a:cs typeface="微软雅黑" panose="020B0503020204020204" charset="-122"/>
            </a:endParaRPr>
          </a:p>
        </p:txBody>
      </p:sp>
      <p:sp>
        <p:nvSpPr>
          <p:cNvPr id="6" name="object 6"/>
          <p:cNvSpPr txBox="1"/>
          <p:nvPr/>
        </p:nvSpPr>
        <p:spPr>
          <a:xfrm>
            <a:off x="1520189" y="2705480"/>
            <a:ext cx="7519034" cy="264668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D0D0D"/>
                </a:solidFill>
                <a:latin typeface="微软雅黑" panose="020B0503020204020204" charset="-122"/>
                <a:ea typeface="微软雅黑" panose="020B0503020204020204" charset="-122"/>
                <a:cs typeface="微软雅黑" panose="020B0503020204020204" charset="-122"/>
              </a:rPr>
              <a:t>1</a:t>
            </a:r>
            <a:r>
              <a:rPr sz="2400" b="1" dirty="0">
                <a:solidFill>
                  <a:srgbClr val="0D0D0D"/>
                </a:solidFill>
                <a:latin typeface="微软雅黑" panose="020B0503020204020204" charset="-122"/>
                <a:ea typeface="微软雅黑" panose="020B0503020204020204" charset="-122"/>
                <a:cs typeface="微软雅黑" panose="020B0503020204020204" charset="-122"/>
              </a:rPr>
              <a:t>、主要诗人：王寅、陈东东、陆忆敏、张小波、孙晓刚</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solidFill>
                  <a:srgbClr val="0D0D0D"/>
                </a:solidFill>
                <a:latin typeface="微软雅黑" panose="020B0503020204020204" charset="-122"/>
                <a:ea typeface="微软雅黑" panose="020B0503020204020204" charset="-122"/>
                <a:cs typeface="微软雅黑" panose="020B0503020204020204" charset="-122"/>
              </a:rPr>
              <a:t>2</a:t>
            </a:r>
            <a:r>
              <a:rPr sz="2400" b="1" dirty="0">
                <a:solidFill>
                  <a:srgbClr val="0D0D0D"/>
                </a:solidFill>
                <a:latin typeface="微软雅黑" panose="020B0503020204020204" charset="-122"/>
                <a:ea typeface="微软雅黑" panose="020B0503020204020204" charset="-122"/>
                <a:cs typeface="微软雅黑" panose="020B0503020204020204" charset="-122"/>
              </a:rPr>
              <a:t>、内容：都市的漂泊、焦灼、嫌恶和眷恋</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solidFill>
                  <a:srgbClr val="0D0D0D"/>
                </a:solidFill>
                <a:latin typeface="微软雅黑" panose="020B0503020204020204" charset="-122"/>
                <a:ea typeface="微软雅黑" panose="020B0503020204020204" charset="-122"/>
                <a:cs typeface="微软雅黑" panose="020B0503020204020204" charset="-122"/>
              </a:rPr>
              <a:t>3</a:t>
            </a:r>
            <a:r>
              <a:rPr sz="2400" b="1" dirty="0">
                <a:solidFill>
                  <a:srgbClr val="0D0D0D"/>
                </a:solidFill>
                <a:latin typeface="微软雅黑" panose="020B0503020204020204" charset="-122"/>
                <a:ea typeface="微软雅黑" panose="020B0503020204020204" charset="-122"/>
                <a:cs typeface="微软雅黑" panose="020B0503020204020204" charset="-122"/>
              </a:rPr>
              <a:t>、艺术：斑驳的城市意象、快速的语流、急促的节奉</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10"/>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solidFill>
                  <a:srgbClr val="0D0D0D"/>
                </a:solidFill>
                <a:latin typeface="微软雅黑" panose="020B0503020204020204" charset="-122"/>
                <a:ea typeface="微软雅黑" panose="020B0503020204020204" charset="-122"/>
                <a:cs typeface="微软雅黑" panose="020B0503020204020204" charset="-122"/>
              </a:rPr>
              <a:t>4</a:t>
            </a:r>
            <a:r>
              <a:rPr sz="2400" b="1" dirty="0">
                <a:solidFill>
                  <a:srgbClr val="0D0D0D"/>
                </a:solidFill>
                <a:latin typeface="微软雅黑" panose="020B0503020204020204" charset="-122"/>
                <a:ea typeface="微软雅黑" panose="020B0503020204020204" charset="-122"/>
                <a:cs typeface="微软雅黑" panose="020B0503020204020204" charset="-122"/>
              </a:rPr>
              <a:t>、重要诗集：《城市人》</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txBox="1">
            <a:spLocks noGrp="1"/>
          </p:cNvSpPr>
          <p:nvPr>
            <p:ph type="title"/>
          </p:nvPr>
        </p:nvSpPr>
        <p:spPr>
          <a:xfrm>
            <a:off x="643839" y="310387"/>
            <a:ext cx="3340735" cy="452120"/>
          </a:xfrm>
          <a:prstGeom prst="rect">
            <a:avLst/>
          </a:prstGeom>
        </p:spPr>
        <p:txBody>
          <a:bodyPr vert="horz" wrap="square" lIns="0" tIns="12065" rIns="0" bIns="0" rtlCol="0">
            <a:spAutoFit/>
          </a:bodyPr>
          <a:lstStyle/>
          <a:p>
            <a:pPr marL="12700">
              <a:lnSpc>
                <a:spcPct val="100000"/>
              </a:lnSpc>
              <a:spcBef>
                <a:spcPts val="95"/>
              </a:spcBef>
            </a:pPr>
            <a:r>
              <a:rPr dirty="0"/>
              <a:t>5.3.3.3</a:t>
            </a:r>
            <a:r>
              <a:rPr spc="-15" dirty="0"/>
              <a:t>“</a:t>
            </a:r>
            <a:r>
              <a:rPr spc="-5" dirty="0"/>
              <a:t>上海诗群”</a:t>
            </a:r>
            <a:endParaRPr spc="-5" dirty="0"/>
          </a:p>
        </p:txBody>
      </p:sp>
      <p:sp>
        <p:nvSpPr>
          <p:cNvPr id="8" name="object 8"/>
          <p:cNvSpPr/>
          <p:nvPr/>
        </p:nvSpPr>
        <p:spPr>
          <a:xfrm>
            <a:off x="9947452" y="0"/>
            <a:ext cx="2244547" cy="1095755"/>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603300" y="654558"/>
            <a:ext cx="9653270" cy="2684780"/>
          </a:xfrm>
          <a:prstGeom prst="rect">
            <a:avLst/>
          </a:prstGeom>
        </p:spPr>
        <p:txBody>
          <a:bodyPr vert="horz" wrap="square" lIns="0" tIns="12065" rIns="0" bIns="0" rtlCol="0">
            <a:spAutoFit/>
          </a:bodyPr>
          <a:lstStyle/>
          <a:p>
            <a:pPr marL="1222375" algn="ctr">
              <a:lnSpc>
                <a:spcPct val="100000"/>
              </a:lnSpc>
              <a:spcBef>
                <a:spcPts val="95"/>
              </a:spcBef>
            </a:pPr>
            <a:r>
              <a:rPr sz="2800" b="1" spc="-5" dirty="0">
                <a:solidFill>
                  <a:srgbClr val="0D0D0D"/>
                </a:solidFill>
                <a:latin typeface="微软雅黑" panose="020B0503020204020204" charset="-122"/>
                <a:ea typeface="微软雅黑" panose="020B0503020204020204" charset="-122"/>
                <a:cs typeface="微软雅黑" panose="020B0503020204020204" charset="-122"/>
              </a:rPr>
              <a:t>他们诗群</a:t>
            </a:r>
            <a:endParaRPr sz="28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83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、主要诗人：</a:t>
            </a:r>
            <a:r>
              <a:rPr sz="2400" b="1" dirty="0">
                <a:solidFill>
                  <a:srgbClr val="C00000"/>
                </a:solidFill>
                <a:latin typeface="微软雅黑" panose="020B0503020204020204" charset="-122"/>
                <a:ea typeface="微软雅黑" panose="020B0503020204020204" charset="-122"/>
                <a:cs typeface="微软雅黑" panose="020B0503020204020204" charset="-122"/>
              </a:rPr>
              <a:t>韩东、于坚、丁当、</a:t>
            </a:r>
            <a:r>
              <a:rPr sz="2400" b="1" dirty="0">
                <a:latin typeface="微软雅黑" panose="020B0503020204020204" charset="-122"/>
                <a:ea typeface="微软雅黑" panose="020B0503020204020204" charset="-122"/>
                <a:cs typeface="微软雅黑" panose="020B0503020204020204" charset="-122"/>
              </a:rPr>
              <a:t>吕德安</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5"/>
              </a:spcBef>
            </a:pPr>
            <a:r>
              <a:rPr sz="2400" b="1" spc="-5" dirty="0">
                <a:latin typeface="微软雅黑" panose="020B0503020204020204" charset="-122"/>
                <a:ea typeface="微软雅黑" panose="020B0503020204020204" charset="-122"/>
                <a:cs typeface="微软雅黑" panose="020B0503020204020204" charset="-122"/>
              </a:rPr>
              <a:t>2、风格</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冷静、客观、局外人式的叙述，有生命的、有意味的审美内容</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spc="-5" dirty="0">
                <a:latin typeface="微软雅黑" panose="020B0503020204020204" charset="-122"/>
                <a:ea typeface="微软雅黑" panose="020B0503020204020204" charset="-122"/>
                <a:cs typeface="微软雅黑" panose="020B0503020204020204" charset="-122"/>
              </a:rPr>
              <a:t>4</a:t>
            </a:r>
            <a:r>
              <a:rPr sz="2400" b="1"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诗</a:t>
            </a:r>
            <a:r>
              <a:rPr sz="2400" b="1" dirty="0">
                <a:latin typeface="微软雅黑" panose="020B0503020204020204" charset="-122"/>
                <a:ea typeface="微软雅黑" panose="020B0503020204020204" charset="-122"/>
                <a:cs typeface="微软雅黑" panose="020B0503020204020204" charset="-122"/>
              </a:rPr>
              <a:t>刊：《他们》</a:t>
            </a:r>
            <a:endParaRPr sz="2400" b="1">
              <a:latin typeface="微软雅黑" panose="020B0503020204020204" charset="-122"/>
              <a:ea typeface="微软雅黑" panose="020B0503020204020204" charset="-122"/>
              <a:cs typeface="微软雅黑" panose="020B0503020204020204" charset="-122"/>
            </a:endParaRPr>
          </a:p>
        </p:txBody>
      </p:sp>
      <p:sp>
        <p:nvSpPr>
          <p:cNvPr id="6" name="object 6"/>
          <p:cNvSpPr txBox="1"/>
          <p:nvPr/>
        </p:nvSpPr>
        <p:spPr>
          <a:xfrm>
            <a:off x="603300" y="4367276"/>
            <a:ext cx="7951470" cy="112331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D0D0D"/>
                </a:solidFill>
                <a:latin typeface="微软雅黑" panose="020B0503020204020204" charset="-122"/>
                <a:cs typeface="微软雅黑" panose="020B0503020204020204" charset="-122"/>
              </a:rPr>
              <a:t>于坚</a:t>
            </a:r>
            <a:r>
              <a:rPr sz="2400" b="1" spc="-5" dirty="0">
                <a:solidFill>
                  <a:srgbClr val="0D0D0D"/>
                </a:solidFill>
                <a:latin typeface="微软雅黑" panose="020B0503020204020204" charset="-122"/>
                <a:cs typeface="微软雅黑" panose="020B0503020204020204" charset="-122"/>
              </a:rPr>
              <a:t>：</a:t>
            </a:r>
            <a:r>
              <a:rPr sz="2400" dirty="0">
                <a:solidFill>
                  <a:srgbClr val="0D0D0D"/>
                </a:solidFill>
                <a:latin typeface="微软雅黑" panose="020B0503020204020204" charset="-122"/>
                <a:cs typeface="微软雅黑" panose="020B0503020204020204" charset="-122"/>
              </a:rPr>
              <a:t>诗集《宝地》；代表作《感谢父亲》《尚义街六号》</a:t>
            </a:r>
            <a:endParaRPr sz="2400">
              <a:latin typeface="微软雅黑" panose="020B0503020204020204" charset="-122"/>
              <a:cs typeface="微软雅黑" panose="020B0503020204020204" charset="-122"/>
            </a:endParaRPr>
          </a:p>
          <a:p>
            <a:pPr>
              <a:lnSpc>
                <a:spcPct val="100000"/>
              </a:lnSpc>
              <a:spcBef>
                <a:spcPts val="5"/>
              </a:spcBef>
            </a:pPr>
            <a:endParaRPr sz="2500">
              <a:latin typeface="Times New Roman" panose="02020603050405020304"/>
              <a:cs typeface="Times New Roman" panose="02020603050405020304"/>
            </a:endParaRPr>
          </a:p>
          <a:p>
            <a:pPr marL="12700">
              <a:lnSpc>
                <a:spcPct val="100000"/>
              </a:lnSpc>
            </a:pPr>
            <a:r>
              <a:rPr sz="2400" b="1" dirty="0">
                <a:solidFill>
                  <a:srgbClr val="0D0D0D"/>
                </a:solidFill>
                <a:latin typeface="微软雅黑" panose="020B0503020204020204" charset="-122"/>
                <a:cs typeface="微软雅黑" panose="020B0503020204020204" charset="-122"/>
              </a:rPr>
              <a:t>作品特点：</a:t>
            </a:r>
            <a:r>
              <a:rPr sz="2400" dirty="0">
                <a:solidFill>
                  <a:srgbClr val="0D0D0D"/>
                </a:solidFill>
                <a:latin typeface="微软雅黑" panose="020B0503020204020204" charset="-122"/>
                <a:cs typeface="微软雅黑" panose="020B0503020204020204" charset="-122"/>
              </a:rPr>
              <a:t>描写平常的日常生活，口语化</a:t>
            </a:r>
            <a:endParaRPr sz="2400">
              <a:latin typeface="微软雅黑" panose="020B0503020204020204" charset="-122"/>
              <a:cs typeface="微软雅黑" panose="020B0503020204020204" charset="-122"/>
            </a:endParaRPr>
          </a:p>
        </p:txBody>
      </p:sp>
      <p:sp>
        <p:nvSpPr>
          <p:cNvPr id="7" name="object 7"/>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5.3.3.4</a:t>
            </a:r>
            <a:r>
              <a:rPr spc="-15" dirty="0"/>
              <a:t>“</a:t>
            </a:r>
            <a:r>
              <a:rPr spc="-5" dirty="0"/>
              <a:t>他们诗群”</a:t>
            </a:r>
            <a:endParaRPr spc="-5" dirty="0"/>
          </a:p>
        </p:txBody>
      </p:sp>
      <p:sp>
        <p:nvSpPr>
          <p:cNvPr id="8" name="object 8"/>
          <p:cNvSpPr/>
          <p:nvPr/>
        </p:nvSpPr>
        <p:spPr>
          <a:xfrm>
            <a:off x="9947452" y="0"/>
            <a:ext cx="2244547" cy="1095755"/>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754481" y="2167509"/>
            <a:ext cx="7036434" cy="1784985"/>
          </a:xfrm>
          <a:prstGeom prst="rect">
            <a:avLst/>
          </a:prstGeom>
        </p:spPr>
        <p:txBody>
          <a:bodyPr vert="horz" wrap="square" lIns="0" tIns="12700" rIns="0" bIns="0" rtlCol="0">
            <a:spAutoFit/>
          </a:bodyPr>
          <a:lstStyle/>
          <a:p>
            <a:pPr marL="12700">
              <a:lnSpc>
                <a:spcPct val="100000"/>
              </a:lnSpc>
              <a:spcBef>
                <a:spcPts val="100"/>
              </a:spcBef>
            </a:pPr>
            <a:r>
              <a:rPr sz="2400" b="1" dirty="0">
                <a:latin typeface="微软雅黑" panose="020B0503020204020204" charset="-122"/>
                <a:ea typeface="微软雅黑" panose="020B0503020204020204" charset="-122"/>
                <a:cs typeface="微软雅黑" panose="020B0503020204020204" charset="-122"/>
              </a:rPr>
              <a:t>女性主义诗群</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190000"/>
              </a:lnSpc>
            </a:pPr>
            <a:r>
              <a:rPr sz="2400" b="1" dirty="0">
                <a:latin typeface="微软雅黑" panose="020B0503020204020204" charset="-122"/>
                <a:ea typeface="微软雅黑" panose="020B0503020204020204" charset="-122"/>
                <a:cs typeface="微软雅黑" panose="020B0503020204020204" charset="-122"/>
              </a:rPr>
              <a:t>主要诗人：伊蕾、翟永明、海男、唐亚平等女性诗人 特点：女性主义的创作特色。</a:t>
            </a:r>
            <a:endParaRPr sz="2400" b="1">
              <a:latin typeface="微软雅黑" panose="020B0503020204020204" charset="-122"/>
              <a:ea typeface="微软雅黑" panose="020B0503020204020204" charset="-122"/>
              <a:cs typeface="微软雅黑" panose="020B0503020204020204" charset="-122"/>
            </a:endParaRPr>
          </a:p>
        </p:txBody>
      </p:sp>
      <p:sp>
        <p:nvSpPr>
          <p:cNvPr id="6" name="object 6"/>
          <p:cNvSpPr/>
          <p:nvPr/>
        </p:nvSpPr>
        <p:spPr>
          <a:xfrm>
            <a:off x="9685687" y="42781"/>
            <a:ext cx="2392980" cy="1110117"/>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title"/>
          </p:nvPr>
        </p:nvSpPr>
        <p:spPr>
          <a:xfrm>
            <a:off x="750823" y="311911"/>
            <a:ext cx="3374390" cy="452120"/>
          </a:xfrm>
          <a:prstGeom prst="rect">
            <a:avLst/>
          </a:prstGeom>
        </p:spPr>
        <p:txBody>
          <a:bodyPr vert="horz" wrap="square" lIns="0" tIns="12065" rIns="0" bIns="0" rtlCol="0">
            <a:spAutoFit/>
          </a:bodyPr>
          <a:lstStyle/>
          <a:p>
            <a:pPr marL="12700">
              <a:lnSpc>
                <a:spcPct val="100000"/>
              </a:lnSpc>
              <a:spcBef>
                <a:spcPts val="95"/>
              </a:spcBef>
            </a:pPr>
            <a:r>
              <a:rPr spc="-5" dirty="0"/>
              <a:t>5.3.6“第三代诗人”</a:t>
            </a:r>
            <a:endParaRPr spc="-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3259328" y="2121534"/>
            <a:ext cx="5157470" cy="4107180"/>
          </a:xfrm>
          <a:prstGeom prst="rect">
            <a:avLst/>
          </a:prstGeom>
        </p:spPr>
        <p:txBody>
          <a:bodyPr vert="horz" wrap="square" lIns="0" tIns="12700" rIns="0" bIns="0" rtlCol="0">
            <a:spAutoFit/>
          </a:bodyPr>
          <a:lstStyle/>
          <a:p>
            <a:pPr marL="12700">
              <a:lnSpc>
                <a:spcPct val="100000"/>
              </a:lnSpc>
              <a:spcBef>
                <a:spcPts val="100"/>
              </a:spcBef>
            </a:pPr>
            <a:r>
              <a:rPr sz="2400" b="1" dirty="0">
                <a:latin typeface="微软雅黑" panose="020B0503020204020204" charset="-122"/>
                <a:ea typeface="微软雅黑" panose="020B0503020204020204" charset="-122"/>
                <a:cs typeface="微软雅黑" panose="020B0503020204020204" charset="-122"/>
              </a:rPr>
              <a:t>太阳，我在怀疑，黑色风景与天鹅</a:t>
            </a:r>
            <a:endParaRPr sz="2400" b="1">
              <a:latin typeface="微软雅黑" panose="020B0503020204020204" charset="-122"/>
              <a:ea typeface="微软雅黑" panose="020B0503020204020204" charset="-122"/>
              <a:cs typeface="微软雅黑" panose="020B0503020204020204" charset="-122"/>
            </a:endParaRPr>
          </a:p>
          <a:p>
            <a:pPr marL="12700" marR="1478915" algn="just">
              <a:lnSpc>
                <a:spcPct val="200000"/>
              </a:lnSpc>
            </a:pPr>
            <a:r>
              <a:rPr sz="2400" b="1" dirty="0">
                <a:latin typeface="微软雅黑" panose="020B0503020204020204" charset="-122"/>
                <a:ea typeface="微软雅黑" panose="020B0503020204020204" charset="-122"/>
                <a:cs typeface="微软雅黑" panose="020B0503020204020204" charset="-122"/>
              </a:rPr>
              <a:t>被泡沫温满的躯体半开半闭 一个斜视之眼的注目使空气 变得晦涩，如此而己</a:t>
            </a:r>
            <a:endParaRPr sz="2400" b="1">
              <a:latin typeface="微软雅黑" panose="020B0503020204020204" charset="-122"/>
              <a:ea typeface="微软雅黑" panose="020B0503020204020204" charset="-122"/>
              <a:cs typeface="微软雅黑" panose="020B0503020204020204" charset="-122"/>
            </a:endParaRPr>
          </a:p>
          <a:p>
            <a:pPr>
              <a:lnSpc>
                <a:spcPct val="100000"/>
              </a:lnSpc>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5"/>
              </a:spcBef>
            </a:pPr>
            <a:r>
              <a:rPr sz="2400" b="1" spc="-5" dirty="0">
                <a:latin typeface="微软雅黑" panose="020B0503020204020204" charset="-122"/>
                <a:ea typeface="微软雅黑" panose="020B0503020204020204" charset="-122"/>
                <a:cs typeface="微软雅黑" panose="020B0503020204020204" charset="-122"/>
              </a:rPr>
              <a:t>梦在何处繁殖？出现灵魂预言者</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2500" b="1">
              <a:latin typeface="微软雅黑" panose="020B0503020204020204" charset="-122"/>
              <a:ea typeface="微软雅黑" panose="020B0503020204020204" charset="-122"/>
              <a:cs typeface="微软雅黑" panose="020B0503020204020204" charset="-122"/>
            </a:endParaRPr>
          </a:p>
          <a:p>
            <a:pPr marL="12700">
              <a:lnSpc>
                <a:spcPct val="100000"/>
              </a:lnSpc>
            </a:pPr>
            <a:r>
              <a:rPr sz="2400" b="1" dirty="0">
                <a:latin typeface="微软雅黑" panose="020B0503020204020204" charset="-122"/>
                <a:ea typeface="微软雅黑" panose="020B0503020204020204" charset="-122"/>
                <a:cs typeface="微软雅黑" panose="020B0503020204020204" charset="-122"/>
              </a:rPr>
              <a:t>首先，我是否正在消失？橡树是什</a:t>
            </a:r>
            <a:r>
              <a:rPr sz="2400" b="1" spc="5" dirty="0">
                <a:latin typeface="微软雅黑" panose="020B0503020204020204" charset="-122"/>
                <a:ea typeface="微软雅黑" panose="020B0503020204020204" charset="-122"/>
                <a:cs typeface="微软雅黑" panose="020B0503020204020204" charset="-122"/>
              </a:rPr>
              <a:t>么</a:t>
            </a:r>
            <a:r>
              <a:rPr sz="2000" b="1" dirty="0">
                <a:latin typeface="微软雅黑" panose="020B0503020204020204" charset="-122"/>
                <a:ea typeface="微软雅黑" panose="020B0503020204020204" charset="-122"/>
                <a:cs typeface="微软雅黑" panose="020B0503020204020204" charset="-122"/>
              </a:rPr>
              <a:t>？</a:t>
            </a:r>
            <a:endParaRPr sz="2000" b="1">
              <a:latin typeface="微软雅黑" panose="020B0503020204020204" charset="-122"/>
              <a:ea typeface="微软雅黑" panose="020B0503020204020204" charset="-122"/>
              <a:cs typeface="微软雅黑" panose="020B0503020204020204" charset="-122"/>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a:spLocks noGrp="1"/>
          </p:cNvSpPr>
          <p:nvPr>
            <p:ph type="title"/>
          </p:nvPr>
        </p:nvSpPr>
        <p:spPr>
          <a:xfrm>
            <a:off x="3559555" y="367029"/>
            <a:ext cx="4128770" cy="482600"/>
          </a:xfrm>
          <a:prstGeom prst="rect">
            <a:avLst/>
          </a:prstGeom>
        </p:spPr>
        <p:txBody>
          <a:bodyPr vert="horz" wrap="square" lIns="0" tIns="12700" rIns="0" bIns="0" rtlCol="0">
            <a:spAutoFit/>
          </a:bodyPr>
          <a:lstStyle/>
          <a:p>
            <a:pPr marL="12700">
              <a:lnSpc>
                <a:spcPct val="100000"/>
              </a:lnSpc>
              <a:spcBef>
                <a:spcPts val="100"/>
              </a:spcBef>
            </a:pPr>
            <a:r>
              <a:rPr sz="3000" dirty="0"/>
              <a:t>翟永明</a:t>
            </a:r>
            <a:r>
              <a:rPr sz="3000" spc="-5" dirty="0"/>
              <a:t>——</a:t>
            </a:r>
            <a:r>
              <a:rPr sz="3000" dirty="0"/>
              <a:t>《女人</a:t>
            </a:r>
            <a:r>
              <a:rPr sz="3000" spc="-10" dirty="0"/>
              <a:t>》</a:t>
            </a:r>
            <a:r>
              <a:rPr sz="2400" dirty="0">
                <a:latin typeface="楷体" panose="02010609060101010101" charset="-122"/>
                <a:cs typeface="楷体" panose="02010609060101010101" charset="-122"/>
              </a:rPr>
              <a:t>节选</a:t>
            </a:r>
            <a:endParaRPr sz="2400">
              <a:latin typeface="楷体" panose="02010609060101010101" charset="-122"/>
              <a:cs typeface="楷体" panose="02010609060101010101"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420370" y="1505585"/>
            <a:ext cx="934085" cy="1075690"/>
          </a:xfrm>
          <a:prstGeom prst="rect">
            <a:avLst/>
          </a:prstGeom>
          <a:blipFill>
            <a:blip r:embed="rId3" cstate="print"/>
            <a:stretch>
              <a:fillRect/>
            </a:stretch>
          </a:blipFill>
        </p:spPr>
        <p:txBody>
          <a:bodyPr wrap="square" lIns="0" tIns="0" rIns="0" bIns="0" rtlCol="0"/>
          <a:lstStyle/>
          <a:p/>
        </p:txBody>
      </p:sp>
      <p:sp>
        <p:nvSpPr>
          <p:cNvPr id="6" name="object 6"/>
          <p:cNvSpPr txBox="1"/>
          <p:nvPr/>
        </p:nvSpPr>
        <p:spPr>
          <a:xfrm>
            <a:off x="643839" y="1410970"/>
            <a:ext cx="11146155" cy="3639820"/>
          </a:xfrm>
          <a:prstGeom prst="rect">
            <a:avLst/>
          </a:prstGeom>
        </p:spPr>
        <p:txBody>
          <a:bodyPr vert="horz" wrap="square" lIns="0" tIns="12700" rIns="0" bIns="0" rtlCol="0">
            <a:spAutoFit/>
          </a:bodyPr>
          <a:lstStyle/>
          <a:p>
            <a:pPr marL="1505585">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、翟永明</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舒婷之后最重要的女诗人”</a:t>
            </a:r>
            <a:endParaRPr sz="2400" b="1">
              <a:latin typeface="微软雅黑" panose="020B0503020204020204" charset="-122"/>
              <a:ea typeface="微软雅黑" panose="020B0503020204020204" charset="-122"/>
              <a:cs typeface="微软雅黑" panose="020B0503020204020204" charset="-122"/>
            </a:endParaRPr>
          </a:p>
          <a:p>
            <a:pPr marL="2682240" marR="5080" indent="-1176655">
              <a:lnSpc>
                <a:spcPct val="200000"/>
              </a:lnSpc>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、主要作品：诗集《在一切玫瑰之上》《翟永明诗集》《黑夜的素歌》 诗歌《女人》《静安庄》《人生在世》《死亡的图案》</a:t>
            </a:r>
            <a:endParaRPr sz="2400" b="1">
              <a:latin typeface="微软雅黑" panose="020B0503020204020204" charset="-122"/>
              <a:ea typeface="微软雅黑" panose="020B0503020204020204" charset="-122"/>
              <a:cs typeface="微软雅黑" panose="020B0503020204020204" charset="-122"/>
            </a:endParaRPr>
          </a:p>
          <a:p>
            <a:pPr marL="2590800" marR="614680" indent="-1085215">
              <a:lnSpc>
                <a:spcPct val="200000"/>
              </a:lnSpc>
              <a:spcBef>
                <a:spcPts val="5"/>
              </a:spcBef>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、艺术特点：幽深、诡奇甚至是带有女性特点的、神经质般的语言 直逼女性灵魂</a:t>
            </a:r>
            <a:r>
              <a:rPr sz="2400" b="1" spc="5" dirty="0">
                <a:latin typeface="微软雅黑" panose="020B0503020204020204" charset="-122"/>
                <a:ea typeface="微软雅黑" panose="020B0503020204020204" charset="-122"/>
                <a:cs typeface="微软雅黑" panose="020B0503020204020204" charset="-122"/>
              </a:rPr>
              <a:t> </a:t>
            </a:r>
            <a:r>
              <a:rPr sz="2400" b="1" dirty="0">
                <a:latin typeface="微软雅黑" panose="020B0503020204020204" charset="-122"/>
                <a:ea typeface="微软雅黑" panose="020B0503020204020204" charset="-122"/>
                <a:cs typeface="微软雅黑" panose="020B0503020204020204" charset="-122"/>
              </a:rPr>
              <a:t>，是女性“话语意识”的自觉</a:t>
            </a:r>
            <a:endParaRPr sz="2400" b="1">
              <a:latin typeface="微软雅黑" panose="020B0503020204020204" charset="-122"/>
              <a:ea typeface="微软雅黑" panose="020B0503020204020204" charset="-122"/>
              <a:cs typeface="微软雅黑" panose="020B0503020204020204" charset="-122"/>
            </a:endParaRPr>
          </a:p>
          <a:p>
            <a:pPr marL="12700">
              <a:lnSpc>
                <a:spcPts val="2360"/>
              </a:lnSpc>
            </a:pPr>
            <a:r>
              <a:rPr sz="2200" b="1" spc="-5" dirty="0">
                <a:latin typeface="微软雅黑" panose="020B0503020204020204" charset="-122"/>
                <a:ea typeface="微软雅黑" panose="020B0503020204020204" charset="-122"/>
                <a:cs typeface="微软雅黑" panose="020B0503020204020204" charset="-122"/>
              </a:rPr>
              <a:t>翟永明</a:t>
            </a:r>
            <a:endParaRPr sz="2200" b="1">
              <a:latin typeface="微软雅黑" panose="020B0503020204020204" charset="-122"/>
              <a:ea typeface="微软雅黑" panose="020B0503020204020204" charset="-122"/>
              <a:cs typeface="微软雅黑" panose="020B0503020204020204" charset="-122"/>
            </a:endParaRPr>
          </a:p>
        </p:txBody>
      </p:sp>
      <p:sp>
        <p:nvSpPr>
          <p:cNvPr id="7" name="object 7"/>
          <p:cNvSpPr txBox="1">
            <a:spLocks noGrp="1"/>
          </p:cNvSpPr>
          <p:nvPr>
            <p:ph type="title"/>
          </p:nvPr>
        </p:nvSpPr>
        <p:spPr>
          <a:xfrm>
            <a:off x="750823" y="311911"/>
            <a:ext cx="3374390" cy="452120"/>
          </a:xfrm>
          <a:prstGeom prst="rect">
            <a:avLst/>
          </a:prstGeom>
        </p:spPr>
        <p:txBody>
          <a:bodyPr vert="horz" wrap="square" lIns="0" tIns="12065" rIns="0" bIns="0" rtlCol="0">
            <a:spAutoFit/>
          </a:bodyPr>
          <a:lstStyle/>
          <a:p>
            <a:pPr marL="12700">
              <a:lnSpc>
                <a:spcPct val="100000"/>
              </a:lnSpc>
              <a:spcBef>
                <a:spcPts val="95"/>
              </a:spcBef>
            </a:pPr>
            <a:r>
              <a:rPr spc="-5" dirty="0"/>
              <a:t>5.3.6“第三代诗人”</a:t>
            </a:r>
            <a:endParaRPr spc="-5" dirty="0"/>
          </a:p>
        </p:txBody>
      </p:sp>
      <p:sp>
        <p:nvSpPr>
          <p:cNvPr id="8" name="object 8"/>
          <p:cNvSpPr/>
          <p:nvPr/>
        </p:nvSpPr>
        <p:spPr>
          <a:xfrm>
            <a:off x="9947452" y="0"/>
            <a:ext cx="2244547" cy="1095755"/>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103428" y="1695703"/>
            <a:ext cx="762317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panose="020B0503020204020204" charset="-122"/>
                <a:cs typeface="微软雅黑" panose="020B0503020204020204" charset="-122"/>
              </a:rPr>
              <a:t>1</a:t>
            </a:r>
            <a:r>
              <a:rPr sz="240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主要作品</a:t>
            </a:r>
            <a:r>
              <a:rPr sz="2400" dirty="0">
                <a:latin typeface="微软雅黑" panose="020B0503020204020204" charset="-122"/>
                <a:cs typeface="微软雅黑" panose="020B0503020204020204" charset="-122"/>
              </a:rPr>
              <a:t>：两个时期（分界：</a:t>
            </a:r>
            <a:r>
              <a:rPr sz="2400" spc="-5" dirty="0">
                <a:latin typeface="微软雅黑" panose="020B0503020204020204" charset="-122"/>
                <a:cs typeface="微软雅黑" panose="020B0503020204020204" charset="-122"/>
              </a:rPr>
              <a:t>1984</a:t>
            </a:r>
            <a:r>
              <a:rPr sz="2400" dirty="0">
                <a:latin typeface="微软雅黑" panose="020B0503020204020204" charset="-122"/>
                <a:cs typeface="微软雅黑" panose="020B0503020204020204" charset="-122"/>
              </a:rPr>
              <a:t>《拉萨河女神》）</a:t>
            </a:r>
            <a:endParaRPr sz="2400">
              <a:latin typeface="微软雅黑" panose="020B0503020204020204" charset="-122"/>
              <a:cs typeface="微软雅黑" panose="020B0503020204020204" charset="-122"/>
            </a:endParaRPr>
          </a:p>
        </p:txBody>
      </p:sp>
      <p:sp>
        <p:nvSpPr>
          <p:cNvPr id="6" name="object 6"/>
          <p:cNvSpPr txBox="1"/>
          <p:nvPr/>
        </p:nvSpPr>
        <p:spPr>
          <a:xfrm>
            <a:off x="103428" y="2317496"/>
            <a:ext cx="11577320" cy="2265680"/>
          </a:xfrm>
          <a:prstGeom prst="rect">
            <a:avLst/>
          </a:prstGeom>
        </p:spPr>
        <p:txBody>
          <a:bodyPr vert="horz" wrap="square" lIns="0" tIns="12700" rIns="0" bIns="0" rtlCol="0">
            <a:spAutoFit/>
          </a:bodyPr>
          <a:lstStyle/>
          <a:p>
            <a:pPr marL="801370" indent="-789305">
              <a:lnSpc>
                <a:spcPct val="100000"/>
              </a:lnSpc>
              <a:spcBef>
                <a:spcPts val="100"/>
              </a:spcBef>
              <a:buSzPct val="96000"/>
              <a:buFont typeface="΢"/>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前期：现实主义或现代主义</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《海边也是一个世界》第一部小说</a:t>
            </a:r>
            <a:endParaRPr sz="2400" b="1">
              <a:latin typeface="微软雅黑" panose="020B0503020204020204" charset="-122"/>
              <a:ea typeface="微软雅黑" panose="020B0503020204020204" charset="-122"/>
              <a:cs typeface="微软雅黑" panose="020B0503020204020204" charset="-122"/>
            </a:endParaRPr>
          </a:p>
          <a:p>
            <a:pPr marL="801370" indent="-789305">
              <a:lnSpc>
                <a:spcPct val="100000"/>
              </a:lnSpc>
              <a:spcBef>
                <a:spcPts val="2015"/>
              </a:spcBef>
              <a:buSzPct val="96000"/>
              <a:buFont typeface="΢"/>
              <a:buAutoNum type="arabicPlain"/>
              <a:tabLst>
                <a:tab pos="802005" algn="l"/>
              </a:tabLst>
            </a:pPr>
            <a:r>
              <a:rPr sz="2400" b="1" dirty="0">
                <a:latin typeface="微软雅黑" panose="020B0503020204020204" charset="-122"/>
                <a:ea typeface="微软雅黑" panose="020B0503020204020204" charset="-122"/>
                <a:cs typeface="微软雅黑" panose="020B0503020204020204" charset="-122"/>
              </a:rPr>
              <a:t>后期：以西藏为故事背景，极具先锋性的小说</a:t>
            </a:r>
            <a:endParaRPr sz="2400" b="1">
              <a:latin typeface="微软雅黑" panose="020B0503020204020204" charset="-122"/>
              <a:ea typeface="微软雅黑" panose="020B0503020204020204" charset="-122"/>
              <a:cs typeface="微软雅黑" panose="020B0503020204020204" charset="-122"/>
            </a:endParaRPr>
          </a:p>
          <a:p>
            <a:pPr marL="283845">
              <a:lnSpc>
                <a:spcPct val="100000"/>
              </a:lnSpc>
              <a:spcBef>
                <a:spcPts val="2015"/>
              </a:spcBef>
            </a:pPr>
            <a:r>
              <a:rPr sz="2400" b="1" dirty="0">
                <a:latin typeface="微软雅黑" panose="020B0503020204020204" charset="-122"/>
                <a:ea typeface="微软雅黑" panose="020B0503020204020204" charset="-122"/>
                <a:cs typeface="微软雅黑" panose="020B0503020204020204" charset="-122"/>
              </a:rPr>
              <a:t>《拉萨河女神》</a:t>
            </a:r>
            <a:r>
              <a:rPr sz="2400" b="1" dirty="0">
                <a:solidFill>
                  <a:srgbClr val="C00000"/>
                </a:solidFill>
                <a:latin typeface="微软雅黑" panose="020B0503020204020204" charset="-122"/>
                <a:ea typeface="微软雅黑" panose="020B0503020204020204" charset="-122"/>
                <a:cs typeface="微软雅黑" panose="020B0503020204020204" charset="-122"/>
              </a:rPr>
              <a:t>《冈底斯的诱惑》</a:t>
            </a:r>
            <a:r>
              <a:rPr sz="2400" b="1" dirty="0">
                <a:latin typeface="微软雅黑" panose="020B0503020204020204" charset="-122"/>
                <a:ea typeface="微软雅黑" panose="020B0503020204020204" charset="-122"/>
                <a:cs typeface="微软雅黑" panose="020B0503020204020204" charset="-122"/>
              </a:rPr>
              <a:t>《叠纸鹤的三种方法》</a:t>
            </a:r>
            <a:r>
              <a:rPr sz="2400" b="1" dirty="0">
                <a:solidFill>
                  <a:srgbClr val="C00000"/>
                </a:solidFill>
                <a:latin typeface="微软雅黑" panose="020B0503020204020204" charset="-122"/>
                <a:ea typeface="微软雅黑" panose="020B0503020204020204" charset="-122"/>
                <a:cs typeface="微软雅黑" panose="020B0503020204020204" charset="-122"/>
              </a:rPr>
              <a:t>《虚构</a:t>
            </a:r>
            <a:r>
              <a:rPr sz="2400" b="1" spc="-10" dirty="0">
                <a:solidFill>
                  <a:srgbClr val="C00000"/>
                </a:solidFill>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《游神》《大师》</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20"/>
              </a:spcBef>
            </a:pPr>
            <a:r>
              <a:rPr sz="2400" b="1" spc="-5"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、主要贡献：马原的小说创作引发了</a:t>
            </a:r>
            <a:r>
              <a:rPr sz="2400" b="1" spc="-5" dirty="0">
                <a:solidFill>
                  <a:srgbClr val="C00000"/>
                </a:solidFill>
                <a:latin typeface="微软雅黑" panose="020B0503020204020204" charset="-122"/>
                <a:ea typeface="微软雅黑" panose="020B0503020204020204" charset="-122"/>
                <a:cs typeface="微软雅黑" panose="020B0503020204020204" charset="-122"/>
              </a:rPr>
              <a:t>80</a:t>
            </a:r>
            <a:r>
              <a:rPr sz="2400" b="1" dirty="0">
                <a:solidFill>
                  <a:srgbClr val="C00000"/>
                </a:solidFill>
                <a:latin typeface="微软雅黑" panose="020B0503020204020204" charset="-122"/>
                <a:ea typeface="微软雅黑" panose="020B0503020204020204" charset="-122"/>
                <a:cs typeface="微软雅黑" panose="020B0503020204020204" charset="-122"/>
              </a:rPr>
              <a:t>年代中后期中国小说的叙事革命</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9828276" y="4767071"/>
            <a:ext cx="2214372" cy="1661160"/>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10193699" y="74629"/>
            <a:ext cx="1952917" cy="1099182"/>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title"/>
          </p:nvPr>
        </p:nvSpPr>
        <p:spPr>
          <a:xfrm>
            <a:off x="651763" y="375285"/>
            <a:ext cx="5685155" cy="452120"/>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A6A6A6"/>
                </a:solidFill>
              </a:rPr>
              <a:t>莫言</a:t>
            </a:r>
            <a:r>
              <a:rPr spc="10" dirty="0">
                <a:solidFill>
                  <a:srgbClr val="A6A6A6"/>
                </a:solidFill>
              </a:rPr>
              <a:t> </a:t>
            </a:r>
            <a:r>
              <a:rPr spc="-5" dirty="0">
                <a:solidFill>
                  <a:srgbClr val="A6A6A6"/>
                </a:solidFill>
              </a:rPr>
              <a:t>张炜 </a:t>
            </a:r>
            <a:r>
              <a:rPr spc="-5" dirty="0">
                <a:solidFill>
                  <a:srgbClr val="C00000"/>
                </a:solidFill>
              </a:rPr>
              <a:t>马原</a:t>
            </a:r>
            <a:r>
              <a:rPr spc="-10" dirty="0">
                <a:solidFill>
                  <a:srgbClr val="C00000"/>
                </a:solidFill>
              </a:rPr>
              <a:t> </a:t>
            </a:r>
            <a:r>
              <a:rPr spc="-5" dirty="0">
                <a:solidFill>
                  <a:srgbClr val="A6A6A6"/>
                </a:solidFill>
              </a:rPr>
              <a:t>苏童</a:t>
            </a:r>
            <a:r>
              <a:rPr dirty="0">
                <a:solidFill>
                  <a:srgbClr val="A6A6A6"/>
                </a:solidFill>
              </a:rPr>
              <a:t> </a:t>
            </a:r>
            <a:r>
              <a:rPr spc="-5" dirty="0">
                <a:solidFill>
                  <a:srgbClr val="A6A6A6"/>
                </a:solidFill>
              </a:rPr>
              <a:t>余华</a:t>
            </a:r>
            <a:endParaRPr spc="-5" dirty="0">
              <a:solidFill>
                <a:srgbClr val="A6A6A6"/>
              </a:solidFill>
            </a:endParaRPr>
          </a:p>
        </p:txBody>
      </p:sp>
      <p:sp>
        <p:nvSpPr>
          <p:cNvPr id="10" name="object 10"/>
          <p:cNvSpPr/>
          <p:nvPr/>
        </p:nvSpPr>
        <p:spPr>
          <a:xfrm>
            <a:off x="8068818" y="1503425"/>
            <a:ext cx="937260" cy="502920"/>
          </a:xfrm>
          <a:custGeom>
            <a:avLst/>
            <a:gdLst/>
            <a:ahLst/>
            <a:cxnLst/>
            <a:rect l="l" t="t" r="r" b="b"/>
            <a:pathLst>
              <a:path w="937259" h="502919">
                <a:moveTo>
                  <a:pt x="685800" y="0"/>
                </a:moveTo>
                <a:lnTo>
                  <a:pt x="0" y="0"/>
                </a:lnTo>
                <a:lnTo>
                  <a:pt x="0" y="502920"/>
                </a:lnTo>
                <a:lnTo>
                  <a:pt x="685800" y="502920"/>
                </a:lnTo>
                <a:lnTo>
                  <a:pt x="937259" y="251460"/>
                </a:lnTo>
                <a:lnTo>
                  <a:pt x="685800" y="0"/>
                </a:lnTo>
                <a:close/>
              </a:path>
            </a:pathLst>
          </a:custGeom>
          <a:solidFill>
            <a:srgbClr val="00AF50"/>
          </a:solidFill>
        </p:spPr>
        <p:txBody>
          <a:bodyPr wrap="square" lIns="0" tIns="0" rIns="0" bIns="0" rtlCol="0"/>
          <a:lstStyle/>
          <a:p/>
        </p:txBody>
      </p:sp>
      <p:sp>
        <p:nvSpPr>
          <p:cNvPr id="11" name="object 11"/>
          <p:cNvSpPr/>
          <p:nvPr/>
        </p:nvSpPr>
        <p:spPr>
          <a:xfrm>
            <a:off x="8068818" y="1503425"/>
            <a:ext cx="937260" cy="502920"/>
          </a:xfrm>
          <a:custGeom>
            <a:avLst/>
            <a:gdLst/>
            <a:ahLst/>
            <a:cxnLst/>
            <a:rect l="l" t="t" r="r" b="b"/>
            <a:pathLst>
              <a:path w="937259" h="502919">
                <a:moveTo>
                  <a:pt x="0" y="0"/>
                </a:moveTo>
                <a:lnTo>
                  <a:pt x="685800" y="0"/>
                </a:lnTo>
                <a:lnTo>
                  <a:pt x="937259" y="251460"/>
                </a:lnTo>
                <a:lnTo>
                  <a:pt x="685800" y="502920"/>
                </a:lnTo>
                <a:lnTo>
                  <a:pt x="0" y="502920"/>
                </a:lnTo>
                <a:lnTo>
                  <a:pt x="0" y="0"/>
                </a:lnTo>
                <a:close/>
              </a:path>
            </a:pathLst>
          </a:custGeom>
          <a:ln w="28956">
            <a:solidFill>
              <a:srgbClr val="00AF50"/>
            </a:solidFill>
          </a:ln>
        </p:spPr>
        <p:txBody>
          <a:bodyPr wrap="square" lIns="0" tIns="0" rIns="0" bIns="0" rtlCol="0"/>
          <a:lstStyle/>
          <a:p/>
        </p:txBody>
      </p:sp>
      <p:sp>
        <p:nvSpPr>
          <p:cNvPr id="12" name="object 12"/>
          <p:cNvSpPr txBox="1"/>
          <p:nvPr/>
        </p:nvSpPr>
        <p:spPr>
          <a:xfrm>
            <a:off x="8308340" y="1547240"/>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3" name="object 13"/>
          <p:cNvSpPr txBox="1"/>
          <p:nvPr/>
        </p:nvSpPr>
        <p:spPr>
          <a:xfrm>
            <a:off x="222605"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4986655" cy="38328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25"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a:p>
            <a:pPr>
              <a:lnSpc>
                <a:spcPct val="100000"/>
              </a:lnSpc>
            </a:pPr>
            <a:endParaRPr sz="3100">
              <a:latin typeface="Times New Roman" panose="02020603050405020304"/>
              <a:cs typeface="Times New Roman" panose="02020603050405020304"/>
            </a:endParaRPr>
          </a:p>
          <a:p>
            <a:pPr>
              <a:lnSpc>
                <a:spcPct val="100000"/>
              </a:lnSpc>
              <a:spcBef>
                <a:spcPts val="10"/>
              </a:spcBef>
            </a:pPr>
            <a:endParaRPr sz="3150">
              <a:latin typeface="Times New Roman" panose="02020603050405020304"/>
              <a:cs typeface="Times New Roman" panose="02020603050405020304"/>
            </a:endParaRPr>
          </a:p>
          <a:p>
            <a:pPr marL="12700">
              <a:lnSpc>
                <a:spcPct val="100000"/>
              </a:lnSpc>
            </a:pPr>
            <a:r>
              <a:rPr sz="2400" i="1" dirty="0">
                <a:solidFill>
                  <a:srgbClr val="1F2C3C"/>
                </a:solidFill>
                <a:latin typeface="宋体" panose="02010600030101010101" pitchFamily="2" charset="-122"/>
                <a:cs typeface="宋体" panose="02010600030101010101" pitchFamily="2" charset="-122"/>
              </a:rPr>
              <a:t>下列属于“他们诗群”的诗人是（</a:t>
            </a:r>
            <a:r>
              <a:rPr sz="2400" i="1" spc="-63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韩东、于坚、丁当</a:t>
            </a:r>
            <a:endParaRPr sz="2400">
              <a:latin typeface="宋体" panose="02010600030101010101" pitchFamily="2" charset="-122"/>
              <a:cs typeface="宋体" panose="02010600030101010101" pitchFamily="2" charset="-122"/>
            </a:endParaRPr>
          </a:p>
          <a:p>
            <a:pPr marL="12700" marR="1612900">
              <a:lnSpc>
                <a:spcPct val="150000"/>
              </a:lnSpc>
              <a:spcBef>
                <a:spcPts val="5"/>
              </a:spcBef>
            </a:pPr>
            <a:r>
              <a:rPr sz="2400" spc="-5"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万夏、胡冬、李亚伟 </a:t>
            </a:r>
            <a:r>
              <a:rPr sz="2400" spc="-5" dirty="0">
                <a:solidFill>
                  <a:srgbClr val="1F2C3C"/>
                </a:solidFill>
                <a:latin typeface="Arial" panose="020B0604020202020204"/>
                <a:cs typeface="Arial" panose="020B0604020202020204"/>
              </a:rPr>
              <a:t>C:</a:t>
            </a:r>
            <a:r>
              <a:rPr sz="2400" i="1" dirty="0">
                <a:solidFill>
                  <a:srgbClr val="1F2C3C"/>
                </a:solidFill>
                <a:latin typeface="宋体" panose="02010600030101010101" pitchFamily="2" charset="-122"/>
                <a:cs typeface="宋体" panose="02010600030101010101" pitchFamily="2" charset="-122"/>
              </a:rPr>
              <a:t>海子、西川、骆一禾 </a:t>
            </a:r>
            <a:r>
              <a:rPr sz="2400" spc="-10"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周伦佑、杨黎、何小竹</a:t>
            </a:r>
            <a:endParaRPr sz="2400">
              <a:latin typeface="宋体" panose="02010600030101010101" pitchFamily="2" charset="-122"/>
              <a:cs typeface="宋体" panose="02010600030101010101" pitchFamily="2" charset="-122"/>
            </a:endParaRPr>
          </a:p>
        </p:txBody>
      </p:sp>
      <p:sp>
        <p:nvSpPr>
          <p:cNvPr id="6" name="object 6"/>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827024" y="419227"/>
            <a:ext cx="4986655" cy="38328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微软雅黑" panose="020B0503020204020204" charset="-122"/>
                <a:cs typeface="微软雅黑" panose="020B0503020204020204" charset="-122"/>
              </a:rPr>
              <a:t>真 题 演</a:t>
            </a:r>
            <a:r>
              <a:rPr sz="2400" b="1" spc="-25" dirty="0">
                <a:solidFill>
                  <a:srgbClr val="C00000"/>
                </a:solidFill>
                <a:latin typeface="微软雅黑" panose="020B0503020204020204" charset="-122"/>
                <a:cs typeface="微软雅黑" panose="020B0503020204020204" charset="-122"/>
              </a:rPr>
              <a:t> </a:t>
            </a:r>
            <a:r>
              <a:rPr sz="2400" b="1" dirty="0">
                <a:solidFill>
                  <a:srgbClr val="C00000"/>
                </a:solidFill>
                <a:latin typeface="微软雅黑" panose="020B0503020204020204" charset="-122"/>
                <a:cs typeface="微软雅黑" panose="020B0503020204020204" charset="-122"/>
              </a:rPr>
              <a:t>练</a:t>
            </a:r>
            <a:endParaRPr sz="2400">
              <a:latin typeface="微软雅黑" panose="020B0503020204020204" charset="-122"/>
              <a:cs typeface="微软雅黑" panose="020B0503020204020204" charset="-122"/>
            </a:endParaRPr>
          </a:p>
          <a:p>
            <a:pPr>
              <a:lnSpc>
                <a:spcPct val="100000"/>
              </a:lnSpc>
            </a:pPr>
            <a:endParaRPr sz="3100">
              <a:latin typeface="Times New Roman" panose="02020603050405020304"/>
              <a:cs typeface="Times New Roman" panose="02020603050405020304"/>
            </a:endParaRPr>
          </a:p>
          <a:p>
            <a:pPr>
              <a:lnSpc>
                <a:spcPct val="100000"/>
              </a:lnSpc>
              <a:spcBef>
                <a:spcPts val="10"/>
              </a:spcBef>
            </a:pPr>
            <a:endParaRPr sz="3150">
              <a:latin typeface="Times New Roman" panose="02020603050405020304"/>
              <a:cs typeface="Times New Roman" panose="02020603050405020304"/>
            </a:endParaRPr>
          </a:p>
          <a:p>
            <a:pPr marL="12700">
              <a:lnSpc>
                <a:spcPct val="100000"/>
              </a:lnSpc>
            </a:pPr>
            <a:r>
              <a:rPr sz="2400" i="1" dirty="0">
                <a:solidFill>
                  <a:srgbClr val="1F2C3C"/>
                </a:solidFill>
                <a:latin typeface="宋体" panose="02010600030101010101" pitchFamily="2" charset="-122"/>
                <a:cs typeface="宋体" panose="02010600030101010101" pitchFamily="2" charset="-122"/>
              </a:rPr>
              <a:t>下列属于“他们诗群”的诗人是（</a:t>
            </a:r>
            <a:r>
              <a:rPr sz="2400" i="1" spc="-63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b="1" spc="-5" dirty="0">
                <a:solidFill>
                  <a:srgbClr val="C00000"/>
                </a:solidFill>
                <a:latin typeface="Arial" panose="020B0604020202020204"/>
                <a:cs typeface="Arial" panose="020B0604020202020204"/>
              </a:rPr>
              <a:t>A:</a:t>
            </a:r>
            <a:r>
              <a:rPr sz="2400" b="1" dirty="0">
                <a:solidFill>
                  <a:srgbClr val="C00000"/>
                </a:solidFill>
                <a:latin typeface="宋体" panose="02010600030101010101" pitchFamily="2" charset="-122"/>
                <a:cs typeface="宋体" panose="02010600030101010101" pitchFamily="2" charset="-122"/>
              </a:rPr>
              <a:t>韩东、于坚、丁当</a:t>
            </a:r>
            <a:endParaRPr sz="2400">
              <a:latin typeface="宋体" panose="02010600030101010101" pitchFamily="2" charset="-122"/>
              <a:cs typeface="宋体" panose="02010600030101010101" pitchFamily="2" charset="-122"/>
            </a:endParaRPr>
          </a:p>
          <a:p>
            <a:pPr marL="12700" marR="1612900">
              <a:lnSpc>
                <a:spcPct val="150000"/>
              </a:lnSpc>
              <a:spcBef>
                <a:spcPts val="5"/>
              </a:spcBef>
            </a:pPr>
            <a:r>
              <a:rPr sz="2400" spc="-5" dirty="0">
                <a:solidFill>
                  <a:srgbClr val="1F2C3C"/>
                </a:solidFill>
                <a:latin typeface="Arial" panose="020B0604020202020204"/>
                <a:cs typeface="Arial" panose="020B0604020202020204"/>
              </a:rPr>
              <a:t>B:</a:t>
            </a:r>
            <a:r>
              <a:rPr sz="2400" i="1" dirty="0">
                <a:solidFill>
                  <a:srgbClr val="1F2C3C"/>
                </a:solidFill>
                <a:latin typeface="宋体" panose="02010600030101010101" pitchFamily="2" charset="-122"/>
                <a:cs typeface="宋体" panose="02010600030101010101" pitchFamily="2" charset="-122"/>
              </a:rPr>
              <a:t>万夏、胡冬、李亚伟 </a:t>
            </a:r>
            <a:r>
              <a:rPr sz="2400" spc="-5" dirty="0">
                <a:solidFill>
                  <a:srgbClr val="1F2C3C"/>
                </a:solidFill>
                <a:latin typeface="Arial" panose="020B0604020202020204"/>
                <a:cs typeface="Arial" panose="020B0604020202020204"/>
              </a:rPr>
              <a:t>C:</a:t>
            </a:r>
            <a:r>
              <a:rPr sz="2400" i="1" dirty="0">
                <a:solidFill>
                  <a:srgbClr val="1F2C3C"/>
                </a:solidFill>
                <a:latin typeface="宋体" panose="02010600030101010101" pitchFamily="2" charset="-122"/>
                <a:cs typeface="宋体" panose="02010600030101010101" pitchFamily="2" charset="-122"/>
              </a:rPr>
              <a:t>海子、西川、骆一禾 </a:t>
            </a:r>
            <a:r>
              <a:rPr sz="2400" spc="-10"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spc="-5" dirty="0">
                <a:solidFill>
                  <a:srgbClr val="1F2C3C"/>
                </a:solidFill>
                <a:latin typeface="宋体" panose="02010600030101010101" pitchFamily="2" charset="-122"/>
                <a:cs typeface="宋体" panose="02010600030101010101" pitchFamily="2" charset="-122"/>
              </a:rPr>
              <a:t>周伦佑、杨黎、何小竹</a:t>
            </a:r>
            <a:endParaRPr sz="2400">
              <a:latin typeface="宋体" panose="02010600030101010101" pitchFamily="2" charset="-122"/>
              <a:cs typeface="宋体" panose="02010600030101010101" pitchFamily="2" charset="-122"/>
            </a:endParaRPr>
          </a:p>
        </p:txBody>
      </p:sp>
      <p:sp>
        <p:nvSpPr>
          <p:cNvPr id="6" name="object 6"/>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268094" y="1930400"/>
            <a:ext cx="4986655" cy="310197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1F2C3C"/>
                </a:solidFill>
                <a:latin typeface="宋体" panose="02010600030101010101" pitchFamily="2" charset="-122"/>
                <a:cs typeface="宋体" panose="02010600030101010101" pitchFamily="2" charset="-122"/>
              </a:rPr>
              <a:t>下列诗人属于“北京诗群”的是（</a:t>
            </a:r>
            <a:r>
              <a:rPr sz="2400" i="1" spc="-625"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0"/>
              </a:spcBef>
            </a:pPr>
            <a:endParaRPr sz="3500">
              <a:latin typeface="Times New Roman" panose="02020603050405020304"/>
              <a:cs typeface="Times New Roman" panose="02020603050405020304"/>
            </a:endParaRPr>
          </a:p>
          <a:p>
            <a:pPr marL="12700" marR="3747770">
              <a:lnSpc>
                <a:spcPct val="150000"/>
              </a:lnSpc>
            </a:pPr>
            <a:r>
              <a:rPr sz="2400" spc="-5"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海子 </a:t>
            </a:r>
            <a:r>
              <a:rPr sz="2400" spc="-5" dirty="0">
                <a:solidFill>
                  <a:srgbClr val="1F2C3C"/>
                </a:solidFill>
                <a:latin typeface="Arial" panose="020B0604020202020204"/>
                <a:cs typeface="Arial" panose="020B0604020202020204"/>
              </a:rPr>
              <a:t>B:</a:t>
            </a:r>
            <a:r>
              <a:rPr sz="2400" i="1" spc="-5" dirty="0">
                <a:solidFill>
                  <a:srgbClr val="1F2C3C"/>
                </a:solidFill>
                <a:latin typeface="宋体" panose="02010600030101010101" pitchFamily="2" charset="-122"/>
                <a:cs typeface="宋体" panose="02010600030101010101" pitchFamily="2" charset="-122"/>
              </a:rPr>
              <a:t>周伦佑 </a:t>
            </a: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翟永明  </a:t>
            </a:r>
            <a:r>
              <a:rPr sz="2400" spc="-5" dirty="0">
                <a:solidFill>
                  <a:srgbClr val="1F2C3C"/>
                </a:solidFill>
                <a:latin typeface="Arial" panose="020B0604020202020204"/>
                <a:cs typeface="Arial" panose="020B0604020202020204"/>
              </a:rPr>
              <a:t>D:</a:t>
            </a:r>
            <a:r>
              <a:rPr sz="2400" i="1" dirty="0">
                <a:solidFill>
                  <a:srgbClr val="1F2C3C"/>
                </a:solidFill>
                <a:latin typeface="宋体" panose="02010600030101010101" pitchFamily="2" charset="-122"/>
                <a:cs typeface="宋体" panose="02010600030101010101" pitchFamily="2" charset="-122"/>
              </a:rPr>
              <a:t>于坚</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268094" y="1930400"/>
            <a:ext cx="4986655" cy="310197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1F2C3C"/>
                </a:solidFill>
                <a:latin typeface="宋体" panose="02010600030101010101" pitchFamily="2" charset="-122"/>
                <a:cs typeface="宋体" panose="02010600030101010101" pitchFamily="2" charset="-122"/>
              </a:rPr>
              <a:t>下列诗人属于“北京诗群”的是（</a:t>
            </a:r>
            <a:r>
              <a:rPr sz="2400" i="1" spc="-625"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0"/>
              </a:spcBef>
            </a:pPr>
            <a:endParaRPr sz="3500">
              <a:latin typeface="Times New Roman" panose="02020603050405020304"/>
              <a:cs typeface="Times New Roman" panose="02020603050405020304"/>
            </a:endParaRPr>
          </a:p>
          <a:p>
            <a:pPr marL="12700" marR="3747770">
              <a:lnSpc>
                <a:spcPct val="150000"/>
              </a:lnSpc>
            </a:pPr>
            <a:r>
              <a:rPr sz="2400" b="1" spc="-5" dirty="0">
                <a:solidFill>
                  <a:srgbClr val="C00000"/>
                </a:solidFill>
                <a:latin typeface="Arial" panose="020B0604020202020204"/>
                <a:cs typeface="Arial" panose="020B0604020202020204"/>
              </a:rPr>
              <a:t>A:</a:t>
            </a:r>
            <a:r>
              <a:rPr sz="2400" b="1" dirty="0">
                <a:solidFill>
                  <a:srgbClr val="C00000"/>
                </a:solidFill>
                <a:latin typeface="宋体" panose="02010600030101010101" pitchFamily="2" charset="-122"/>
                <a:cs typeface="宋体" panose="02010600030101010101" pitchFamily="2" charset="-122"/>
              </a:rPr>
              <a:t>海子 </a:t>
            </a:r>
            <a:r>
              <a:rPr sz="2400" spc="-5" dirty="0">
                <a:solidFill>
                  <a:srgbClr val="1F2C3C"/>
                </a:solidFill>
                <a:latin typeface="Arial" panose="020B0604020202020204"/>
                <a:cs typeface="Arial" panose="020B0604020202020204"/>
              </a:rPr>
              <a:t>B:</a:t>
            </a:r>
            <a:r>
              <a:rPr sz="2400" i="1" spc="-5" dirty="0">
                <a:solidFill>
                  <a:srgbClr val="1F2C3C"/>
                </a:solidFill>
                <a:latin typeface="宋体" panose="02010600030101010101" pitchFamily="2" charset="-122"/>
                <a:cs typeface="宋体" panose="02010600030101010101" pitchFamily="2" charset="-122"/>
              </a:rPr>
              <a:t>周伦佑 </a:t>
            </a: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翟永明  </a:t>
            </a:r>
            <a:r>
              <a:rPr sz="2400" spc="-5" dirty="0">
                <a:solidFill>
                  <a:srgbClr val="1F2C3C"/>
                </a:solidFill>
                <a:latin typeface="Arial" panose="020B0604020202020204"/>
                <a:cs typeface="Arial" panose="020B0604020202020204"/>
              </a:rPr>
              <a:t>D:</a:t>
            </a:r>
            <a:r>
              <a:rPr sz="2400" i="1" dirty="0">
                <a:solidFill>
                  <a:srgbClr val="1F2C3C"/>
                </a:solidFill>
                <a:latin typeface="宋体" panose="02010600030101010101" pitchFamily="2" charset="-122"/>
                <a:cs typeface="宋体" panose="02010600030101010101" pitchFamily="2" charset="-122"/>
              </a:rPr>
              <a:t>于坚</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63218" y="1930400"/>
            <a:ext cx="5596255" cy="310197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1F2C3C"/>
                </a:solidFill>
                <a:latin typeface="宋体" panose="02010600030101010101" pitchFamily="2" charset="-122"/>
                <a:cs typeface="宋体" panose="02010600030101010101" pitchFamily="2" charset="-122"/>
              </a:rPr>
              <a:t>欧阳江河、翟永明、钟鸣等诗人属于（</a:t>
            </a:r>
            <a:r>
              <a:rPr sz="2400" i="1" spc="-63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0"/>
              </a:spcBef>
            </a:pPr>
            <a:endParaRPr sz="3500">
              <a:latin typeface="Times New Roman" panose="02020603050405020304"/>
              <a:cs typeface="Times New Roman" panose="02020603050405020304"/>
            </a:endParaRPr>
          </a:p>
          <a:p>
            <a:pPr marL="12700" marR="4052570" algn="just">
              <a:lnSpc>
                <a:spcPct val="150000"/>
              </a:lnSpc>
            </a:pPr>
            <a:r>
              <a:rPr sz="2400" spc="-5"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上海诗群 </a:t>
            </a:r>
            <a:r>
              <a:rPr sz="2400" spc="-5" dirty="0">
                <a:solidFill>
                  <a:srgbClr val="1F2C3C"/>
                </a:solidFill>
                <a:latin typeface="Arial" panose="020B0604020202020204"/>
                <a:cs typeface="Arial" panose="020B0604020202020204"/>
              </a:rPr>
              <a:t>B:</a:t>
            </a:r>
            <a:r>
              <a:rPr sz="2400" i="1" spc="-5" dirty="0">
                <a:solidFill>
                  <a:srgbClr val="1F2C3C"/>
                </a:solidFill>
                <a:latin typeface="宋体" panose="02010600030101010101" pitchFamily="2" charset="-122"/>
                <a:cs typeface="宋体" panose="02010600030101010101" pitchFamily="2" charset="-122"/>
              </a:rPr>
              <a:t>他们诗群 </a:t>
            </a:r>
            <a:r>
              <a:rPr sz="2400" spc="-5" dirty="0">
                <a:solidFill>
                  <a:srgbClr val="1F2C3C"/>
                </a:solidFill>
                <a:latin typeface="Arial" panose="020B0604020202020204"/>
                <a:cs typeface="Arial" panose="020B0604020202020204"/>
              </a:rPr>
              <a:t>C</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北京诗群  </a:t>
            </a:r>
            <a:r>
              <a:rPr sz="2400" spc="-5" dirty="0">
                <a:solidFill>
                  <a:srgbClr val="1F2C3C"/>
                </a:solidFill>
                <a:latin typeface="Arial" panose="020B0604020202020204"/>
                <a:cs typeface="Arial" panose="020B0604020202020204"/>
              </a:rPr>
              <a:t>D</a:t>
            </a:r>
            <a:r>
              <a:rPr sz="2400" dirty="0">
                <a:solidFill>
                  <a:srgbClr val="1F2C3C"/>
                </a:solidFill>
                <a:latin typeface="Arial" panose="020B0604020202020204"/>
                <a:cs typeface="Arial" panose="020B0604020202020204"/>
              </a:rPr>
              <a:t>:</a:t>
            </a:r>
            <a:r>
              <a:rPr sz="2400" i="1" dirty="0">
                <a:solidFill>
                  <a:srgbClr val="1F2C3C"/>
                </a:solidFill>
                <a:latin typeface="宋体" panose="02010600030101010101" pitchFamily="2" charset="-122"/>
                <a:cs typeface="宋体" panose="02010600030101010101" pitchFamily="2" charset="-122"/>
              </a:rPr>
              <a:t>四川诗群</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75</a:t>
            </a:r>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1163218" y="1930400"/>
            <a:ext cx="5596255" cy="310197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1F2C3C"/>
                </a:solidFill>
                <a:latin typeface="宋体" panose="02010600030101010101" pitchFamily="2" charset="-122"/>
                <a:cs typeface="宋体" panose="02010600030101010101" pitchFamily="2" charset="-122"/>
              </a:rPr>
              <a:t>欧阳江河、翟永明、钟鸣等诗人属于（</a:t>
            </a:r>
            <a:r>
              <a:rPr sz="2400" i="1" spc="-630" dirty="0">
                <a:solidFill>
                  <a:srgbClr val="1F2C3C"/>
                </a:solidFill>
                <a:latin typeface="宋体" panose="02010600030101010101" pitchFamily="2" charset="-122"/>
                <a:cs typeface="宋体" panose="02010600030101010101" pitchFamily="2" charset="-122"/>
              </a:rPr>
              <a:t> </a:t>
            </a:r>
            <a:r>
              <a:rPr sz="2400" i="1" dirty="0">
                <a:solidFill>
                  <a:srgbClr val="1F2C3C"/>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30"/>
              </a:spcBef>
            </a:pPr>
            <a:endParaRPr sz="3500">
              <a:latin typeface="Times New Roman" panose="02020603050405020304"/>
              <a:cs typeface="Times New Roman" panose="02020603050405020304"/>
            </a:endParaRPr>
          </a:p>
          <a:p>
            <a:pPr marL="12700" marR="4029710" algn="just">
              <a:lnSpc>
                <a:spcPct val="150000"/>
              </a:lnSpc>
            </a:pPr>
            <a:r>
              <a:rPr sz="2400" spc="-5" dirty="0">
                <a:solidFill>
                  <a:srgbClr val="1F2C3C"/>
                </a:solidFill>
                <a:latin typeface="Arial" panose="020B0604020202020204"/>
                <a:cs typeface="Arial" panose="020B0604020202020204"/>
              </a:rPr>
              <a:t>A:</a:t>
            </a:r>
            <a:r>
              <a:rPr sz="2400" i="1" dirty="0">
                <a:solidFill>
                  <a:srgbClr val="1F2C3C"/>
                </a:solidFill>
                <a:latin typeface="宋体" panose="02010600030101010101" pitchFamily="2" charset="-122"/>
                <a:cs typeface="宋体" panose="02010600030101010101" pitchFamily="2" charset="-122"/>
              </a:rPr>
              <a:t>上海诗群 </a:t>
            </a:r>
            <a:r>
              <a:rPr sz="2400" spc="-5" dirty="0">
                <a:solidFill>
                  <a:srgbClr val="1F2C3C"/>
                </a:solidFill>
                <a:latin typeface="Arial" panose="020B0604020202020204"/>
                <a:cs typeface="Arial" panose="020B0604020202020204"/>
              </a:rPr>
              <a:t>B:</a:t>
            </a:r>
            <a:r>
              <a:rPr sz="2400" i="1" spc="-5" dirty="0">
                <a:solidFill>
                  <a:srgbClr val="1F2C3C"/>
                </a:solidFill>
                <a:latin typeface="宋体" panose="02010600030101010101" pitchFamily="2" charset="-122"/>
                <a:cs typeface="宋体" panose="02010600030101010101" pitchFamily="2" charset="-122"/>
              </a:rPr>
              <a:t>他们诗群 </a:t>
            </a:r>
            <a:r>
              <a:rPr sz="2400" spc="-5" dirty="0">
                <a:solidFill>
                  <a:srgbClr val="1F2C3C"/>
                </a:solidFill>
                <a:latin typeface="Arial" panose="020B0604020202020204"/>
                <a:cs typeface="Arial" panose="020B0604020202020204"/>
              </a:rPr>
              <a:t>C:</a:t>
            </a:r>
            <a:r>
              <a:rPr sz="2400" i="1" dirty="0">
                <a:solidFill>
                  <a:srgbClr val="1F2C3C"/>
                </a:solidFill>
                <a:latin typeface="宋体" panose="02010600030101010101" pitchFamily="2" charset="-122"/>
                <a:cs typeface="宋体" panose="02010600030101010101" pitchFamily="2" charset="-122"/>
              </a:rPr>
              <a:t>北京诗群 </a:t>
            </a:r>
            <a:r>
              <a:rPr sz="2400" b="1" spc="-10" dirty="0">
                <a:solidFill>
                  <a:srgbClr val="C00000"/>
                </a:solidFill>
                <a:latin typeface="Arial" panose="020B0604020202020204"/>
                <a:cs typeface="Arial" panose="020B0604020202020204"/>
              </a:rPr>
              <a:t>D</a:t>
            </a:r>
            <a:r>
              <a:rPr sz="2400" b="1" spc="-5" dirty="0">
                <a:solidFill>
                  <a:srgbClr val="C00000"/>
                </a:solidFill>
                <a:latin typeface="Arial" panose="020B0604020202020204"/>
                <a:cs typeface="Arial" panose="020B0604020202020204"/>
              </a:rPr>
              <a:t>:</a:t>
            </a:r>
            <a:r>
              <a:rPr sz="2400" b="1" dirty="0">
                <a:solidFill>
                  <a:srgbClr val="C00000"/>
                </a:solidFill>
                <a:latin typeface="宋体" panose="02010600030101010101" pitchFamily="2" charset="-122"/>
                <a:cs typeface="宋体" panose="02010600030101010101" pitchFamily="2" charset="-122"/>
              </a:rPr>
              <a:t>四川诗群</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18819" y="290322"/>
            <a:ext cx="3472179" cy="406400"/>
          </a:xfrm>
          <a:prstGeom prst="rect">
            <a:avLst/>
          </a:prstGeom>
        </p:spPr>
        <p:txBody>
          <a:bodyPr vert="horz" wrap="square" lIns="0" tIns="12065" rIns="0" bIns="0" rtlCol="0">
            <a:spAutoFit/>
          </a:bodyPr>
          <a:lstStyle/>
          <a:p>
            <a:pPr marL="12700">
              <a:lnSpc>
                <a:spcPct val="100000"/>
              </a:lnSpc>
              <a:spcBef>
                <a:spcPts val="95"/>
              </a:spcBef>
              <a:tabLst>
                <a:tab pos="728980" algn="l"/>
                <a:tab pos="1870075" algn="l"/>
              </a:tabLst>
            </a:pPr>
            <a:r>
              <a:rPr sz="2500" b="0" spc="5" dirty="0">
                <a:latin typeface="微软雅黑 Light" panose="020B0502040204020203" charset="-122"/>
                <a:cs typeface="微软雅黑 Light" panose="020B0502040204020203" charset="-122"/>
              </a:rPr>
              <a:t>5.</a:t>
            </a:r>
            <a:r>
              <a:rPr sz="2500" b="0" spc="-5" dirty="0">
                <a:latin typeface="微软雅黑 Light" panose="020B0502040204020203" charset="-122"/>
                <a:cs typeface="微软雅黑 Light" panose="020B0502040204020203" charset="-122"/>
              </a:rPr>
              <a:t>4</a:t>
            </a:r>
            <a:r>
              <a:rPr sz="2500" b="0" dirty="0">
                <a:latin typeface="微软雅黑 Light" panose="020B0502040204020203" charset="-122"/>
                <a:cs typeface="微软雅黑 Light" panose="020B0502040204020203" charset="-122"/>
              </a:rPr>
              <a:t>	</a:t>
            </a:r>
            <a:r>
              <a:rPr sz="2500" b="0" spc="5" dirty="0">
                <a:latin typeface="微软雅黑 Light" panose="020B0502040204020203" charset="-122"/>
                <a:cs typeface="微软雅黑 Light" panose="020B0502040204020203" charset="-122"/>
              </a:rPr>
              <a:t>第四</a:t>
            </a:r>
            <a:r>
              <a:rPr sz="2500" b="0" spc="-5" dirty="0">
                <a:latin typeface="微软雅黑 Light" panose="020B0502040204020203" charset="-122"/>
                <a:cs typeface="微软雅黑 Light" panose="020B0502040204020203" charset="-122"/>
              </a:rPr>
              <a:t>节</a:t>
            </a:r>
            <a:r>
              <a:rPr sz="2500" b="0" dirty="0">
                <a:latin typeface="微软雅黑 Light" panose="020B0502040204020203" charset="-122"/>
                <a:cs typeface="微软雅黑 Light" panose="020B0502040204020203" charset="-122"/>
              </a:rPr>
              <a:t>	</a:t>
            </a:r>
            <a:r>
              <a:rPr sz="2500" b="0" spc="5" dirty="0">
                <a:latin typeface="微软雅黑 Light" panose="020B0502040204020203" charset="-122"/>
                <a:cs typeface="微软雅黑 Light" panose="020B0502040204020203" charset="-122"/>
              </a:rPr>
              <a:t>新时期</a:t>
            </a:r>
            <a:r>
              <a:rPr sz="2500" b="0" spc="-5" dirty="0">
                <a:latin typeface="微软雅黑 Light" panose="020B0502040204020203" charset="-122"/>
                <a:cs typeface="微软雅黑 Light" panose="020B0502040204020203" charset="-122"/>
              </a:rPr>
              <a:t>散文</a:t>
            </a:r>
            <a:endParaRPr sz="2500">
              <a:latin typeface="微软雅黑 Light" panose="020B0502040204020203" charset="-122"/>
              <a:cs typeface="微软雅黑 Light" panose="020B0502040204020203" charset="-122"/>
            </a:endParaRPr>
          </a:p>
        </p:txBody>
      </p:sp>
      <p:sp>
        <p:nvSpPr>
          <p:cNvPr id="6" name="object 6"/>
          <p:cNvSpPr/>
          <p:nvPr/>
        </p:nvSpPr>
        <p:spPr>
          <a:xfrm>
            <a:off x="80772" y="591312"/>
            <a:ext cx="12031980" cy="5875020"/>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125200" y="60960"/>
            <a:ext cx="870585" cy="294640"/>
          </a:xfrm>
          <a:custGeom>
            <a:avLst/>
            <a:gdLst/>
            <a:ahLst/>
            <a:cxnLst/>
            <a:rect l="l" t="t" r="r" b="b"/>
            <a:pathLst>
              <a:path w="870584" h="294640">
                <a:moveTo>
                  <a:pt x="0" y="294131"/>
                </a:moveTo>
                <a:lnTo>
                  <a:pt x="870203" y="294131"/>
                </a:lnTo>
                <a:lnTo>
                  <a:pt x="870203" y="0"/>
                </a:lnTo>
                <a:lnTo>
                  <a:pt x="0" y="0"/>
                </a:lnTo>
                <a:lnTo>
                  <a:pt x="0" y="294131"/>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647496" y="385063"/>
            <a:ext cx="2414270" cy="452120"/>
          </a:xfrm>
          <a:prstGeom prst="rect">
            <a:avLst/>
          </a:prstGeom>
        </p:spPr>
        <p:txBody>
          <a:bodyPr vert="horz" wrap="square" lIns="0" tIns="12065" rIns="0" bIns="0" rtlCol="0">
            <a:spAutoFit/>
          </a:bodyPr>
          <a:lstStyle/>
          <a:p>
            <a:pPr marL="12700">
              <a:lnSpc>
                <a:spcPct val="100000"/>
              </a:lnSpc>
              <a:spcBef>
                <a:spcPts val="95"/>
              </a:spcBef>
            </a:pPr>
            <a:r>
              <a:rPr spc="-5" dirty="0"/>
              <a:t>5.4.1</a:t>
            </a:r>
            <a:r>
              <a:rPr spc="-65" dirty="0"/>
              <a:t> </a:t>
            </a:r>
            <a:r>
              <a:rPr spc="-5" dirty="0"/>
              <a:t>基本情况</a:t>
            </a:r>
            <a:endParaRPr spc="-5" dirty="0"/>
          </a:p>
        </p:txBody>
      </p:sp>
      <p:sp>
        <p:nvSpPr>
          <p:cNvPr id="7" name="object 7"/>
          <p:cNvSpPr txBox="1"/>
          <p:nvPr/>
        </p:nvSpPr>
        <p:spPr>
          <a:xfrm>
            <a:off x="222300" y="1010158"/>
            <a:ext cx="265176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1</a:t>
            </a:r>
            <a:r>
              <a:rPr sz="2400" b="1" dirty="0">
                <a:latin typeface="微软雅黑" panose="020B0503020204020204" charset="-122"/>
                <a:cs typeface="微软雅黑" panose="020B0503020204020204" charset="-122"/>
              </a:rPr>
              <a:t>、主题与主要作品</a:t>
            </a:r>
            <a:endParaRPr sz="2400">
              <a:latin typeface="微软雅黑" panose="020B0503020204020204" charset="-122"/>
              <a:cs typeface="微软雅黑" panose="020B0503020204020204" charset="-122"/>
            </a:endParaRPr>
          </a:p>
        </p:txBody>
      </p:sp>
      <p:sp>
        <p:nvSpPr>
          <p:cNvPr id="8" name="object 8"/>
          <p:cNvSpPr txBox="1"/>
          <p:nvPr/>
        </p:nvSpPr>
        <p:spPr>
          <a:xfrm>
            <a:off x="222300" y="1595373"/>
            <a:ext cx="11461115" cy="4764405"/>
          </a:xfrm>
          <a:prstGeom prst="rect">
            <a:avLst/>
          </a:prstGeom>
        </p:spPr>
        <p:txBody>
          <a:bodyPr vert="horz" wrap="square" lIns="0" tIns="12700" rIns="0" bIns="0" rtlCol="0">
            <a:spAutoFit/>
          </a:bodyPr>
          <a:lstStyle/>
          <a:p>
            <a:pPr marL="800735" indent="-788670">
              <a:lnSpc>
                <a:spcPct val="100000"/>
              </a:lnSpc>
              <a:spcBef>
                <a:spcPts val="100"/>
              </a:spcBef>
              <a:buSzPct val="96000"/>
              <a:buAutoNum type="arabicPlain"/>
              <a:tabLst>
                <a:tab pos="801370" algn="l"/>
              </a:tabLst>
            </a:pPr>
            <a:r>
              <a:rPr sz="2400" dirty="0">
                <a:latin typeface="微软雅黑" panose="020B0503020204020204" charset="-122"/>
                <a:ea typeface="微软雅黑" panose="020B0503020204020204" charset="-122"/>
                <a:cs typeface="微软雅黑" panose="020B0503020204020204" charset="-122"/>
              </a:rPr>
              <a:t>散文的复苏首先是从</a:t>
            </a:r>
            <a:r>
              <a:rPr sz="2400" b="1" dirty="0">
                <a:solidFill>
                  <a:srgbClr val="C00000"/>
                </a:solidFill>
                <a:latin typeface="微软雅黑" panose="020B0503020204020204" charset="-122"/>
                <a:ea typeface="微软雅黑" panose="020B0503020204020204" charset="-122"/>
                <a:cs typeface="微软雅黑" panose="020B0503020204020204" charset="-122"/>
              </a:rPr>
              <a:t>悼念性</a:t>
            </a:r>
            <a:r>
              <a:rPr sz="2400" dirty="0">
                <a:latin typeface="微软雅黑" panose="020B0503020204020204" charset="-122"/>
                <a:ea typeface="微软雅黑" panose="020B0503020204020204" charset="-122"/>
                <a:cs typeface="微软雅黑" panose="020B0503020204020204" charset="-122"/>
              </a:rPr>
              <a:t>的文章开始的。</a:t>
            </a:r>
            <a:endParaRPr sz="2400">
              <a:latin typeface="微软雅黑" panose="020B0503020204020204" charset="-122"/>
              <a:ea typeface="微软雅黑" panose="020B0503020204020204" charset="-122"/>
              <a:cs typeface="微软雅黑" panose="020B0503020204020204" charset="-122"/>
            </a:endParaRPr>
          </a:p>
          <a:p>
            <a:pPr marL="316865">
              <a:lnSpc>
                <a:spcPct val="100000"/>
              </a:lnSpc>
              <a:spcBef>
                <a:spcPts val="1725"/>
              </a:spcBef>
            </a:pPr>
            <a:r>
              <a:rPr sz="2000" b="1" dirty="0">
                <a:latin typeface="微软雅黑" panose="020B0503020204020204" charset="-122"/>
                <a:ea typeface="微软雅黑" panose="020B0503020204020204" charset="-122"/>
                <a:cs typeface="微软雅黑" panose="020B0503020204020204" charset="-122"/>
              </a:rPr>
              <a:t>何其芳《毛泽东之歌</a:t>
            </a:r>
            <a:r>
              <a:rPr sz="2000" b="1" spc="5" dirty="0">
                <a:latin typeface="微软雅黑" panose="020B0503020204020204" charset="-122"/>
                <a:ea typeface="微软雅黑" panose="020B0503020204020204" charset="-122"/>
                <a:cs typeface="微软雅黑" panose="020B0503020204020204" charset="-122"/>
              </a:rPr>
              <a:t>》</a:t>
            </a:r>
            <a:r>
              <a:rPr sz="2000" spc="-10" dirty="0">
                <a:latin typeface="微软雅黑" panose="020B0503020204020204" charset="-122"/>
                <a:ea typeface="微软雅黑" panose="020B0503020204020204" charset="-122"/>
                <a:cs typeface="微软雅黑" panose="020B0503020204020204" charset="-122"/>
              </a:rPr>
              <a:t>、</a:t>
            </a:r>
            <a:r>
              <a:rPr sz="2000" spc="5" dirty="0">
                <a:latin typeface="微软雅黑" panose="020B0503020204020204" charset="-122"/>
                <a:ea typeface="微软雅黑" panose="020B0503020204020204" charset="-122"/>
                <a:cs typeface="微软雅黑" panose="020B0503020204020204" charset="-122"/>
              </a:rPr>
              <a:t>何为</a:t>
            </a:r>
            <a:r>
              <a:rPr sz="2000" spc="-20" dirty="0">
                <a:latin typeface="微软雅黑" panose="020B0503020204020204" charset="-122"/>
                <a:ea typeface="微软雅黑" panose="020B0503020204020204" charset="-122"/>
                <a:cs typeface="微软雅黑" panose="020B0503020204020204" charset="-122"/>
              </a:rPr>
              <a:t>《</a:t>
            </a:r>
            <a:r>
              <a:rPr sz="2000" spc="5" dirty="0">
                <a:latin typeface="微软雅黑" panose="020B0503020204020204" charset="-122"/>
                <a:ea typeface="微软雅黑" panose="020B0503020204020204" charset="-122"/>
                <a:cs typeface="微软雅黑" panose="020B0503020204020204" charset="-122"/>
              </a:rPr>
              <a:t>临江</a:t>
            </a:r>
            <a:r>
              <a:rPr sz="2000" spc="-20" dirty="0">
                <a:latin typeface="微软雅黑" panose="020B0503020204020204" charset="-122"/>
                <a:ea typeface="微软雅黑" panose="020B0503020204020204" charset="-122"/>
                <a:cs typeface="微软雅黑" panose="020B0503020204020204" charset="-122"/>
              </a:rPr>
              <a:t>楼</a:t>
            </a:r>
            <a:r>
              <a:rPr sz="2000" spc="5" dirty="0">
                <a:latin typeface="微软雅黑" panose="020B0503020204020204" charset="-122"/>
                <a:ea typeface="微软雅黑" panose="020B0503020204020204" charset="-122"/>
                <a:cs typeface="微软雅黑" panose="020B0503020204020204" charset="-122"/>
              </a:rPr>
              <a:t>》</a:t>
            </a:r>
            <a:r>
              <a:rPr sz="2000" dirty="0">
                <a:latin typeface="微软雅黑" panose="020B0503020204020204" charset="-122"/>
                <a:ea typeface="微软雅黑" panose="020B0503020204020204" charset="-122"/>
                <a:cs typeface="微软雅黑" panose="020B0503020204020204" charset="-122"/>
              </a:rPr>
              <a:t>、</a:t>
            </a:r>
            <a:r>
              <a:rPr sz="2400" b="1" spc="-5" dirty="0">
                <a:solidFill>
                  <a:srgbClr val="C00000"/>
                </a:solidFill>
                <a:latin typeface="微软雅黑" panose="020B0503020204020204" charset="-122"/>
                <a:ea typeface="微软雅黑" panose="020B0503020204020204" charset="-122"/>
                <a:cs typeface="微软雅黑" panose="020B0503020204020204" charset="-122"/>
              </a:rPr>
              <a:t>巴金《望着总理的遗像》、</a:t>
            </a:r>
            <a:endParaRPr sz="2400">
              <a:latin typeface="微软雅黑" panose="020B0503020204020204" charset="-122"/>
              <a:ea typeface="微软雅黑" panose="020B0503020204020204" charset="-122"/>
              <a:cs typeface="微软雅黑" panose="020B0503020204020204" charset="-122"/>
            </a:endParaRPr>
          </a:p>
          <a:p>
            <a:pPr marL="316865">
              <a:lnSpc>
                <a:spcPct val="100000"/>
              </a:lnSpc>
              <a:spcBef>
                <a:spcPts val="1535"/>
              </a:spcBef>
            </a:pPr>
            <a:r>
              <a:rPr sz="2000" b="1" dirty="0">
                <a:latin typeface="微软雅黑" panose="020B0503020204020204" charset="-122"/>
                <a:ea typeface="微软雅黑" panose="020B0503020204020204" charset="-122"/>
                <a:cs typeface="微软雅黑" panose="020B0503020204020204" charset="-122"/>
              </a:rPr>
              <a:t>冰心《永远活在我们心</a:t>
            </a:r>
            <a:r>
              <a:rPr sz="2000" b="1" spc="-15" dirty="0">
                <a:latin typeface="微软雅黑" panose="020B0503020204020204" charset="-122"/>
                <a:ea typeface="微软雅黑" panose="020B0503020204020204" charset="-122"/>
                <a:cs typeface="微软雅黑" panose="020B0503020204020204" charset="-122"/>
              </a:rPr>
              <a:t>中</a:t>
            </a:r>
            <a:r>
              <a:rPr sz="2000" b="1" dirty="0">
                <a:latin typeface="微软雅黑" panose="020B0503020204020204" charset="-122"/>
                <a:ea typeface="微软雅黑" panose="020B0503020204020204" charset="-122"/>
                <a:cs typeface="微软雅黑" panose="020B0503020204020204" charset="-122"/>
              </a:rPr>
              <a:t>的好</a:t>
            </a:r>
            <a:r>
              <a:rPr sz="2000" b="1" spc="-15" dirty="0">
                <a:latin typeface="微软雅黑" panose="020B0503020204020204" charset="-122"/>
                <a:ea typeface="微软雅黑" panose="020B0503020204020204" charset="-122"/>
                <a:cs typeface="微软雅黑" panose="020B0503020204020204" charset="-122"/>
              </a:rPr>
              <a:t>总</a:t>
            </a:r>
            <a:r>
              <a:rPr sz="2000" b="1" dirty="0">
                <a:latin typeface="微软雅黑" panose="020B0503020204020204" charset="-122"/>
                <a:ea typeface="微软雅黑" panose="020B0503020204020204" charset="-122"/>
                <a:cs typeface="微软雅黑" panose="020B0503020204020204" charset="-122"/>
              </a:rPr>
              <a:t>理》</a:t>
            </a:r>
            <a:r>
              <a:rPr sz="2000"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刘白</a:t>
            </a:r>
            <a:r>
              <a:rPr sz="2000" b="1" spc="-15" dirty="0">
                <a:latin typeface="微软雅黑" panose="020B0503020204020204" charset="-122"/>
                <a:ea typeface="微软雅黑" panose="020B0503020204020204" charset="-122"/>
                <a:cs typeface="微软雅黑" panose="020B0503020204020204" charset="-122"/>
              </a:rPr>
              <a:t>羽</a:t>
            </a:r>
            <a:r>
              <a:rPr sz="2000" b="1" dirty="0">
                <a:latin typeface="微软雅黑" panose="020B0503020204020204" charset="-122"/>
                <a:ea typeface="微软雅黑" panose="020B0503020204020204" charset="-122"/>
                <a:cs typeface="微软雅黑" panose="020B0503020204020204" charset="-122"/>
              </a:rPr>
              <a:t>《巍</a:t>
            </a:r>
            <a:r>
              <a:rPr sz="2000" b="1" spc="-15" dirty="0">
                <a:latin typeface="微软雅黑" panose="020B0503020204020204" charset="-122"/>
                <a:ea typeface="微软雅黑" panose="020B0503020204020204" charset="-122"/>
                <a:cs typeface="微软雅黑" panose="020B0503020204020204" charset="-122"/>
              </a:rPr>
              <a:t>巍</a:t>
            </a:r>
            <a:r>
              <a:rPr sz="2000" b="1" dirty="0">
                <a:latin typeface="微软雅黑" panose="020B0503020204020204" charset="-122"/>
                <a:ea typeface="微软雅黑" panose="020B0503020204020204" charset="-122"/>
                <a:cs typeface="微软雅黑" panose="020B0503020204020204" charset="-122"/>
              </a:rPr>
              <a:t>太行</a:t>
            </a:r>
            <a:r>
              <a:rPr sz="2000" b="1" spc="-15" dirty="0">
                <a:latin typeface="微软雅黑" panose="020B0503020204020204" charset="-122"/>
                <a:ea typeface="微软雅黑" panose="020B0503020204020204" charset="-122"/>
                <a:cs typeface="微软雅黑" panose="020B0503020204020204" charset="-122"/>
              </a:rPr>
              <a:t>山</a:t>
            </a:r>
            <a:r>
              <a:rPr sz="2000" b="1" dirty="0">
                <a:latin typeface="微软雅黑" panose="020B0503020204020204" charset="-122"/>
                <a:ea typeface="微软雅黑" panose="020B0503020204020204" charset="-122"/>
                <a:cs typeface="微软雅黑" panose="020B0503020204020204" charset="-122"/>
              </a:rPr>
              <a:t>》</a:t>
            </a:r>
            <a:r>
              <a:rPr sz="2000" dirty="0">
                <a:latin typeface="微软雅黑" panose="020B0503020204020204" charset="-122"/>
                <a:ea typeface="微软雅黑" panose="020B0503020204020204" charset="-122"/>
                <a:cs typeface="微软雅黑" panose="020B0503020204020204" charset="-122"/>
              </a:rPr>
              <a:t>、</a:t>
            </a:r>
            <a:r>
              <a:rPr sz="2000" spc="-15" dirty="0">
                <a:latin typeface="微软雅黑" panose="020B0503020204020204" charset="-122"/>
                <a:ea typeface="微软雅黑" panose="020B0503020204020204" charset="-122"/>
                <a:cs typeface="微软雅黑" panose="020B0503020204020204" charset="-122"/>
              </a:rPr>
              <a:t>《</a:t>
            </a:r>
            <a:r>
              <a:rPr sz="2000" dirty="0">
                <a:latin typeface="微软雅黑" panose="020B0503020204020204" charset="-122"/>
                <a:ea typeface="微软雅黑" panose="020B0503020204020204" charset="-122"/>
                <a:cs typeface="微软雅黑" panose="020B0503020204020204" charset="-122"/>
              </a:rPr>
              <a:t>长江</a:t>
            </a:r>
            <a:r>
              <a:rPr sz="2000" spc="-15" dirty="0">
                <a:latin typeface="微软雅黑" panose="020B0503020204020204" charset="-122"/>
                <a:ea typeface="微软雅黑" panose="020B0503020204020204" charset="-122"/>
                <a:cs typeface="微软雅黑" panose="020B0503020204020204" charset="-122"/>
              </a:rPr>
              <a:t>横</a:t>
            </a:r>
            <a:r>
              <a:rPr sz="2000" dirty="0">
                <a:latin typeface="微软雅黑" panose="020B0503020204020204" charset="-122"/>
                <a:ea typeface="微软雅黑" panose="020B0503020204020204" charset="-122"/>
                <a:cs typeface="微软雅黑" panose="020B0503020204020204" charset="-122"/>
              </a:rPr>
              <a:t>渡》、</a:t>
            </a:r>
            <a:endParaRPr sz="2000">
              <a:latin typeface="微软雅黑" panose="020B0503020204020204" charset="-122"/>
              <a:ea typeface="微软雅黑" panose="020B0503020204020204" charset="-122"/>
              <a:cs typeface="微软雅黑" panose="020B0503020204020204" charset="-122"/>
            </a:endParaRPr>
          </a:p>
          <a:p>
            <a:pPr marL="311150" marR="518160">
              <a:lnSpc>
                <a:spcPts val="4610"/>
              </a:lnSpc>
              <a:spcBef>
                <a:spcPts val="350"/>
              </a:spcBef>
            </a:pPr>
            <a:r>
              <a:rPr sz="2000" dirty="0">
                <a:latin typeface="微软雅黑" panose="020B0503020204020204" charset="-122"/>
                <a:ea typeface="微软雅黑" panose="020B0503020204020204" charset="-122"/>
                <a:cs typeface="微软雅黑" panose="020B0503020204020204" charset="-122"/>
              </a:rPr>
              <a:t>菡子《梅岭诗意》、柯</a:t>
            </a:r>
            <a:r>
              <a:rPr sz="2000" spc="-15" dirty="0">
                <a:latin typeface="微软雅黑" panose="020B0503020204020204" charset="-122"/>
                <a:ea typeface="微软雅黑" panose="020B0503020204020204" charset="-122"/>
                <a:cs typeface="微软雅黑" panose="020B0503020204020204" charset="-122"/>
              </a:rPr>
              <a:t>岩</a:t>
            </a:r>
            <a:r>
              <a:rPr sz="2000" dirty="0">
                <a:latin typeface="微软雅黑" panose="020B0503020204020204" charset="-122"/>
                <a:ea typeface="微软雅黑" panose="020B0503020204020204" charset="-122"/>
                <a:cs typeface="微软雅黑" panose="020B0503020204020204" charset="-122"/>
              </a:rPr>
              <a:t>《岚</a:t>
            </a:r>
            <a:r>
              <a:rPr sz="2000" spc="-15" dirty="0">
                <a:latin typeface="微软雅黑" panose="020B0503020204020204" charset="-122"/>
                <a:ea typeface="微软雅黑" panose="020B0503020204020204" charset="-122"/>
                <a:cs typeface="微软雅黑" panose="020B0503020204020204" charset="-122"/>
              </a:rPr>
              <a:t>山</a:t>
            </a:r>
            <a:r>
              <a:rPr sz="2000" dirty="0">
                <a:latin typeface="微软雅黑" panose="020B0503020204020204" charset="-122"/>
                <a:ea typeface="微软雅黑" panose="020B0503020204020204" charset="-122"/>
                <a:cs typeface="微软雅黑" panose="020B0503020204020204" charset="-122"/>
              </a:rPr>
              <a:t>情思</a:t>
            </a:r>
            <a:r>
              <a:rPr sz="2000" spc="-15" dirty="0">
                <a:latin typeface="微软雅黑" panose="020B0503020204020204" charset="-122"/>
                <a:ea typeface="微软雅黑" panose="020B0503020204020204" charset="-122"/>
                <a:cs typeface="微软雅黑" panose="020B0503020204020204" charset="-122"/>
              </a:rPr>
              <a:t>》</a:t>
            </a:r>
            <a:r>
              <a:rPr sz="2000" dirty="0">
                <a:latin typeface="微软雅黑" panose="020B0503020204020204" charset="-122"/>
                <a:ea typeface="微软雅黑" panose="020B0503020204020204" charset="-122"/>
                <a:cs typeface="微软雅黑" panose="020B0503020204020204" charset="-122"/>
              </a:rPr>
              <a:t>、《</a:t>
            </a:r>
            <a:r>
              <a:rPr sz="2000" spc="-15" dirty="0">
                <a:latin typeface="微软雅黑" panose="020B0503020204020204" charset="-122"/>
                <a:ea typeface="微软雅黑" panose="020B0503020204020204" charset="-122"/>
                <a:cs typeface="微软雅黑" panose="020B0503020204020204" charset="-122"/>
              </a:rPr>
              <a:t>怀</a:t>
            </a:r>
            <a:r>
              <a:rPr sz="2000" dirty="0">
                <a:latin typeface="微软雅黑" panose="020B0503020204020204" charset="-122"/>
                <a:ea typeface="微软雅黑" panose="020B0503020204020204" charset="-122"/>
                <a:cs typeface="微软雅黑" panose="020B0503020204020204" charset="-122"/>
              </a:rPr>
              <a:t>念萧</a:t>
            </a:r>
            <a:r>
              <a:rPr sz="2000" spc="-15" dirty="0">
                <a:latin typeface="微软雅黑" panose="020B0503020204020204" charset="-122"/>
                <a:ea typeface="微软雅黑" panose="020B0503020204020204" charset="-122"/>
                <a:cs typeface="微软雅黑" panose="020B0503020204020204" charset="-122"/>
              </a:rPr>
              <a:t>珊</a:t>
            </a:r>
            <a:r>
              <a:rPr sz="2000" dirty="0">
                <a:latin typeface="微软雅黑" panose="020B0503020204020204" charset="-122"/>
                <a:ea typeface="微软雅黑" panose="020B0503020204020204" charset="-122"/>
                <a:cs typeface="微软雅黑" panose="020B0503020204020204" charset="-122"/>
              </a:rPr>
              <a:t>》</a:t>
            </a:r>
            <a:r>
              <a:rPr sz="2000" spc="5" dirty="0">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陶斯亮《一封终于发出的信》、 </a:t>
            </a:r>
            <a:r>
              <a:rPr sz="2000" dirty="0">
                <a:latin typeface="微软雅黑" panose="020B0503020204020204" charset="-122"/>
                <a:ea typeface="微软雅黑" panose="020B0503020204020204" charset="-122"/>
                <a:cs typeface="微软雅黑" panose="020B0503020204020204" charset="-122"/>
              </a:rPr>
              <a:t>黄宗英《星》、</a:t>
            </a:r>
            <a:r>
              <a:rPr sz="2400" b="1" dirty="0">
                <a:solidFill>
                  <a:srgbClr val="C00000"/>
                </a:solidFill>
                <a:latin typeface="微软雅黑" panose="020B0503020204020204" charset="-122"/>
                <a:ea typeface="微软雅黑" panose="020B0503020204020204" charset="-122"/>
                <a:cs typeface="微软雅黑" panose="020B0503020204020204" charset="-122"/>
              </a:rPr>
              <a:t>丁宁《幽燕诗魂》</a:t>
            </a:r>
            <a:r>
              <a:rPr sz="2000" dirty="0">
                <a:latin typeface="微软雅黑" panose="020B0503020204020204" charset="-122"/>
                <a:ea typeface="微软雅黑" panose="020B0503020204020204" charset="-122"/>
                <a:cs typeface="微软雅黑" panose="020B0503020204020204" charset="-122"/>
              </a:rPr>
              <a:t>、丁一</a:t>
            </a:r>
            <a:r>
              <a:rPr sz="2000" spc="-15" dirty="0">
                <a:latin typeface="微软雅黑" panose="020B0503020204020204" charset="-122"/>
                <a:ea typeface="微软雅黑" panose="020B0503020204020204" charset="-122"/>
                <a:cs typeface="微软雅黑" panose="020B0503020204020204" charset="-122"/>
              </a:rPr>
              <a:t>岚</a:t>
            </a:r>
            <a:r>
              <a:rPr sz="2000" dirty="0">
                <a:latin typeface="微软雅黑" panose="020B0503020204020204" charset="-122"/>
                <a:ea typeface="微软雅黑" panose="020B0503020204020204" charset="-122"/>
                <a:cs typeface="微软雅黑" panose="020B0503020204020204" charset="-122"/>
              </a:rPr>
              <a:t>《忆</a:t>
            </a:r>
            <a:r>
              <a:rPr sz="2000" spc="-15" dirty="0">
                <a:latin typeface="微软雅黑" panose="020B0503020204020204" charset="-122"/>
                <a:ea typeface="微软雅黑" panose="020B0503020204020204" charset="-122"/>
                <a:cs typeface="微软雅黑" panose="020B0503020204020204" charset="-122"/>
              </a:rPr>
              <a:t>邓</a:t>
            </a:r>
            <a:r>
              <a:rPr sz="2000" dirty="0">
                <a:latin typeface="微软雅黑" panose="020B0503020204020204" charset="-122"/>
                <a:ea typeface="微软雅黑" panose="020B0503020204020204" charset="-122"/>
                <a:cs typeface="微软雅黑" panose="020B0503020204020204" charset="-122"/>
              </a:rPr>
              <a:t>拓》</a:t>
            </a:r>
            <a:r>
              <a:rPr sz="2000" spc="-15" dirty="0">
                <a:latin typeface="微软雅黑" panose="020B0503020204020204" charset="-122"/>
                <a:ea typeface="微软雅黑" panose="020B0503020204020204" charset="-122"/>
                <a:cs typeface="微软雅黑" panose="020B0503020204020204" charset="-122"/>
              </a:rPr>
              <a:t>、</a:t>
            </a:r>
            <a:r>
              <a:rPr sz="2000" dirty="0">
                <a:latin typeface="微软雅黑" panose="020B0503020204020204" charset="-122"/>
                <a:ea typeface="微软雅黑" panose="020B0503020204020204" charset="-122"/>
                <a:cs typeface="微软雅黑" panose="020B0503020204020204" charset="-122"/>
              </a:rPr>
              <a:t>荒煤</a:t>
            </a:r>
            <a:r>
              <a:rPr sz="2000" spc="-15" dirty="0">
                <a:latin typeface="微软雅黑" panose="020B0503020204020204" charset="-122"/>
                <a:ea typeface="微软雅黑" panose="020B0503020204020204" charset="-122"/>
                <a:cs typeface="微软雅黑" panose="020B0503020204020204" charset="-122"/>
              </a:rPr>
              <a:t>《</a:t>
            </a:r>
            <a:r>
              <a:rPr sz="2000" dirty="0">
                <a:latin typeface="微软雅黑" panose="020B0503020204020204" charset="-122"/>
                <a:ea typeface="微软雅黑" panose="020B0503020204020204" charset="-122"/>
                <a:cs typeface="微软雅黑" panose="020B0503020204020204" charset="-122"/>
              </a:rPr>
              <a:t>忆何</a:t>
            </a:r>
            <a:r>
              <a:rPr sz="2000" spc="-15" dirty="0">
                <a:latin typeface="微软雅黑" panose="020B0503020204020204" charset="-122"/>
                <a:ea typeface="微软雅黑" panose="020B0503020204020204" charset="-122"/>
                <a:cs typeface="微软雅黑" panose="020B0503020204020204" charset="-122"/>
              </a:rPr>
              <a:t>其</a:t>
            </a:r>
            <a:r>
              <a:rPr sz="2000" dirty="0">
                <a:latin typeface="微软雅黑" panose="020B0503020204020204" charset="-122"/>
                <a:ea typeface="微软雅黑" panose="020B0503020204020204" charset="-122"/>
                <a:cs typeface="微软雅黑" panose="020B0503020204020204" charset="-122"/>
              </a:rPr>
              <a:t>芳》</a:t>
            </a:r>
            <a:endParaRPr sz="2000">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1285"/>
              </a:spcBef>
              <a:buSzPct val="96000"/>
              <a:buAutoNum type="arabicPlain" startAt="2"/>
              <a:tabLst>
                <a:tab pos="801370" algn="l"/>
              </a:tabLst>
            </a:pPr>
            <a:r>
              <a:rPr sz="2400" dirty="0">
                <a:latin typeface="微软雅黑" panose="020B0503020204020204" charset="-122"/>
                <a:ea typeface="微软雅黑" panose="020B0503020204020204" charset="-122"/>
                <a:cs typeface="微软雅黑" panose="020B0503020204020204" charset="-122"/>
              </a:rPr>
              <a:t>对自我个体、社会历史、文化生态及心态的反思与审视</a:t>
            </a:r>
            <a:endParaRPr sz="2400">
              <a:latin typeface="微软雅黑" panose="020B0503020204020204" charset="-122"/>
              <a:ea typeface="微软雅黑" panose="020B0503020204020204" charset="-122"/>
              <a:cs typeface="微软雅黑" panose="020B0503020204020204" charset="-122"/>
            </a:endParaRPr>
          </a:p>
          <a:p>
            <a:pPr marL="316865">
              <a:lnSpc>
                <a:spcPct val="100000"/>
              </a:lnSpc>
              <a:spcBef>
                <a:spcPts val="1730"/>
              </a:spcBef>
            </a:pPr>
            <a:r>
              <a:rPr sz="2400" b="1" dirty="0">
                <a:solidFill>
                  <a:srgbClr val="C00000"/>
                </a:solidFill>
                <a:latin typeface="微软雅黑" panose="020B0503020204020204" charset="-122"/>
                <a:ea typeface="微软雅黑" panose="020B0503020204020204" charset="-122"/>
                <a:cs typeface="微软雅黑" panose="020B0503020204020204" charset="-122"/>
              </a:rPr>
              <a:t>巴金《随想录》（“用真话建立起来的揭露‘文革’的‘博物馆’”）、</a:t>
            </a:r>
            <a:endParaRPr sz="2400">
              <a:latin typeface="微软雅黑" panose="020B0503020204020204" charset="-122"/>
              <a:ea typeface="微软雅黑" panose="020B0503020204020204" charset="-122"/>
              <a:cs typeface="微软雅黑" panose="020B0503020204020204" charset="-122"/>
            </a:endParaRPr>
          </a:p>
          <a:p>
            <a:pPr marL="12700">
              <a:lnSpc>
                <a:spcPct val="100000"/>
              </a:lnSpc>
              <a:spcBef>
                <a:spcPts val="1530"/>
              </a:spcBef>
            </a:pPr>
            <a:r>
              <a:rPr sz="2000" b="1" dirty="0">
                <a:latin typeface="微软雅黑" panose="020B0503020204020204" charset="-122"/>
                <a:ea typeface="微软雅黑" panose="020B0503020204020204" charset="-122"/>
                <a:cs typeface="微软雅黑" panose="020B0503020204020204" charset="-122"/>
              </a:rPr>
              <a:t>杨绛《干校六记》</a:t>
            </a:r>
            <a:r>
              <a:rPr sz="2000" dirty="0">
                <a:latin typeface="微软雅黑" panose="020B0503020204020204" charset="-122"/>
                <a:ea typeface="微软雅黑" panose="020B0503020204020204" charset="-122"/>
                <a:cs typeface="微软雅黑" panose="020B0503020204020204" charset="-122"/>
              </a:rPr>
              <a:t>、王</a:t>
            </a:r>
            <a:r>
              <a:rPr sz="2000" spc="-15" dirty="0">
                <a:latin typeface="微软雅黑" panose="020B0503020204020204" charset="-122"/>
                <a:ea typeface="微软雅黑" panose="020B0503020204020204" charset="-122"/>
                <a:cs typeface="微软雅黑" panose="020B0503020204020204" charset="-122"/>
              </a:rPr>
              <a:t>西</a:t>
            </a:r>
            <a:r>
              <a:rPr sz="2000" dirty="0">
                <a:latin typeface="微软雅黑" panose="020B0503020204020204" charset="-122"/>
                <a:ea typeface="微软雅黑" panose="020B0503020204020204" charset="-122"/>
                <a:cs typeface="微软雅黑" panose="020B0503020204020204" charset="-122"/>
              </a:rPr>
              <a:t>彦《</a:t>
            </a:r>
            <a:r>
              <a:rPr sz="2000" spc="-15" dirty="0">
                <a:latin typeface="微软雅黑" panose="020B0503020204020204" charset="-122"/>
                <a:ea typeface="微软雅黑" panose="020B0503020204020204" charset="-122"/>
                <a:cs typeface="微软雅黑" panose="020B0503020204020204" charset="-122"/>
              </a:rPr>
              <a:t>炼</a:t>
            </a:r>
            <a:r>
              <a:rPr sz="2000" dirty="0">
                <a:latin typeface="微软雅黑" panose="020B0503020204020204" charset="-122"/>
                <a:ea typeface="微软雅黑" panose="020B0503020204020204" charset="-122"/>
                <a:cs typeface="微软雅黑" panose="020B0503020204020204" charset="-122"/>
              </a:rPr>
              <a:t>狱中</a:t>
            </a:r>
            <a:r>
              <a:rPr sz="2000" spc="-15" dirty="0">
                <a:latin typeface="微软雅黑" panose="020B0503020204020204" charset="-122"/>
                <a:ea typeface="微软雅黑" panose="020B0503020204020204" charset="-122"/>
                <a:cs typeface="微软雅黑" panose="020B0503020204020204" charset="-122"/>
              </a:rPr>
              <a:t>的</a:t>
            </a:r>
            <a:r>
              <a:rPr sz="2000" dirty="0">
                <a:latin typeface="微软雅黑" panose="020B0503020204020204" charset="-122"/>
                <a:ea typeface="微软雅黑" panose="020B0503020204020204" charset="-122"/>
                <a:cs typeface="微软雅黑" panose="020B0503020204020204" charset="-122"/>
              </a:rPr>
              <a:t>圣火</a:t>
            </a:r>
            <a:r>
              <a:rPr sz="2000" spc="-15" dirty="0">
                <a:latin typeface="微软雅黑" panose="020B0503020204020204" charset="-122"/>
                <a:ea typeface="微软雅黑" panose="020B0503020204020204" charset="-122"/>
                <a:cs typeface="微软雅黑" panose="020B0503020204020204" charset="-122"/>
              </a:rPr>
              <a:t>》</a:t>
            </a:r>
            <a:r>
              <a:rPr sz="2000" dirty="0">
                <a:latin typeface="微软雅黑" panose="020B0503020204020204" charset="-122"/>
                <a:ea typeface="微软雅黑" panose="020B0503020204020204" charset="-122"/>
                <a:cs typeface="微软雅黑" panose="020B0503020204020204" charset="-122"/>
              </a:rPr>
              <a:t>、陈</a:t>
            </a:r>
            <a:r>
              <a:rPr sz="2000" spc="-15" dirty="0">
                <a:latin typeface="微软雅黑" panose="020B0503020204020204" charset="-122"/>
                <a:ea typeface="微软雅黑" panose="020B0503020204020204" charset="-122"/>
                <a:cs typeface="微软雅黑" panose="020B0503020204020204" charset="-122"/>
              </a:rPr>
              <a:t>白</a:t>
            </a:r>
            <a:r>
              <a:rPr sz="2000" dirty="0">
                <a:latin typeface="微软雅黑" panose="020B0503020204020204" charset="-122"/>
                <a:ea typeface="微软雅黑" panose="020B0503020204020204" charset="-122"/>
                <a:cs typeface="微软雅黑" panose="020B0503020204020204" charset="-122"/>
              </a:rPr>
              <a:t>尘《</a:t>
            </a:r>
            <a:r>
              <a:rPr sz="2000" spc="-15" dirty="0">
                <a:latin typeface="微软雅黑" panose="020B0503020204020204" charset="-122"/>
                <a:ea typeface="微软雅黑" panose="020B0503020204020204" charset="-122"/>
                <a:cs typeface="微软雅黑" panose="020B0503020204020204" charset="-122"/>
              </a:rPr>
              <a:t>云</a:t>
            </a:r>
            <a:r>
              <a:rPr sz="2000" dirty="0">
                <a:latin typeface="微软雅黑" panose="020B0503020204020204" charset="-122"/>
                <a:ea typeface="微软雅黑" panose="020B0503020204020204" charset="-122"/>
                <a:cs typeface="微软雅黑" panose="020B0503020204020204" charset="-122"/>
              </a:rPr>
              <a:t>梦断</a:t>
            </a:r>
            <a:r>
              <a:rPr sz="2000" spc="-15" dirty="0">
                <a:latin typeface="微软雅黑" panose="020B0503020204020204" charset="-122"/>
                <a:ea typeface="微软雅黑" panose="020B0503020204020204" charset="-122"/>
                <a:cs typeface="微软雅黑" panose="020B0503020204020204" charset="-122"/>
              </a:rPr>
              <a:t>忆</a:t>
            </a:r>
            <a:r>
              <a:rPr sz="2000" dirty="0">
                <a:latin typeface="微软雅黑" panose="020B0503020204020204" charset="-122"/>
                <a:ea typeface="微软雅黑" panose="020B0503020204020204" charset="-122"/>
                <a:cs typeface="微软雅黑" panose="020B0503020204020204" charset="-122"/>
              </a:rPr>
              <a:t>》</a:t>
            </a:r>
            <a:r>
              <a:rPr sz="2000" spc="5" dirty="0">
                <a:latin typeface="微软雅黑" panose="020B0503020204020204" charset="-122"/>
                <a:ea typeface="微软雅黑" panose="020B0503020204020204" charset="-122"/>
                <a:cs typeface="微软雅黑" panose="020B0503020204020204" charset="-122"/>
              </a:rPr>
              <a:t>，</a:t>
            </a:r>
            <a:r>
              <a:rPr sz="2000" b="1" spc="-15" dirty="0">
                <a:latin typeface="微软雅黑" panose="020B0503020204020204" charset="-122"/>
                <a:ea typeface="微软雅黑" panose="020B0503020204020204" charset="-122"/>
                <a:cs typeface="微软雅黑" panose="020B0503020204020204" charset="-122"/>
              </a:rPr>
              <a:t>孙</a:t>
            </a:r>
            <a:r>
              <a:rPr sz="2000" b="1" dirty="0">
                <a:latin typeface="微软雅黑" panose="020B0503020204020204" charset="-122"/>
                <a:ea typeface="微软雅黑" panose="020B0503020204020204" charset="-122"/>
                <a:cs typeface="微软雅黑" panose="020B0503020204020204" charset="-122"/>
              </a:rPr>
              <a:t>犁</a:t>
            </a:r>
            <a:r>
              <a:rPr sz="2000" dirty="0">
                <a:latin typeface="微软雅黑" panose="020B0503020204020204" charset="-122"/>
                <a:ea typeface="微软雅黑" panose="020B0503020204020204" charset="-122"/>
                <a:cs typeface="微软雅黑" panose="020B0503020204020204" charset="-122"/>
              </a:rPr>
              <a:t>《</a:t>
            </a:r>
            <a:r>
              <a:rPr sz="2000" spc="-15" dirty="0">
                <a:latin typeface="微软雅黑" panose="020B0503020204020204" charset="-122"/>
                <a:ea typeface="微软雅黑" panose="020B0503020204020204" charset="-122"/>
                <a:cs typeface="微软雅黑" panose="020B0503020204020204" charset="-122"/>
              </a:rPr>
              <a:t>秀</a:t>
            </a:r>
            <a:r>
              <a:rPr sz="2000" dirty="0">
                <a:latin typeface="微软雅黑" panose="020B0503020204020204" charset="-122"/>
                <a:ea typeface="微软雅黑" panose="020B0503020204020204" charset="-122"/>
                <a:cs typeface="微软雅黑" panose="020B0503020204020204" charset="-122"/>
              </a:rPr>
              <a:t>路集</a:t>
            </a:r>
            <a:r>
              <a:rPr sz="2000" spc="-15" dirty="0">
                <a:latin typeface="微软雅黑" panose="020B0503020204020204" charset="-122"/>
                <a:ea typeface="微软雅黑" panose="020B0503020204020204" charset="-122"/>
                <a:cs typeface="微软雅黑" panose="020B0503020204020204" charset="-122"/>
              </a:rPr>
              <a:t>》</a:t>
            </a:r>
            <a:r>
              <a:rPr sz="2000" dirty="0">
                <a:latin typeface="微软雅黑" panose="020B0503020204020204" charset="-122"/>
                <a:ea typeface="微软雅黑" panose="020B0503020204020204" charset="-122"/>
                <a:cs typeface="微软雅黑" panose="020B0503020204020204" charset="-122"/>
              </a:rPr>
              <a:t>、《</a:t>
            </a:r>
            <a:r>
              <a:rPr sz="2000" spc="-15" dirty="0">
                <a:latin typeface="微软雅黑" panose="020B0503020204020204" charset="-122"/>
                <a:ea typeface="微软雅黑" panose="020B0503020204020204" charset="-122"/>
                <a:cs typeface="微软雅黑" panose="020B0503020204020204" charset="-122"/>
              </a:rPr>
              <a:t>晚</a:t>
            </a:r>
            <a:r>
              <a:rPr sz="2000" dirty="0">
                <a:latin typeface="微软雅黑" panose="020B0503020204020204" charset="-122"/>
                <a:ea typeface="微软雅黑" panose="020B0503020204020204" charset="-122"/>
                <a:cs typeface="微软雅黑" panose="020B0503020204020204" charset="-122"/>
              </a:rPr>
              <a:t>华集</a:t>
            </a:r>
            <a:r>
              <a:rPr sz="2000" spc="-15" dirty="0">
                <a:latin typeface="微软雅黑" panose="020B0503020204020204" charset="-122"/>
                <a:ea typeface="微软雅黑" panose="020B0503020204020204" charset="-122"/>
                <a:cs typeface="微软雅黑" panose="020B0503020204020204" charset="-122"/>
              </a:rPr>
              <a:t>》</a:t>
            </a:r>
            <a:r>
              <a:rPr sz="2000" dirty="0">
                <a:latin typeface="微软雅黑" panose="020B0503020204020204" charset="-122"/>
                <a:ea typeface="微软雅黑" panose="020B0503020204020204" charset="-122"/>
                <a:cs typeface="微软雅黑" panose="020B0503020204020204" charset="-122"/>
              </a:rPr>
              <a:t>、</a:t>
            </a:r>
            <a:endParaRPr sz="2000">
              <a:latin typeface="微软雅黑" panose="020B0503020204020204" charset="-122"/>
              <a:ea typeface="微软雅黑" panose="020B0503020204020204" charset="-122"/>
              <a:cs typeface="微软雅黑" panose="020B0503020204020204" charset="-122"/>
            </a:endParaRPr>
          </a:p>
          <a:p>
            <a:pPr marL="12700">
              <a:lnSpc>
                <a:spcPct val="100000"/>
              </a:lnSpc>
              <a:spcBef>
                <a:spcPts val="960"/>
              </a:spcBef>
            </a:pPr>
            <a:r>
              <a:rPr sz="2000" dirty="0">
                <a:latin typeface="微软雅黑" panose="020B0503020204020204" charset="-122"/>
                <a:ea typeface="微软雅黑" panose="020B0503020204020204" charset="-122"/>
                <a:cs typeface="微软雅黑" panose="020B0503020204020204" charset="-122"/>
              </a:rPr>
              <a:t>《老荒集》</a:t>
            </a:r>
            <a:endParaRPr sz="2000">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10965180" y="45719"/>
            <a:ext cx="88900" cy="1534795"/>
          </a:xfrm>
          <a:custGeom>
            <a:avLst/>
            <a:gdLst/>
            <a:ahLst/>
            <a:cxnLst/>
            <a:rect l="l" t="t" r="r" b="b"/>
            <a:pathLst>
              <a:path w="88900" h="1534795">
                <a:moveTo>
                  <a:pt x="88392" y="1534667"/>
                </a:moveTo>
                <a:lnTo>
                  <a:pt x="71199" y="1534088"/>
                </a:lnTo>
                <a:lnTo>
                  <a:pt x="57150" y="1532509"/>
                </a:lnTo>
                <a:lnTo>
                  <a:pt x="47672" y="1530167"/>
                </a:lnTo>
                <a:lnTo>
                  <a:pt x="44196" y="1527302"/>
                </a:lnTo>
                <a:lnTo>
                  <a:pt x="44196" y="774700"/>
                </a:lnTo>
                <a:lnTo>
                  <a:pt x="40719" y="771834"/>
                </a:lnTo>
                <a:lnTo>
                  <a:pt x="31242" y="769492"/>
                </a:lnTo>
                <a:lnTo>
                  <a:pt x="17192" y="767913"/>
                </a:lnTo>
                <a:lnTo>
                  <a:pt x="0" y="767333"/>
                </a:lnTo>
                <a:lnTo>
                  <a:pt x="17192" y="766754"/>
                </a:lnTo>
                <a:lnTo>
                  <a:pt x="31242" y="765175"/>
                </a:lnTo>
                <a:lnTo>
                  <a:pt x="40719" y="762833"/>
                </a:lnTo>
                <a:lnTo>
                  <a:pt x="44196" y="759967"/>
                </a:lnTo>
                <a:lnTo>
                  <a:pt x="44196" y="7365"/>
                </a:lnTo>
                <a:lnTo>
                  <a:pt x="47672" y="4500"/>
                </a:lnTo>
                <a:lnTo>
                  <a:pt x="57150" y="2159"/>
                </a:lnTo>
                <a:lnTo>
                  <a:pt x="71199" y="579"/>
                </a:lnTo>
                <a:lnTo>
                  <a:pt x="88392" y="0"/>
                </a:lnTo>
              </a:path>
            </a:pathLst>
          </a:custGeom>
          <a:ln w="6096">
            <a:solidFill>
              <a:srgbClr val="000000"/>
            </a:solidFill>
          </a:ln>
        </p:spPr>
        <p:txBody>
          <a:bodyPr wrap="square" lIns="0" tIns="0" rIns="0" bIns="0" rtlCol="0"/>
          <a:lstStyle/>
          <a:p/>
        </p:txBody>
      </p:sp>
      <p:sp>
        <p:nvSpPr>
          <p:cNvPr id="10" name="object 10"/>
          <p:cNvSpPr txBox="1"/>
          <p:nvPr/>
        </p:nvSpPr>
        <p:spPr>
          <a:xfrm>
            <a:off x="11132946" y="79628"/>
            <a:ext cx="836294"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微软雅黑" panose="020B0503020204020204" charset="-122"/>
                <a:cs typeface="微软雅黑" panose="020B0503020204020204" charset="-122"/>
              </a:rPr>
              <a:t>基本情况</a:t>
            </a:r>
            <a:endParaRPr sz="1600">
              <a:latin typeface="微软雅黑" panose="020B0503020204020204" charset="-122"/>
              <a:cs typeface="微软雅黑" panose="020B0503020204020204" charset="-122"/>
            </a:endParaRPr>
          </a:p>
        </p:txBody>
      </p:sp>
      <p:sp>
        <p:nvSpPr>
          <p:cNvPr id="11" name="object 11"/>
          <p:cNvSpPr txBox="1"/>
          <p:nvPr/>
        </p:nvSpPr>
        <p:spPr>
          <a:xfrm>
            <a:off x="9236456" y="317962"/>
            <a:ext cx="2733040" cy="1201420"/>
          </a:xfrm>
          <a:prstGeom prst="rect">
            <a:avLst/>
          </a:prstGeom>
        </p:spPr>
        <p:txBody>
          <a:bodyPr vert="horz" wrap="square" lIns="0" tIns="66040" rIns="0" bIns="0" rtlCol="0">
            <a:spAutoFit/>
          </a:bodyPr>
          <a:lstStyle/>
          <a:p>
            <a:pPr marL="1908810">
              <a:lnSpc>
                <a:spcPct val="100000"/>
              </a:lnSpc>
              <a:spcBef>
                <a:spcPts val="520"/>
              </a:spcBef>
            </a:pPr>
            <a:r>
              <a:rPr sz="1600" spc="-10" dirty="0">
                <a:latin typeface="微软雅黑" panose="020B0503020204020204" charset="-122"/>
                <a:cs typeface="微软雅黑" panose="020B0503020204020204" charset="-122"/>
              </a:rPr>
              <a:t>报告文学</a:t>
            </a:r>
            <a:endParaRPr sz="1600">
              <a:latin typeface="微软雅黑" panose="020B0503020204020204" charset="-122"/>
              <a:cs typeface="微软雅黑" panose="020B0503020204020204" charset="-122"/>
            </a:endParaRPr>
          </a:p>
          <a:p>
            <a:pPr marL="12700">
              <a:lnSpc>
                <a:spcPct val="100000"/>
              </a:lnSpc>
              <a:spcBef>
                <a:spcPts val="420"/>
              </a:spcBef>
              <a:tabLst>
                <a:tab pos="1908810" algn="l"/>
              </a:tabLst>
            </a:pPr>
            <a:r>
              <a:rPr sz="1600" spc="-5" dirty="0">
                <a:latin typeface="微软雅黑" panose="020B0503020204020204" charset="-122"/>
                <a:cs typeface="微软雅黑" panose="020B0503020204020204" charset="-122"/>
              </a:rPr>
              <a:t>第四节新时期散文	</a:t>
            </a:r>
            <a:r>
              <a:rPr sz="2400" spc="-7" baseline="2000" dirty="0">
                <a:latin typeface="微软雅黑" panose="020B0503020204020204" charset="-122"/>
                <a:cs typeface="微软雅黑" panose="020B0503020204020204" charset="-122"/>
              </a:rPr>
              <a:t>巴金</a:t>
            </a:r>
            <a:endParaRPr sz="2400" baseline="2000">
              <a:latin typeface="微软雅黑" panose="020B0503020204020204" charset="-122"/>
              <a:cs typeface="微软雅黑" panose="020B0503020204020204" charset="-122"/>
            </a:endParaRPr>
          </a:p>
          <a:p>
            <a:pPr marL="1908810" marR="207645">
              <a:lnSpc>
                <a:spcPts val="2300"/>
              </a:lnSpc>
              <a:spcBef>
                <a:spcPts val="115"/>
              </a:spcBef>
            </a:pPr>
            <a:r>
              <a:rPr sz="1600" spc="-5" dirty="0">
                <a:latin typeface="微软雅黑" panose="020B0503020204020204" charset="-122"/>
                <a:cs typeface="微软雅黑" panose="020B0503020204020204" charset="-122"/>
              </a:rPr>
              <a:t>张中行 余秋雨</a:t>
            </a:r>
            <a:endParaRPr sz="1600">
              <a:latin typeface="微软雅黑" panose="020B0503020204020204" charset="-122"/>
              <a:cs typeface="微软雅黑" panose="020B0503020204020204" charset="-122"/>
            </a:endParaRPr>
          </a:p>
        </p:txBody>
      </p:sp>
      <p:sp>
        <p:nvSpPr>
          <p:cNvPr id="12" name="object 12"/>
          <p:cNvSpPr/>
          <p:nvPr/>
        </p:nvSpPr>
        <p:spPr>
          <a:xfrm>
            <a:off x="3111245" y="813053"/>
            <a:ext cx="935990" cy="502920"/>
          </a:xfrm>
          <a:custGeom>
            <a:avLst/>
            <a:gdLst/>
            <a:ahLst/>
            <a:cxnLst/>
            <a:rect l="l" t="t" r="r" b="b"/>
            <a:pathLst>
              <a:path w="935989" h="502919">
                <a:moveTo>
                  <a:pt x="684276" y="0"/>
                </a:moveTo>
                <a:lnTo>
                  <a:pt x="0" y="0"/>
                </a:lnTo>
                <a:lnTo>
                  <a:pt x="0" y="502920"/>
                </a:lnTo>
                <a:lnTo>
                  <a:pt x="684276" y="502920"/>
                </a:lnTo>
                <a:lnTo>
                  <a:pt x="935736" y="251460"/>
                </a:lnTo>
                <a:lnTo>
                  <a:pt x="684276" y="0"/>
                </a:lnTo>
                <a:close/>
              </a:path>
            </a:pathLst>
          </a:custGeom>
          <a:solidFill>
            <a:srgbClr val="00AF50"/>
          </a:solidFill>
        </p:spPr>
        <p:txBody>
          <a:bodyPr wrap="square" lIns="0" tIns="0" rIns="0" bIns="0" rtlCol="0"/>
          <a:lstStyle/>
          <a:p/>
        </p:txBody>
      </p:sp>
      <p:sp>
        <p:nvSpPr>
          <p:cNvPr id="13" name="object 13"/>
          <p:cNvSpPr/>
          <p:nvPr/>
        </p:nvSpPr>
        <p:spPr>
          <a:xfrm>
            <a:off x="3111245" y="813053"/>
            <a:ext cx="935990" cy="502920"/>
          </a:xfrm>
          <a:custGeom>
            <a:avLst/>
            <a:gdLst/>
            <a:ahLst/>
            <a:cxnLst/>
            <a:rect l="l" t="t" r="r" b="b"/>
            <a:pathLst>
              <a:path w="935989" h="502919">
                <a:moveTo>
                  <a:pt x="0" y="0"/>
                </a:moveTo>
                <a:lnTo>
                  <a:pt x="684276" y="0"/>
                </a:lnTo>
                <a:lnTo>
                  <a:pt x="935736" y="251460"/>
                </a:lnTo>
                <a:lnTo>
                  <a:pt x="684276" y="502920"/>
                </a:lnTo>
                <a:lnTo>
                  <a:pt x="0" y="502920"/>
                </a:lnTo>
                <a:lnTo>
                  <a:pt x="0" y="0"/>
                </a:lnTo>
                <a:close/>
              </a:path>
            </a:pathLst>
          </a:custGeom>
          <a:ln w="28956">
            <a:solidFill>
              <a:srgbClr val="00AF50"/>
            </a:solidFill>
          </a:ln>
        </p:spPr>
        <p:txBody>
          <a:bodyPr wrap="square" lIns="0" tIns="0" rIns="0" bIns="0" rtlCol="0"/>
          <a:lstStyle/>
          <a:p/>
        </p:txBody>
      </p:sp>
      <p:sp>
        <p:nvSpPr>
          <p:cNvPr id="14" name="object 14"/>
          <p:cNvSpPr txBox="1"/>
          <p:nvPr/>
        </p:nvSpPr>
        <p:spPr>
          <a:xfrm>
            <a:off x="3349878" y="856615"/>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751433" y="248792"/>
            <a:ext cx="2412365" cy="452120"/>
          </a:xfrm>
          <a:prstGeom prst="rect">
            <a:avLst/>
          </a:prstGeom>
        </p:spPr>
        <p:txBody>
          <a:bodyPr vert="horz" wrap="square" lIns="0" tIns="12065" rIns="0" bIns="0" rtlCol="0">
            <a:spAutoFit/>
          </a:bodyPr>
          <a:lstStyle/>
          <a:p>
            <a:pPr marL="12700">
              <a:lnSpc>
                <a:spcPct val="100000"/>
              </a:lnSpc>
              <a:spcBef>
                <a:spcPts val="95"/>
              </a:spcBef>
            </a:pPr>
            <a:r>
              <a:rPr spc="-5" dirty="0"/>
              <a:t>5.4.1</a:t>
            </a:r>
            <a:r>
              <a:rPr spc="-80" dirty="0"/>
              <a:t> </a:t>
            </a:r>
            <a:r>
              <a:rPr spc="-5" dirty="0"/>
              <a:t>基本情况</a:t>
            </a:r>
            <a:endParaRPr spc="-5" dirty="0"/>
          </a:p>
        </p:txBody>
      </p:sp>
      <p:sp>
        <p:nvSpPr>
          <p:cNvPr id="6" name="object 6"/>
          <p:cNvSpPr txBox="1"/>
          <p:nvPr/>
        </p:nvSpPr>
        <p:spPr>
          <a:xfrm>
            <a:off x="219557" y="1070228"/>
            <a:ext cx="11797030" cy="353758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2</a:t>
            </a:r>
            <a:r>
              <a:rPr sz="2400" b="1" dirty="0">
                <a:latin typeface="微软雅黑" panose="020B0503020204020204" charset="-122"/>
                <a:cs typeface="微软雅黑" panose="020B0503020204020204" charset="-122"/>
              </a:rPr>
              <a:t>、主要特色：</a:t>
            </a:r>
            <a:endParaRPr sz="2400">
              <a:latin typeface="微软雅黑" panose="020B0503020204020204" charset="-122"/>
              <a:cs typeface="微软雅黑" panose="020B0503020204020204" charset="-122"/>
            </a:endParaRPr>
          </a:p>
          <a:p>
            <a:pPr>
              <a:lnSpc>
                <a:spcPct val="100000"/>
              </a:lnSpc>
              <a:spcBef>
                <a:spcPts val="5"/>
              </a:spcBef>
            </a:pPr>
            <a:endParaRPr sz="3000">
              <a:latin typeface="Times New Roman" panose="02020603050405020304"/>
              <a:cs typeface="Times New Roman" panose="02020603050405020304"/>
            </a:endParaRPr>
          </a:p>
          <a:p>
            <a:pPr marL="810260" indent="-798195">
              <a:lnSpc>
                <a:spcPct val="100000"/>
              </a:lnSpc>
              <a:spcBef>
                <a:spcPts val="5"/>
              </a:spcBef>
              <a:buSzPct val="96000"/>
              <a:buAutoNum type="arabicPlain"/>
              <a:tabLst>
                <a:tab pos="810895" algn="l"/>
              </a:tabLst>
            </a:pPr>
            <a:r>
              <a:rPr sz="2400" b="1" dirty="0">
                <a:latin typeface="微软雅黑" panose="020B0503020204020204" charset="-122"/>
                <a:cs typeface="微软雅黑" panose="020B0503020204020204" charset="-122"/>
              </a:rPr>
              <a:t>复杂性多样性</a:t>
            </a:r>
            <a:endParaRPr sz="2400">
              <a:latin typeface="微软雅黑" panose="020B0503020204020204" charset="-122"/>
              <a:cs typeface="微软雅黑" panose="020B0503020204020204" charset="-122"/>
            </a:endParaRPr>
          </a:p>
          <a:p>
            <a:pPr>
              <a:lnSpc>
                <a:spcPct val="100000"/>
              </a:lnSpc>
              <a:spcBef>
                <a:spcPts val="5"/>
              </a:spcBef>
              <a:buFont typeface="΢"/>
              <a:buAutoNum type="arabicPlain"/>
            </a:pPr>
            <a:endParaRPr sz="3000">
              <a:latin typeface="Times New Roman" panose="02020603050405020304"/>
              <a:cs typeface="Times New Roman" panose="02020603050405020304"/>
            </a:endParaRPr>
          </a:p>
          <a:p>
            <a:pPr marL="810260" indent="-798195">
              <a:lnSpc>
                <a:spcPct val="100000"/>
              </a:lnSpc>
              <a:buSzPct val="96000"/>
              <a:buAutoNum type="arabicPlain"/>
              <a:tabLst>
                <a:tab pos="810895" algn="l"/>
              </a:tabLst>
            </a:pPr>
            <a:r>
              <a:rPr sz="2400" b="1" spc="-5" dirty="0">
                <a:latin typeface="微软雅黑" panose="020B0503020204020204" charset="-122"/>
                <a:cs typeface="微软雅黑" panose="020B0503020204020204" charset="-122"/>
              </a:rPr>
              <a:t>已有的范式和传统的禁区被冲破，以作家个性为本位的传统得到恢复</a:t>
            </a:r>
            <a:endParaRPr sz="2400">
              <a:latin typeface="微软雅黑" panose="020B0503020204020204" charset="-122"/>
              <a:cs typeface="微软雅黑" panose="020B0503020204020204" charset="-122"/>
            </a:endParaRPr>
          </a:p>
          <a:p>
            <a:pPr marL="12700" marR="5080">
              <a:lnSpc>
                <a:spcPct val="200000"/>
              </a:lnSpc>
              <a:spcBef>
                <a:spcPts val="575"/>
              </a:spcBef>
              <a:buSzPct val="96000"/>
              <a:buAutoNum type="arabicPlain"/>
              <a:tabLst>
                <a:tab pos="810895" algn="l"/>
              </a:tabLst>
            </a:pPr>
            <a:r>
              <a:rPr sz="2400" b="1" dirty="0">
                <a:latin typeface="微软雅黑" panose="020B0503020204020204" charset="-122"/>
                <a:cs typeface="微软雅黑" panose="020B0503020204020204" charset="-122"/>
              </a:rPr>
              <a:t>品种更丰富：</a:t>
            </a:r>
            <a:r>
              <a:rPr sz="2400" dirty="0">
                <a:latin typeface="微软雅黑" panose="020B0503020204020204" charset="-122"/>
                <a:cs typeface="微软雅黑" panose="020B0503020204020204" charset="-122"/>
              </a:rPr>
              <a:t>作家回忆录、人物传记、札记随笔、游记、散文诗，尤</a:t>
            </a:r>
            <a:r>
              <a:rPr sz="2400" spc="5" dirty="0">
                <a:latin typeface="微软雅黑" panose="020B0503020204020204" charset="-122"/>
                <a:cs typeface="微软雅黑" panose="020B0503020204020204" charset="-122"/>
              </a:rPr>
              <a:t>其</a:t>
            </a:r>
            <a:r>
              <a:rPr sz="2400" b="1" dirty="0">
                <a:latin typeface="微软雅黑" panose="020B0503020204020204" charset="-122"/>
                <a:cs typeface="微软雅黑" panose="020B0503020204020204" charset="-122"/>
              </a:rPr>
              <a:t>报告文学</a:t>
            </a:r>
            <a:r>
              <a:rPr sz="2400" dirty="0">
                <a:latin typeface="微软雅黑" panose="020B0503020204020204" charset="-122"/>
                <a:cs typeface="微软雅黑" panose="020B0503020204020204" charset="-122"/>
              </a:rPr>
              <a:t>成 </a:t>
            </a:r>
            <a:r>
              <a:rPr sz="2400" spc="-5" dirty="0">
                <a:latin typeface="微软雅黑" panose="020B0503020204020204" charset="-122"/>
                <a:cs typeface="微软雅黑" panose="020B0503020204020204" charset="-122"/>
              </a:rPr>
              <a:t>为主力军</a:t>
            </a:r>
            <a:r>
              <a:rPr sz="2100" dirty="0">
                <a:latin typeface="微软雅黑" panose="020B0503020204020204" charset="-122"/>
                <a:cs typeface="微软雅黑" panose="020B0503020204020204" charset="-122"/>
              </a:rPr>
              <a:t>。</a:t>
            </a:r>
            <a:endParaRPr sz="2100">
              <a:latin typeface="微软雅黑" panose="020B0503020204020204" charset="-122"/>
              <a:cs typeface="微软雅黑" panose="020B0503020204020204" charset="-122"/>
            </a:endParaRPr>
          </a:p>
        </p:txBody>
      </p:sp>
      <p:sp>
        <p:nvSpPr>
          <p:cNvPr id="7" name="object 7"/>
          <p:cNvSpPr/>
          <p:nvPr/>
        </p:nvSpPr>
        <p:spPr>
          <a:xfrm>
            <a:off x="10015728" y="8412"/>
            <a:ext cx="2142531" cy="1211397"/>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460480" y="228600"/>
            <a:ext cx="673735" cy="283845"/>
          </a:xfrm>
          <a:custGeom>
            <a:avLst/>
            <a:gdLst/>
            <a:ahLst/>
            <a:cxnLst/>
            <a:rect l="l" t="t" r="r" b="b"/>
            <a:pathLst>
              <a:path w="673734" h="283845">
                <a:moveTo>
                  <a:pt x="0" y="283463"/>
                </a:moveTo>
                <a:lnTo>
                  <a:pt x="673607" y="283463"/>
                </a:lnTo>
                <a:lnTo>
                  <a:pt x="673607" y="0"/>
                </a:lnTo>
                <a:lnTo>
                  <a:pt x="0" y="0"/>
                </a:lnTo>
                <a:lnTo>
                  <a:pt x="0" y="283463"/>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706627" y="291465"/>
            <a:ext cx="4416425" cy="452120"/>
          </a:xfrm>
          <a:prstGeom prst="rect">
            <a:avLst/>
          </a:prstGeom>
        </p:spPr>
        <p:txBody>
          <a:bodyPr vert="horz" wrap="square" lIns="0" tIns="12065" rIns="0" bIns="0" rtlCol="0">
            <a:spAutoFit/>
          </a:bodyPr>
          <a:lstStyle/>
          <a:p>
            <a:pPr marL="12700">
              <a:lnSpc>
                <a:spcPct val="100000"/>
              </a:lnSpc>
              <a:spcBef>
                <a:spcPts val="95"/>
              </a:spcBef>
            </a:pPr>
            <a:r>
              <a:rPr b="0" spc="-5" dirty="0">
                <a:latin typeface="微软雅黑" panose="020B0503020204020204" charset="-122"/>
                <a:cs typeface="微软雅黑" panose="020B0503020204020204" charset="-122"/>
              </a:rPr>
              <a:t>5.4.1.1</a:t>
            </a:r>
            <a:r>
              <a:rPr b="0" spc="-75" dirty="0">
                <a:latin typeface="微软雅黑" panose="020B0503020204020204" charset="-122"/>
                <a:cs typeface="微软雅黑" panose="020B0503020204020204" charset="-122"/>
              </a:rPr>
              <a:t> </a:t>
            </a:r>
            <a:r>
              <a:rPr spc="-5" dirty="0"/>
              <a:t>报告文学的主要成就</a:t>
            </a:r>
            <a:endParaRPr spc="-5" dirty="0"/>
          </a:p>
        </p:txBody>
      </p:sp>
      <p:sp>
        <p:nvSpPr>
          <p:cNvPr id="7" name="object 7"/>
          <p:cNvSpPr txBox="1"/>
          <p:nvPr/>
        </p:nvSpPr>
        <p:spPr>
          <a:xfrm>
            <a:off x="78739" y="872109"/>
            <a:ext cx="234696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1</a:t>
            </a:r>
            <a:r>
              <a:rPr sz="2400" b="1" dirty="0">
                <a:latin typeface="微软雅黑" panose="020B0503020204020204" charset="-122"/>
                <a:cs typeface="微软雅黑" panose="020B0503020204020204" charset="-122"/>
              </a:rPr>
              <a:t>、主要题材作品</a:t>
            </a:r>
            <a:endParaRPr sz="2400">
              <a:latin typeface="微软雅黑" panose="020B0503020204020204" charset="-122"/>
              <a:cs typeface="微软雅黑" panose="020B0503020204020204" charset="-122"/>
            </a:endParaRPr>
          </a:p>
        </p:txBody>
      </p:sp>
      <p:sp>
        <p:nvSpPr>
          <p:cNvPr id="8" name="object 8"/>
          <p:cNvSpPr txBox="1"/>
          <p:nvPr/>
        </p:nvSpPr>
        <p:spPr>
          <a:xfrm>
            <a:off x="78739" y="1435683"/>
            <a:ext cx="12219305" cy="5135880"/>
          </a:xfrm>
          <a:prstGeom prst="rect">
            <a:avLst/>
          </a:prstGeom>
        </p:spPr>
        <p:txBody>
          <a:bodyPr vert="horz" wrap="square" lIns="0" tIns="13335" rIns="0" bIns="0" rtlCol="0">
            <a:spAutoFit/>
          </a:bodyPr>
          <a:lstStyle/>
          <a:p>
            <a:pPr marL="12700">
              <a:lnSpc>
                <a:spcPct val="100000"/>
              </a:lnSpc>
              <a:spcBef>
                <a:spcPts val="105"/>
              </a:spcBef>
            </a:pPr>
            <a:r>
              <a:rPr sz="2000" b="1" dirty="0">
                <a:latin typeface="微软雅黑" panose="020B0503020204020204" charset="-122"/>
                <a:ea typeface="微软雅黑" panose="020B0503020204020204" charset="-122"/>
                <a:cs typeface="微软雅黑" panose="020B0503020204020204" charset="-122"/>
              </a:rPr>
              <a:t>（1）反思历史、借以“</a:t>
            </a:r>
            <a:r>
              <a:rPr sz="2000" b="1" spc="-10" dirty="0">
                <a:latin typeface="微软雅黑" panose="020B0503020204020204" charset="-122"/>
                <a:ea typeface="微软雅黑" panose="020B0503020204020204" charset="-122"/>
                <a:cs typeface="微软雅黑" panose="020B0503020204020204" charset="-122"/>
              </a:rPr>
              <a:t>立</a:t>
            </a:r>
            <a:r>
              <a:rPr sz="2000" b="1" dirty="0">
                <a:latin typeface="微软雅黑" panose="020B0503020204020204" charset="-122"/>
                <a:ea typeface="微软雅黑" panose="020B0503020204020204" charset="-122"/>
                <a:cs typeface="微软雅黑" panose="020B0503020204020204" charset="-122"/>
              </a:rPr>
              <a:t>此存</a:t>
            </a:r>
            <a:r>
              <a:rPr sz="2000" b="1" spc="-10" dirty="0">
                <a:latin typeface="微软雅黑" panose="020B0503020204020204" charset="-122"/>
                <a:ea typeface="微软雅黑" panose="020B0503020204020204" charset="-122"/>
                <a:cs typeface="微软雅黑" panose="020B0503020204020204" charset="-122"/>
              </a:rPr>
              <a:t>照</a:t>
            </a:r>
            <a:r>
              <a:rPr sz="2000" b="1" spc="5" dirty="0">
                <a:latin typeface="微软雅黑" panose="020B0503020204020204" charset="-122"/>
                <a:ea typeface="微软雅黑" panose="020B0503020204020204" charset="-122"/>
                <a:cs typeface="微软雅黑" panose="020B0503020204020204" charset="-122"/>
              </a:rPr>
              <a:t>”的</a:t>
            </a:r>
            <a:r>
              <a:rPr sz="2000" b="1" spc="-15" dirty="0">
                <a:latin typeface="微软雅黑" panose="020B0503020204020204" charset="-122"/>
                <a:ea typeface="微软雅黑" panose="020B0503020204020204" charset="-122"/>
                <a:cs typeface="微软雅黑" panose="020B0503020204020204" charset="-122"/>
              </a:rPr>
              <a:t>有</a:t>
            </a:r>
            <a:r>
              <a:rPr sz="2000" b="1" spc="5" dirty="0">
                <a:latin typeface="微软雅黑" panose="020B0503020204020204" charset="-122"/>
                <a:ea typeface="微软雅黑" panose="020B0503020204020204" charset="-122"/>
                <a:cs typeface="微软雅黑" panose="020B0503020204020204" charset="-122"/>
              </a:rPr>
              <a:t>力的</a:t>
            </a:r>
            <a:r>
              <a:rPr sz="2000" b="1" spc="-20" dirty="0">
                <a:latin typeface="微软雅黑" panose="020B0503020204020204" charset="-122"/>
                <a:ea typeface="微软雅黑" panose="020B0503020204020204" charset="-122"/>
                <a:cs typeface="微软雅黑" panose="020B0503020204020204" charset="-122"/>
              </a:rPr>
              <a:t>工</a:t>
            </a:r>
            <a:r>
              <a:rPr sz="2000" b="1" spc="5" dirty="0">
                <a:latin typeface="微软雅黑" panose="020B0503020204020204" charset="-122"/>
                <a:ea typeface="微软雅黑" panose="020B0503020204020204" charset="-122"/>
                <a:cs typeface="微软雅黑" panose="020B0503020204020204" charset="-122"/>
              </a:rPr>
              <a:t>具</a:t>
            </a:r>
            <a:endParaRPr sz="2000" b="1">
              <a:latin typeface="微软雅黑" panose="020B0503020204020204" charset="-122"/>
              <a:ea typeface="微软雅黑" panose="020B0503020204020204" charset="-122"/>
              <a:cs typeface="微软雅黑" panose="020B0503020204020204" charset="-122"/>
            </a:endParaRPr>
          </a:p>
          <a:p>
            <a:pPr marL="386080">
              <a:lnSpc>
                <a:spcPct val="100000"/>
              </a:lnSpc>
              <a:spcBef>
                <a:spcPts val="1685"/>
              </a:spcBef>
            </a:pPr>
            <a:r>
              <a:rPr sz="2000" b="1" dirty="0">
                <a:latin typeface="微软雅黑" panose="020B0503020204020204" charset="-122"/>
                <a:ea typeface="微软雅黑" panose="020B0503020204020204" charset="-122"/>
                <a:cs typeface="微软雅黑" panose="020B0503020204020204" charset="-122"/>
              </a:rPr>
              <a:t>杨匡满+郭宝臣《命运</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、张</a:t>
            </a:r>
            <a:r>
              <a:rPr sz="2000" b="1" spc="-15" dirty="0">
                <a:latin typeface="微软雅黑" panose="020B0503020204020204" charset="-122"/>
                <a:ea typeface="微软雅黑" panose="020B0503020204020204" charset="-122"/>
                <a:cs typeface="微软雅黑" panose="020B0503020204020204" charset="-122"/>
              </a:rPr>
              <a:t>书</a:t>
            </a:r>
            <a:r>
              <a:rPr sz="2000" b="1" dirty="0">
                <a:latin typeface="微软雅黑" panose="020B0503020204020204" charset="-122"/>
                <a:ea typeface="微软雅黑" panose="020B0503020204020204" charset="-122"/>
                <a:cs typeface="微软雅黑" panose="020B0503020204020204" charset="-122"/>
              </a:rPr>
              <a:t>绅《</a:t>
            </a:r>
            <a:r>
              <a:rPr sz="2000" b="1" spc="-15" dirty="0">
                <a:latin typeface="微软雅黑" panose="020B0503020204020204" charset="-122"/>
                <a:ea typeface="微软雅黑" panose="020B0503020204020204" charset="-122"/>
                <a:cs typeface="微软雅黑" panose="020B0503020204020204" charset="-122"/>
              </a:rPr>
              <a:t>正</a:t>
            </a:r>
            <a:r>
              <a:rPr sz="2000" b="1" dirty="0">
                <a:latin typeface="微软雅黑" panose="020B0503020204020204" charset="-122"/>
                <a:ea typeface="微软雅黑" panose="020B0503020204020204" charset="-122"/>
                <a:cs typeface="微软雅黑" panose="020B0503020204020204" charset="-122"/>
              </a:rPr>
              <a:t>气歌</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、陶</a:t>
            </a:r>
            <a:r>
              <a:rPr sz="2000" b="1" spc="-15" dirty="0">
                <a:latin typeface="微软雅黑" panose="020B0503020204020204" charset="-122"/>
                <a:ea typeface="微软雅黑" panose="020B0503020204020204" charset="-122"/>
                <a:cs typeface="微软雅黑" panose="020B0503020204020204" charset="-122"/>
              </a:rPr>
              <a:t>斯</a:t>
            </a:r>
            <a:r>
              <a:rPr sz="2000" b="1" dirty="0">
                <a:latin typeface="微软雅黑" panose="020B0503020204020204" charset="-122"/>
                <a:ea typeface="微软雅黑" panose="020B0503020204020204" charset="-122"/>
                <a:cs typeface="微软雅黑" panose="020B0503020204020204" charset="-122"/>
              </a:rPr>
              <a:t>亮《</a:t>
            </a:r>
            <a:r>
              <a:rPr sz="2000" b="1" spc="-15" dirty="0">
                <a:latin typeface="微软雅黑" panose="020B0503020204020204" charset="-122"/>
                <a:ea typeface="微软雅黑" panose="020B0503020204020204" charset="-122"/>
                <a:cs typeface="微软雅黑" panose="020B0503020204020204" charset="-122"/>
              </a:rPr>
              <a:t>一</a:t>
            </a:r>
            <a:r>
              <a:rPr sz="2000" b="1" dirty="0">
                <a:latin typeface="微软雅黑" panose="020B0503020204020204" charset="-122"/>
                <a:ea typeface="微软雅黑" panose="020B0503020204020204" charset="-122"/>
                <a:cs typeface="微软雅黑" panose="020B0503020204020204" charset="-122"/>
              </a:rPr>
              <a:t>封终</a:t>
            </a:r>
            <a:r>
              <a:rPr sz="2000" b="1" spc="-15" dirty="0">
                <a:latin typeface="微软雅黑" panose="020B0503020204020204" charset="-122"/>
                <a:ea typeface="微软雅黑" panose="020B0503020204020204" charset="-122"/>
                <a:cs typeface="微软雅黑" panose="020B0503020204020204" charset="-122"/>
              </a:rPr>
              <a:t>于</a:t>
            </a:r>
            <a:r>
              <a:rPr sz="2000" b="1" dirty="0">
                <a:latin typeface="微软雅黑" panose="020B0503020204020204" charset="-122"/>
                <a:ea typeface="微软雅黑" panose="020B0503020204020204" charset="-122"/>
                <a:cs typeface="微软雅黑" panose="020B0503020204020204" charset="-122"/>
              </a:rPr>
              <a:t>发出</a:t>
            </a:r>
            <a:r>
              <a:rPr sz="2000" b="1" spc="-15" dirty="0">
                <a:latin typeface="微软雅黑" panose="020B0503020204020204" charset="-122"/>
                <a:ea typeface="微软雅黑" panose="020B0503020204020204" charset="-122"/>
                <a:cs typeface="微软雅黑" panose="020B0503020204020204" charset="-122"/>
              </a:rPr>
              <a:t>的</a:t>
            </a:r>
            <a:r>
              <a:rPr sz="2000" b="1" dirty="0">
                <a:latin typeface="微软雅黑" panose="020B0503020204020204" charset="-122"/>
                <a:ea typeface="微软雅黑" panose="020B0503020204020204" charset="-122"/>
                <a:cs typeface="微软雅黑" panose="020B0503020204020204" charset="-122"/>
              </a:rPr>
              <a:t>信》</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穆青</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历史</a:t>
            </a:r>
            <a:r>
              <a:rPr sz="2000" b="1" spc="-15" dirty="0">
                <a:latin typeface="微软雅黑" panose="020B0503020204020204" charset="-122"/>
                <a:ea typeface="微软雅黑" panose="020B0503020204020204" charset="-122"/>
                <a:cs typeface="微软雅黑" panose="020B0503020204020204" charset="-122"/>
              </a:rPr>
              <a:t>的</a:t>
            </a:r>
            <a:r>
              <a:rPr sz="2000" b="1" dirty="0">
                <a:latin typeface="微软雅黑" panose="020B0503020204020204" charset="-122"/>
                <a:ea typeface="微软雅黑" panose="020B0503020204020204" charset="-122"/>
                <a:cs typeface="微软雅黑" panose="020B0503020204020204" charset="-122"/>
              </a:rPr>
              <a:t>审判》</a:t>
            </a:r>
            <a:endParaRPr sz="20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680"/>
              </a:spcBef>
            </a:pPr>
            <a:r>
              <a:rPr sz="2000" b="1" dirty="0">
                <a:latin typeface="微软雅黑" panose="020B0503020204020204" charset="-122"/>
                <a:ea typeface="微软雅黑" panose="020B0503020204020204" charset="-122"/>
                <a:cs typeface="微软雅黑" panose="020B0503020204020204" charset="-122"/>
              </a:rPr>
              <a:t>（2）1978年，第一次把知</a:t>
            </a:r>
            <a:r>
              <a:rPr sz="2000" b="1" spc="-15" dirty="0">
                <a:latin typeface="微软雅黑" panose="020B0503020204020204" charset="-122"/>
                <a:ea typeface="微软雅黑" panose="020B0503020204020204" charset="-122"/>
                <a:cs typeface="微软雅黑" panose="020B0503020204020204" charset="-122"/>
              </a:rPr>
              <a:t>识</a:t>
            </a:r>
            <a:r>
              <a:rPr sz="2000" b="1" dirty="0">
                <a:latin typeface="微软雅黑" panose="020B0503020204020204" charset="-122"/>
                <a:ea typeface="微软雅黑" panose="020B0503020204020204" charset="-122"/>
                <a:cs typeface="微软雅黑" panose="020B0503020204020204" charset="-122"/>
              </a:rPr>
              <a:t>分子</a:t>
            </a:r>
            <a:r>
              <a:rPr sz="2000" b="1" spc="-15" dirty="0">
                <a:latin typeface="微软雅黑" panose="020B0503020204020204" charset="-122"/>
                <a:ea typeface="微软雅黑" panose="020B0503020204020204" charset="-122"/>
                <a:cs typeface="微软雅黑" panose="020B0503020204020204" charset="-122"/>
              </a:rPr>
              <a:t>作</a:t>
            </a:r>
            <a:r>
              <a:rPr sz="2000" b="1" dirty="0">
                <a:latin typeface="微软雅黑" panose="020B0503020204020204" charset="-122"/>
                <a:ea typeface="微软雅黑" panose="020B0503020204020204" charset="-122"/>
                <a:cs typeface="微软雅黑" panose="020B0503020204020204" charset="-122"/>
              </a:rPr>
              <a:t>为作</a:t>
            </a:r>
            <a:r>
              <a:rPr sz="2000" b="1" spc="-15" dirty="0">
                <a:latin typeface="微软雅黑" panose="020B0503020204020204" charset="-122"/>
                <a:ea typeface="微软雅黑" panose="020B0503020204020204" charset="-122"/>
                <a:cs typeface="微软雅黑" panose="020B0503020204020204" charset="-122"/>
              </a:rPr>
              <a:t>品</a:t>
            </a:r>
            <a:r>
              <a:rPr sz="2000" b="1" dirty="0">
                <a:latin typeface="微软雅黑" panose="020B0503020204020204" charset="-122"/>
                <a:ea typeface="微软雅黑" panose="020B0503020204020204" charset="-122"/>
                <a:cs typeface="微软雅黑" panose="020B0503020204020204" charset="-122"/>
              </a:rPr>
              <a:t>的主</a:t>
            </a:r>
            <a:r>
              <a:rPr sz="2000" b="1" spc="-15" dirty="0">
                <a:latin typeface="微软雅黑" panose="020B0503020204020204" charset="-122"/>
                <a:ea typeface="微软雅黑" panose="020B0503020204020204" charset="-122"/>
                <a:cs typeface="微软雅黑" panose="020B0503020204020204" charset="-122"/>
              </a:rPr>
              <a:t>人</a:t>
            </a:r>
            <a:r>
              <a:rPr sz="2000" b="1" dirty="0">
                <a:latin typeface="微软雅黑" panose="020B0503020204020204" charset="-122"/>
                <a:ea typeface="微软雅黑" panose="020B0503020204020204" charset="-122"/>
                <a:cs typeface="微软雅黑" panose="020B0503020204020204" charset="-122"/>
              </a:rPr>
              <a:t>公；</a:t>
            </a:r>
            <a:endParaRPr sz="20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915"/>
              </a:spcBef>
            </a:pPr>
            <a:r>
              <a:rPr sz="2400" b="1" dirty="0">
                <a:solidFill>
                  <a:srgbClr val="C00000"/>
                </a:solidFill>
                <a:latin typeface="微软雅黑" panose="020B0503020204020204" charset="-122"/>
                <a:ea typeface="微软雅黑" panose="020B0503020204020204" charset="-122"/>
                <a:cs typeface="微软雅黑" panose="020B0503020204020204" charset="-122"/>
              </a:rPr>
              <a:t>徐迟《哥德巴赫猜想》（数学家陈景润）</a:t>
            </a:r>
            <a:r>
              <a:rPr sz="2400" b="1" spc="5" dirty="0">
                <a:solidFill>
                  <a:srgbClr val="C00000"/>
                </a:solidFill>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黄宗英《大雁情》、陈祖芬</a:t>
            </a:r>
            <a:r>
              <a:rPr sz="2400" b="1" spc="5" dirty="0">
                <a:solidFill>
                  <a:srgbClr val="C00000"/>
                </a:solidFill>
                <a:latin typeface="微软雅黑" panose="020B0503020204020204" charset="-122"/>
                <a:ea typeface="微软雅黑" panose="020B0503020204020204" charset="-122"/>
                <a:cs typeface="微软雅黑" panose="020B0503020204020204" charset="-122"/>
              </a:rPr>
              <a:t>的</a:t>
            </a:r>
            <a:r>
              <a:rPr sz="2400" b="1" dirty="0">
                <a:solidFill>
                  <a:srgbClr val="C00000"/>
                </a:solidFill>
                <a:latin typeface="微软雅黑" panose="020B0503020204020204" charset="-122"/>
                <a:ea typeface="微软雅黑" panose="020B0503020204020204" charset="-122"/>
                <a:cs typeface="微软雅黑" panose="020B0503020204020204" charset="-122"/>
              </a:rPr>
              <a:t>《祖国高于一切》</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780"/>
              </a:spcBef>
            </a:pPr>
            <a:r>
              <a:rPr sz="2000" b="1" dirty="0">
                <a:latin typeface="微软雅黑" panose="020B0503020204020204" charset="-122"/>
                <a:ea typeface="微软雅黑" panose="020B0503020204020204" charset="-122"/>
                <a:cs typeface="微软雅黑" panose="020B0503020204020204" charset="-122"/>
              </a:rPr>
              <a:t>（3）80年代中</a:t>
            </a:r>
            <a:r>
              <a:rPr sz="2000" b="1" spc="-10" dirty="0">
                <a:latin typeface="微软雅黑" panose="020B0503020204020204" charset="-122"/>
                <a:ea typeface="微软雅黑" panose="020B0503020204020204" charset="-122"/>
                <a:cs typeface="微软雅黑" panose="020B0503020204020204" charset="-122"/>
              </a:rPr>
              <a:t>期</a:t>
            </a:r>
            <a:r>
              <a:rPr sz="2000" b="1" dirty="0">
                <a:latin typeface="微软雅黑" panose="020B0503020204020204" charset="-122"/>
                <a:ea typeface="微软雅黑" panose="020B0503020204020204" charset="-122"/>
                <a:cs typeface="微软雅黑" panose="020B0503020204020204" charset="-122"/>
              </a:rPr>
              <a:t>—90年代中</a:t>
            </a:r>
            <a:r>
              <a:rPr sz="2000" b="1" spc="-15" dirty="0">
                <a:latin typeface="微软雅黑" panose="020B0503020204020204" charset="-122"/>
                <a:ea typeface="微软雅黑" panose="020B0503020204020204" charset="-122"/>
                <a:cs typeface="微软雅黑" panose="020B0503020204020204" charset="-122"/>
              </a:rPr>
              <a:t>期</a:t>
            </a:r>
            <a:r>
              <a:rPr sz="2000" b="1" dirty="0">
                <a:latin typeface="微软雅黑" panose="020B0503020204020204" charset="-122"/>
                <a:ea typeface="微软雅黑" panose="020B0503020204020204" charset="-122"/>
                <a:cs typeface="微软雅黑" panose="020B0503020204020204" charset="-122"/>
              </a:rPr>
              <a:t>，全</a:t>
            </a:r>
            <a:r>
              <a:rPr sz="2000" b="1" spc="-15" dirty="0">
                <a:latin typeface="微软雅黑" panose="020B0503020204020204" charset="-122"/>
                <a:ea typeface="微软雅黑" panose="020B0503020204020204" charset="-122"/>
                <a:cs typeface="微软雅黑" panose="020B0503020204020204" charset="-122"/>
              </a:rPr>
              <a:t>方</a:t>
            </a:r>
            <a:r>
              <a:rPr sz="2000" b="1" dirty="0">
                <a:latin typeface="微软雅黑" panose="020B0503020204020204" charset="-122"/>
                <a:ea typeface="微软雅黑" panose="020B0503020204020204" charset="-122"/>
                <a:cs typeface="微软雅黑" panose="020B0503020204020204" charset="-122"/>
              </a:rPr>
              <a:t>位、</a:t>
            </a:r>
            <a:r>
              <a:rPr sz="2000" b="1" spc="-15" dirty="0">
                <a:latin typeface="微软雅黑" panose="020B0503020204020204" charset="-122"/>
                <a:ea typeface="微软雅黑" panose="020B0503020204020204" charset="-122"/>
                <a:cs typeface="微软雅黑" panose="020B0503020204020204" charset="-122"/>
              </a:rPr>
              <a:t>多</a:t>
            </a:r>
            <a:r>
              <a:rPr sz="2000" b="1" dirty="0">
                <a:latin typeface="微软雅黑" panose="020B0503020204020204" charset="-122"/>
                <a:ea typeface="微软雅黑" panose="020B0503020204020204" charset="-122"/>
                <a:cs typeface="微软雅黑" panose="020B0503020204020204" charset="-122"/>
              </a:rPr>
              <a:t>角度</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多层</a:t>
            </a:r>
            <a:r>
              <a:rPr sz="2000" b="1" spc="-15" dirty="0">
                <a:latin typeface="微软雅黑" panose="020B0503020204020204" charset="-122"/>
                <a:ea typeface="微软雅黑" panose="020B0503020204020204" charset="-122"/>
                <a:cs typeface="微软雅黑" panose="020B0503020204020204" charset="-122"/>
              </a:rPr>
              <a:t>次</a:t>
            </a:r>
            <a:r>
              <a:rPr sz="2000" b="1" dirty="0">
                <a:latin typeface="微软雅黑" panose="020B0503020204020204" charset="-122"/>
                <a:ea typeface="微软雅黑" panose="020B0503020204020204" charset="-122"/>
                <a:cs typeface="微软雅黑" panose="020B0503020204020204" charset="-122"/>
              </a:rPr>
              <a:t>地反</a:t>
            </a:r>
            <a:r>
              <a:rPr sz="2000" b="1" spc="-10" dirty="0">
                <a:latin typeface="微软雅黑" panose="020B0503020204020204" charset="-122"/>
                <a:ea typeface="微软雅黑" panose="020B0503020204020204" charset="-122"/>
                <a:cs typeface="微软雅黑" panose="020B0503020204020204" charset="-122"/>
              </a:rPr>
              <a:t>映</a:t>
            </a:r>
            <a:r>
              <a:rPr sz="2000" b="1" dirty="0">
                <a:latin typeface="微软雅黑" panose="020B0503020204020204" charset="-122"/>
                <a:ea typeface="微软雅黑" panose="020B0503020204020204" charset="-122"/>
                <a:cs typeface="微软雅黑" panose="020B0503020204020204" charset="-122"/>
              </a:rPr>
              <a:t>改革</a:t>
            </a:r>
            <a:r>
              <a:rPr sz="2000" b="1" spc="-15" dirty="0">
                <a:latin typeface="微软雅黑" panose="020B0503020204020204" charset="-122"/>
                <a:ea typeface="微软雅黑" panose="020B0503020204020204" charset="-122"/>
                <a:cs typeface="微软雅黑" panose="020B0503020204020204" charset="-122"/>
              </a:rPr>
              <a:t>成</a:t>
            </a:r>
            <a:r>
              <a:rPr sz="2000" b="1" dirty="0">
                <a:latin typeface="微软雅黑" panose="020B0503020204020204" charset="-122"/>
                <a:ea typeface="微软雅黑" panose="020B0503020204020204" charset="-122"/>
                <a:cs typeface="微软雅黑" panose="020B0503020204020204" charset="-122"/>
              </a:rPr>
              <a:t>为主</a:t>
            </a:r>
            <a:r>
              <a:rPr sz="2000" b="1" spc="-15" dirty="0">
                <a:latin typeface="微软雅黑" panose="020B0503020204020204" charset="-122"/>
                <a:ea typeface="微软雅黑" panose="020B0503020204020204" charset="-122"/>
                <a:cs typeface="微软雅黑" panose="020B0503020204020204" charset="-122"/>
              </a:rPr>
              <a:t>旋</a:t>
            </a:r>
            <a:r>
              <a:rPr sz="2000" b="1" dirty="0">
                <a:latin typeface="微软雅黑" panose="020B0503020204020204" charset="-122"/>
                <a:ea typeface="微软雅黑" panose="020B0503020204020204" charset="-122"/>
                <a:cs typeface="微软雅黑" panose="020B0503020204020204" charset="-122"/>
              </a:rPr>
              <a:t>律</a:t>
            </a:r>
            <a:endParaRPr sz="2000" b="1">
              <a:latin typeface="微软雅黑" panose="020B0503020204020204" charset="-122"/>
              <a:ea typeface="微软雅黑" panose="020B0503020204020204" charset="-122"/>
              <a:cs typeface="微软雅黑" panose="020B0503020204020204" charset="-122"/>
            </a:endParaRPr>
          </a:p>
          <a:p>
            <a:pPr marL="311150">
              <a:lnSpc>
                <a:spcPct val="100000"/>
              </a:lnSpc>
              <a:spcBef>
                <a:spcPts val="1680"/>
              </a:spcBef>
            </a:pPr>
            <a:r>
              <a:rPr sz="2000" b="1" dirty="0">
                <a:latin typeface="微软雅黑" panose="020B0503020204020204" charset="-122"/>
                <a:ea typeface="微软雅黑" panose="020B0503020204020204" charset="-122"/>
                <a:cs typeface="微软雅黑" panose="020B0503020204020204" charset="-122"/>
              </a:rPr>
              <a:t>程树榛《励精图治》、</a:t>
            </a:r>
            <a:r>
              <a:rPr sz="2000" b="1" spc="-10" dirty="0">
                <a:latin typeface="微软雅黑" panose="020B0503020204020204" charset="-122"/>
                <a:ea typeface="微软雅黑" panose="020B0503020204020204" charset="-122"/>
                <a:cs typeface="微软雅黑" panose="020B0503020204020204" charset="-122"/>
              </a:rPr>
              <a:t>张</a:t>
            </a:r>
            <a:r>
              <a:rPr sz="2000" b="1" dirty="0">
                <a:latin typeface="微软雅黑" panose="020B0503020204020204" charset="-122"/>
                <a:ea typeface="微软雅黑" panose="020B0503020204020204" charset="-122"/>
                <a:cs typeface="微软雅黑" panose="020B0503020204020204" charset="-122"/>
              </a:rPr>
              <a:t>锲《</a:t>
            </a:r>
            <a:r>
              <a:rPr sz="2000" b="1" spc="-10" dirty="0">
                <a:latin typeface="微软雅黑" panose="020B0503020204020204" charset="-122"/>
                <a:ea typeface="微软雅黑" panose="020B0503020204020204" charset="-122"/>
                <a:cs typeface="微软雅黑" panose="020B0503020204020204" charset="-122"/>
              </a:rPr>
              <a:t>热</a:t>
            </a:r>
            <a:r>
              <a:rPr sz="2000" b="1" dirty="0">
                <a:latin typeface="微软雅黑" panose="020B0503020204020204" charset="-122"/>
                <a:ea typeface="微软雅黑" panose="020B0503020204020204" charset="-122"/>
                <a:cs typeface="微软雅黑" panose="020B0503020204020204" charset="-122"/>
              </a:rPr>
              <a:t>流》</a:t>
            </a:r>
            <a:r>
              <a:rPr sz="2000" b="1" spc="-10"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张辛</a:t>
            </a:r>
            <a:r>
              <a:rPr sz="2000" b="1" spc="-10" dirty="0">
                <a:latin typeface="微软雅黑" panose="020B0503020204020204" charset="-122"/>
                <a:ea typeface="微软雅黑" panose="020B0503020204020204" charset="-122"/>
                <a:cs typeface="微软雅黑" panose="020B0503020204020204" charset="-122"/>
              </a:rPr>
              <a:t>欣</a:t>
            </a:r>
            <a:r>
              <a:rPr sz="2000" b="1" dirty="0">
                <a:latin typeface="微软雅黑" panose="020B0503020204020204" charset="-122"/>
                <a:ea typeface="微软雅黑" panose="020B0503020204020204" charset="-122"/>
                <a:cs typeface="微软雅黑" panose="020B0503020204020204" charset="-122"/>
              </a:rPr>
              <a:t>《北</a:t>
            </a:r>
            <a:r>
              <a:rPr sz="2000" b="1" spc="-10" dirty="0">
                <a:latin typeface="微软雅黑" panose="020B0503020204020204" charset="-122"/>
                <a:ea typeface="微软雅黑" panose="020B0503020204020204" charset="-122"/>
                <a:cs typeface="微软雅黑" panose="020B0503020204020204" charset="-122"/>
              </a:rPr>
              <a:t>京</a:t>
            </a:r>
            <a:r>
              <a:rPr sz="2000" b="1" dirty="0">
                <a:latin typeface="微软雅黑" panose="020B0503020204020204" charset="-122"/>
                <a:ea typeface="微软雅黑" panose="020B0503020204020204" charset="-122"/>
                <a:cs typeface="微软雅黑" panose="020B0503020204020204" charset="-122"/>
              </a:rPr>
              <a:t>人》</a:t>
            </a:r>
            <a:r>
              <a:rPr sz="2000" b="1" spc="-10"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刘心</a:t>
            </a:r>
            <a:r>
              <a:rPr sz="2000" b="1" spc="-10" dirty="0">
                <a:latin typeface="微软雅黑" panose="020B0503020204020204" charset="-122"/>
                <a:ea typeface="微软雅黑" panose="020B0503020204020204" charset="-122"/>
                <a:cs typeface="微软雅黑" panose="020B0503020204020204" charset="-122"/>
              </a:rPr>
              <a:t>武</a:t>
            </a:r>
            <a:r>
              <a:rPr sz="2000" b="1" dirty="0">
                <a:latin typeface="微软雅黑" panose="020B0503020204020204" charset="-122"/>
                <a:ea typeface="微软雅黑" panose="020B0503020204020204" charset="-122"/>
                <a:cs typeface="微软雅黑" panose="020B0503020204020204" charset="-122"/>
              </a:rPr>
              <a:t>《公</a:t>
            </a:r>
            <a:r>
              <a:rPr sz="2000" b="1" spc="-10" dirty="0">
                <a:latin typeface="微软雅黑" panose="020B0503020204020204" charset="-122"/>
                <a:ea typeface="微软雅黑" panose="020B0503020204020204" charset="-122"/>
                <a:cs typeface="微软雅黑" panose="020B0503020204020204" charset="-122"/>
              </a:rPr>
              <a:t>共</a:t>
            </a:r>
            <a:r>
              <a:rPr sz="2000" b="1" dirty="0">
                <a:latin typeface="微软雅黑" panose="020B0503020204020204" charset="-122"/>
                <a:ea typeface="微软雅黑" panose="020B0503020204020204" charset="-122"/>
                <a:cs typeface="微软雅黑" panose="020B0503020204020204" charset="-122"/>
              </a:rPr>
              <a:t>汽车</a:t>
            </a:r>
            <a:r>
              <a:rPr sz="2000" b="1" spc="-10" dirty="0">
                <a:latin typeface="微软雅黑" panose="020B0503020204020204" charset="-122"/>
                <a:ea typeface="微软雅黑" panose="020B0503020204020204" charset="-122"/>
                <a:cs typeface="微软雅黑" panose="020B0503020204020204" charset="-122"/>
              </a:rPr>
              <a:t>咏</a:t>
            </a:r>
            <a:r>
              <a:rPr sz="2000" b="1" dirty="0">
                <a:latin typeface="微软雅黑" panose="020B0503020204020204" charset="-122"/>
                <a:ea typeface="微软雅黑" panose="020B0503020204020204" charset="-122"/>
                <a:cs typeface="微软雅黑" panose="020B0503020204020204" charset="-122"/>
              </a:rPr>
              <a:t>叹调》</a:t>
            </a:r>
            <a:endParaRPr sz="2000" b="1">
              <a:latin typeface="微软雅黑" panose="020B0503020204020204" charset="-122"/>
              <a:ea typeface="微软雅黑" panose="020B0503020204020204" charset="-122"/>
              <a:cs typeface="微软雅黑" panose="020B0503020204020204" charset="-122"/>
            </a:endParaRPr>
          </a:p>
          <a:p>
            <a:pPr marL="311150" marR="3044190" indent="-299085">
              <a:lnSpc>
                <a:spcPct val="170000"/>
              </a:lnSpc>
              <a:spcBef>
                <a:spcPts val="5"/>
              </a:spcBef>
            </a:pPr>
            <a:r>
              <a:rPr sz="2000" b="1" dirty="0">
                <a:latin typeface="微软雅黑" panose="020B0503020204020204" charset="-122"/>
                <a:ea typeface="微软雅黑" panose="020B0503020204020204" charset="-122"/>
                <a:cs typeface="微软雅黑" panose="020B0503020204020204" charset="-122"/>
              </a:rPr>
              <a:t>（4）70年代</a:t>
            </a:r>
            <a:r>
              <a:rPr sz="2000" b="1" spc="-5" dirty="0">
                <a:latin typeface="微软雅黑" panose="020B0503020204020204" charset="-122"/>
                <a:ea typeface="微软雅黑" panose="020B0503020204020204" charset="-122"/>
                <a:cs typeface="微软雅黑" panose="020B0503020204020204" charset="-122"/>
              </a:rPr>
              <a:t>末</a:t>
            </a:r>
            <a:r>
              <a:rPr sz="2000" b="1" dirty="0">
                <a:latin typeface="微软雅黑" panose="020B0503020204020204" charset="-122"/>
                <a:ea typeface="微软雅黑" panose="020B0503020204020204" charset="-122"/>
                <a:cs typeface="微软雅黑" panose="020B0503020204020204" charset="-122"/>
              </a:rPr>
              <a:t>—80年代初，</a:t>
            </a:r>
            <a:r>
              <a:rPr sz="2000" b="1" spc="-15" dirty="0">
                <a:latin typeface="微软雅黑" panose="020B0503020204020204" charset="-122"/>
                <a:ea typeface="微软雅黑" panose="020B0503020204020204" charset="-122"/>
                <a:cs typeface="微软雅黑" panose="020B0503020204020204" charset="-122"/>
              </a:rPr>
              <a:t>军</a:t>
            </a:r>
            <a:r>
              <a:rPr sz="2000" b="1" dirty="0">
                <a:latin typeface="微软雅黑" panose="020B0503020204020204" charset="-122"/>
                <a:ea typeface="微软雅黑" panose="020B0503020204020204" charset="-122"/>
                <a:cs typeface="微软雅黑" panose="020B0503020204020204" charset="-122"/>
              </a:rPr>
              <a:t>事（</a:t>
            </a:r>
            <a:r>
              <a:rPr sz="2000" b="1" spc="-15" dirty="0">
                <a:latin typeface="微软雅黑" panose="020B0503020204020204" charset="-122"/>
                <a:ea typeface="微软雅黑" panose="020B0503020204020204" charset="-122"/>
                <a:cs typeface="微软雅黑" panose="020B0503020204020204" charset="-122"/>
              </a:rPr>
              <a:t>边</a:t>
            </a:r>
            <a:r>
              <a:rPr sz="2000" b="1" dirty="0">
                <a:latin typeface="微软雅黑" panose="020B0503020204020204" charset="-122"/>
                <a:ea typeface="微软雅黑" panose="020B0503020204020204" charset="-122"/>
                <a:cs typeface="微软雅黑" panose="020B0503020204020204" charset="-122"/>
              </a:rPr>
              <a:t>境战</a:t>
            </a:r>
            <a:r>
              <a:rPr sz="2000" b="1" spc="-15" dirty="0">
                <a:latin typeface="微软雅黑" panose="020B0503020204020204" charset="-122"/>
                <a:ea typeface="微软雅黑" panose="020B0503020204020204" charset="-122"/>
                <a:cs typeface="微软雅黑" panose="020B0503020204020204" charset="-122"/>
              </a:rPr>
              <a:t>争</a:t>
            </a:r>
            <a:r>
              <a:rPr sz="2000" b="1" dirty="0">
                <a:latin typeface="微软雅黑" panose="020B0503020204020204" charset="-122"/>
                <a:ea typeface="微软雅黑" panose="020B0503020204020204" charset="-122"/>
                <a:cs typeface="微软雅黑" panose="020B0503020204020204" charset="-122"/>
              </a:rPr>
              <a:t>）、</a:t>
            </a:r>
            <a:r>
              <a:rPr sz="2000" b="1" spc="-15" dirty="0">
                <a:latin typeface="微软雅黑" panose="020B0503020204020204" charset="-122"/>
                <a:ea typeface="微软雅黑" panose="020B0503020204020204" charset="-122"/>
                <a:cs typeface="微软雅黑" panose="020B0503020204020204" charset="-122"/>
              </a:rPr>
              <a:t>体</a:t>
            </a:r>
            <a:r>
              <a:rPr sz="2000" b="1" dirty="0">
                <a:latin typeface="微软雅黑" panose="020B0503020204020204" charset="-122"/>
                <a:ea typeface="微软雅黑" panose="020B0503020204020204" charset="-122"/>
                <a:cs typeface="微软雅黑" panose="020B0503020204020204" charset="-122"/>
              </a:rPr>
              <a:t>育（</a:t>
            </a:r>
            <a:r>
              <a:rPr sz="2000" b="1" spc="-15" dirty="0">
                <a:latin typeface="微软雅黑" panose="020B0503020204020204" charset="-122"/>
                <a:ea typeface="微软雅黑" panose="020B0503020204020204" charset="-122"/>
                <a:cs typeface="微软雅黑" panose="020B0503020204020204" charset="-122"/>
              </a:rPr>
              <a:t>国</a:t>
            </a:r>
            <a:r>
              <a:rPr sz="2000" b="1" dirty="0">
                <a:latin typeface="微软雅黑" panose="020B0503020204020204" charset="-122"/>
                <a:ea typeface="微软雅黑" panose="020B0503020204020204" charset="-122"/>
                <a:cs typeface="微软雅黑" panose="020B0503020204020204" charset="-122"/>
              </a:rPr>
              <a:t>际性</a:t>
            </a:r>
            <a:r>
              <a:rPr sz="2000" b="1" spc="-15" dirty="0">
                <a:latin typeface="微软雅黑" panose="020B0503020204020204" charset="-122"/>
                <a:ea typeface="微软雅黑" panose="020B0503020204020204" charset="-122"/>
                <a:cs typeface="微软雅黑" panose="020B0503020204020204" charset="-122"/>
              </a:rPr>
              <a:t>的</a:t>
            </a:r>
            <a:r>
              <a:rPr sz="2000" b="1" dirty="0">
                <a:latin typeface="微软雅黑" panose="020B0503020204020204" charset="-122"/>
                <a:ea typeface="微软雅黑" panose="020B0503020204020204" charset="-122"/>
                <a:cs typeface="微软雅黑" panose="020B0503020204020204" charset="-122"/>
              </a:rPr>
              <a:t>体育</a:t>
            </a:r>
            <a:r>
              <a:rPr sz="2000" b="1" spc="-15" dirty="0">
                <a:latin typeface="微软雅黑" panose="020B0503020204020204" charset="-122"/>
                <a:ea typeface="微软雅黑" panose="020B0503020204020204" charset="-122"/>
                <a:cs typeface="微软雅黑" panose="020B0503020204020204" charset="-122"/>
              </a:rPr>
              <a:t>比</a:t>
            </a:r>
            <a:r>
              <a:rPr sz="2000" b="1" dirty="0">
                <a:latin typeface="微软雅黑" panose="020B0503020204020204" charset="-122"/>
                <a:ea typeface="微软雅黑" panose="020B0503020204020204" charset="-122"/>
                <a:cs typeface="微软雅黑" panose="020B0503020204020204" charset="-122"/>
              </a:rPr>
              <a:t>赛）</a:t>
            </a:r>
            <a:r>
              <a:rPr sz="2000" b="1" spc="-15" dirty="0">
                <a:latin typeface="微软雅黑" panose="020B0503020204020204" charset="-122"/>
                <a:ea typeface="微软雅黑" panose="020B0503020204020204" charset="-122"/>
                <a:cs typeface="微软雅黑" panose="020B0503020204020204" charset="-122"/>
              </a:rPr>
              <a:t>题</a:t>
            </a:r>
            <a:r>
              <a:rPr sz="2000" b="1" dirty="0">
                <a:latin typeface="微软雅黑" panose="020B0503020204020204" charset="-122"/>
                <a:ea typeface="微软雅黑" panose="020B0503020204020204" charset="-122"/>
                <a:cs typeface="微软雅黑" panose="020B0503020204020204" charset="-122"/>
              </a:rPr>
              <a:t>材 雷铎《从悬崖到坦途》</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鲁光</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中国</a:t>
            </a:r>
            <a:r>
              <a:rPr sz="2000" b="1" spc="-15" dirty="0">
                <a:latin typeface="微软雅黑" panose="020B0503020204020204" charset="-122"/>
                <a:ea typeface="微软雅黑" panose="020B0503020204020204" charset="-122"/>
                <a:cs typeface="微软雅黑" panose="020B0503020204020204" charset="-122"/>
              </a:rPr>
              <a:t>姑</a:t>
            </a:r>
            <a:r>
              <a:rPr sz="2000" b="1" dirty="0">
                <a:latin typeface="微软雅黑" panose="020B0503020204020204" charset="-122"/>
                <a:ea typeface="微软雅黑" panose="020B0503020204020204" charset="-122"/>
                <a:cs typeface="微软雅黑" panose="020B0503020204020204" charset="-122"/>
              </a:rPr>
              <a:t>娘》</a:t>
            </a:r>
            <a:r>
              <a:rPr sz="2000" b="1" spc="-15" dirty="0">
                <a:latin typeface="微软雅黑" panose="020B0503020204020204" charset="-122"/>
                <a:ea typeface="微软雅黑" panose="020B0503020204020204" charset="-122"/>
                <a:cs typeface="微软雅黑" panose="020B0503020204020204" charset="-122"/>
              </a:rPr>
              <a:t>理</a:t>
            </a:r>
            <a:r>
              <a:rPr sz="2000" b="1" dirty="0">
                <a:latin typeface="微软雅黑" panose="020B0503020204020204" charset="-122"/>
                <a:ea typeface="微软雅黑" panose="020B0503020204020204" charset="-122"/>
                <a:cs typeface="微软雅黑" panose="020B0503020204020204" charset="-122"/>
              </a:rPr>
              <a:t>由《</a:t>
            </a:r>
            <a:r>
              <a:rPr sz="2000" b="1" spc="-15" dirty="0">
                <a:latin typeface="微软雅黑" panose="020B0503020204020204" charset="-122"/>
                <a:ea typeface="微软雅黑" panose="020B0503020204020204" charset="-122"/>
                <a:cs typeface="微软雅黑" panose="020B0503020204020204" charset="-122"/>
              </a:rPr>
              <a:t>扬</a:t>
            </a:r>
            <a:r>
              <a:rPr sz="2000" b="1" dirty="0">
                <a:latin typeface="微软雅黑" panose="020B0503020204020204" charset="-122"/>
                <a:ea typeface="微软雅黑" panose="020B0503020204020204" charset="-122"/>
                <a:cs typeface="微软雅黑" panose="020B0503020204020204" charset="-122"/>
              </a:rPr>
              <a:t>眉剑</a:t>
            </a:r>
            <a:r>
              <a:rPr sz="2000" b="1" spc="-15" dirty="0">
                <a:latin typeface="微软雅黑" panose="020B0503020204020204" charset="-122"/>
                <a:ea typeface="微软雅黑" panose="020B0503020204020204" charset="-122"/>
                <a:cs typeface="微软雅黑" panose="020B0503020204020204" charset="-122"/>
              </a:rPr>
              <a:t>出</a:t>
            </a:r>
            <a:r>
              <a:rPr sz="2000" b="1" dirty="0">
                <a:latin typeface="微软雅黑" panose="020B0503020204020204" charset="-122"/>
                <a:ea typeface="微软雅黑" panose="020B0503020204020204" charset="-122"/>
                <a:cs typeface="微软雅黑" panose="020B0503020204020204" charset="-122"/>
              </a:rPr>
              <a:t>鞘》</a:t>
            </a:r>
            <a:endParaRPr sz="20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680"/>
              </a:spcBef>
            </a:pPr>
            <a:r>
              <a:rPr sz="2000" b="1" dirty="0">
                <a:latin typeface="微软雅黑" panose="020B0503020204020204" charset="-122"/>
                <a:ea typeface="微软雅黑" panose="020B0503020204020204" charset="-122"/>
                <a:cs typeface="微软雅黑" panose="020B0503020204020204" charset="-122"/>
              </a:rPr>
              <a:t>（5）对“社会问题”的</a:t>
            </a:r>
            <a:r>
              <a:rPr sz="2000" b="1" spc="-15" dirty="0">
                <a:latin typeface="微软雅黑" panose="020B0503020204020204" charset="-122"/>
                <a:ea typeface="微软雅黑" panose="020B0503020204020204" charset="-122"/>
                <a:cs typeface="微软雅黑" panose="020B0503020204020204" charset="-122"/>
              </a:rPr>
              <a:t>关</a:t>
            </a:r>
            <a:r>
              <a:rPr sz="2000" b="1" dirty="0">
                <a:latin typeface="微软雅黑" panose="020B0503020204020204" charset="-122"/>
                <a:ea typeface="微软雅黑" panose="020B0503020204020204" charset="-122"/>
                <a:cs typeface="微软雅黑" panose="020B0503020204020204" charset="-122"/>
              </a:rPr>
              <a:t>注</a:t>
            </a:r>
            <a:endParaRPr sz="20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680"/>
              </a:spcBef>
            </a:pPr>
            <a:r>
              <a:rPr sz="2000" b="1" dirty="0">
                <a:latin typeface="微软雅黑" panose="020B0503020204020204" charset="-122"/>
                <a:ea typeface="微软雅黑" panose="020B0503020204020204" charset="-122"/>
                <a:cs typeface="微软雅黑" panose="020B0503020204020204" charset="-122"/>
              </a:rPr>
              <a:t>乔迈《三门李轶闻》、</a:t>
            </a:r>
            <a:r>
              <a:rPr sz="2000" b="1" spc="-15" dirty="0">
                <a:latin typeface="微软雅黑" panose="020B0503020204020204" charset="-122"/>
                <a:ea typeface="微软雅黑" panose="020B0503020204020204" charset="-122"/>
                <a:cs typeface="微软雅黑" panose="020B0503020204020204" charset="-122"/>
              </a:rPr>
              <a:t>涵</a:t>
            </a:r>
            <a:r>
              <a:rPr sz="2000" b="1" dirty="0">
                <a:latin typeface="微软雅黑" panose="020B0503020204020204" charset="-122"/>
                <a:ea typeface="微软雅黑" panose="020B0503020204020204" charset="-122"/>
                <a:cs typeface="微软雅黑" panose="020B0503020204020204" charset="-122"/>
              </a:rPr>
              <a:t>逸《</a:t>
            </a:r>
            <a:r>
              <a:rPr sz="2000" b="1" spc="-15" dirty="0">
                <a:latin typeface="微软雅黑" panose="020B0503020204020204" charset="-122"/>
                <a:ea typeface="微软雅黑" panose="020B0503020204020204" charset="-122"/>
                <a:cs typeface="微软雅黑" panose="020B0503020204020204" charset="-122"/>
              </a:rPr>
              <a:t>中</a:t>
            </a:r>
            <a:r>
              <a:rPr sz="2000" b="1" dirty="0">
                <a:latin typeface="微软雅黑" panose="020B0503020204020204" charset="-122"/>
                <a:ea typeface="微软雅黑" panose="020B0503020204020204" charset="-122"/>
                <a:cs typeface="微软雅黑" panose="020B0503020204020204" charset="-122"/>
              </a:rPr>
              <a:t>国的</a:t>
            </a:r>
            <a:r>
              <a:rPr sz="2000" b="1" spc="-10" dirty="0">
                <a:latin typeface="微软雅黑" panose="020B0503020204020204" charset="-122"/>
                <a:ea typeface="微软雅黑" panose="020B0503020204020204" charset="-122"/>
                <a:cs typeface="微软雅黑" panose="020B0503020204020204" charset="-122"/>
              </a:rPr>
              <a:t>小</a:t>
            </a:r>
            <a:r>
              <a:rPr sz="2000" b="1" dirty="0">
                <a:latin typeface="微软雅黑" panose="020B0503020204020204" charset="-122"/>
                <a:ea typeface="微软雅黑" panose="020B0503020204020204" charset="-122"/>
                <a:cs typeface="微软雅黑" panose="020B0503020204020204" charset="-122"/>
              </a:rPr>
              <a:t>“皇</a:t>
            </a:r>
            <a:r>
              <a:rPr sz="2000" b="1" spc="-15" dirty="0">
                <a:latin typeface="微软雅黑" panose="020B0503020204020204" charset="-122"/>
                <a:ea typeface="微软雅黑" panose="020B0503020204020204" charset="-122"/>
                <a:cs typeface="微软雅黑" panose="020B0503020204020204" charset="-122"/>
              </a:rPr>
              <a:t>帝</a:t>
            </a:r>
            <a:r>
              <a:rPr sz="2000" b="1" dirty="0">
                <a:latin typeface="微软雅黑" panose="020B0503020204020204" charset="-122"/>
                <a:ea typeface="微软雅黑" panose="020B0503020204020204" charset="-122"/>
                <a:cs typeface="微软雅黑" panose="020B0503020204020204" charset="-122"/>
              </a:rPr>
              <a:t>”》</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钱钢</a:t>
            </a:r>
            <a:r>
              <a:rPr sz="2000" b="1" spc="-15"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唐山</a:t>
            </a:r>
            <a:r>
              <a:rPr sz="2000" b="1" spc="-15" dirty="0">
                <a:latin typeface="微软雅黑" panose="020B0503020204020204" charset="-122"/>
                <a:ea typeface="微软雅黑" panose="020B0503020204020204" charset="-122"/>
                <a:cs typeface="微软雅黑" panose="020B0503020204020204" charset="-122"/>
              </a:rPr>
              <a:t>大</a:t>
            </a:r>
            <a:r>
              <a:rPr sz="2000" b="1" dirty="0">
                <a:latin typeface="微软雅黑" panose="020B0503020204020204" charset="-122"/>
                <a:ea typeface="微软雅黑" panose="020B0503020204020204" charset="-122"/>
                <a:cs typeface="微软雅黑" panose="020B0503020204020204" charset="-122"/>
              </a:rPr>
              <a:t>地震</a:t>
            </a:r>
            <a:r>
              <a:rPr sz="2000" b="1" spc="-10"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a:t>
            </a:r>
            <a:endParaRPr sz="2000" b="1">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10038588" y="0"/>
            <a:ext cx="2130552" cy="1223772"/>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2705861" y="851153"/>
            <a:ext cx="769620" cy="510540"/>
          </a:xfrm>
          <a:custGeom>
            <a:avLst/>
            <a:gdLst/>
            <a:ahLst/>
            <a:cxnLst/>
            <a:rect l="l" t="t" r="r" b="b"/>
            <a:pathLst>
              <a:path w="769620" h="510540">
                <a:moveTo>
                  <a:pt x="514350" y="0"/>
                </a:moveTo>
                <a:lnTo>
                  <a:pt x="0" y="0"/>
                </a:lnTo>
                <a:lnTo>
                  <a:pt x="0" y="510540"/>
                </a:lnTo>
                <a:lnTo>
                  <a:pt x="514350" y="510540"/>
                </a:lnTo>
                <a:lnTo>
                  <a:pt x="769620" y="255270"/>
                </a:lnTo>
                <a:lnTo>
                  <a:pt x="514350" y="0"/>
                </a:lnTo>
                <a:close/>
              </a:path>
            </a:pathLst>
          </a:custGeom>
          <a:solidFill>
            <a:srgbClr val="00AF50"/>
          </a:solidFill>
        </p:spPr>
        <p:txBody>
          <a:bodyPr wrap="square" lIns="0" tIns="0" rIns="0" bIns="0" rtlCol="0"/>
          <a:lstStyle/>
          <a:p/>
        </p:txBody>
      </p:sp>
      <p:sp>
        <p:nvSpPr>
          <p:cNvPr id="11" name="object 11"/>
          <p:cNvSpPr/>
          <p:nvPr/>
        </p:nvSpPr>
        <p:spPr>
          <a:xfrm>
            <a:off x="2705861" y="851153"/>
            <a:ext cx="769620" cy="510540"/>
          </a:xfrm>
          <a:custGeom>
            <a:avLst/>
            <a:gdLst/>
            <a:ahLst/>
            <a:cxnLst/>
            <a:rect l="l" t="t" r="r" b="b"/>
            <a:pathLst>
              <a:path w="769620" h="510540">
                <a:moveTo>
                  <a:pt x="0" y="0"/>
                </a:moveTo>
                <a:lnTo>
                  <a:pt x="514350" y="0"/>
                </a:lnTo>
                <a:lnTo>
                  <a:pt x="769620" y="255270"/>
                </a:lnTo>
                <a:lnTo>
                  <a:pt x="514350" y="510540"/>
                </a:lnTo>
                <a:lnTo>
                  <a:pt x="0" y="510540"/>
                </a:lnTo>
                <a:lnTo>
                  <a:pt x="0" y="0"/>
                </a:lnTo>
                <a:close/>
              </a:path>
            </a:pathLst>
          </a:custGeom>
          <a:ln w="28956">
            <a:solidFill>
              <a:srgbClr val="00AF50"/>
            </a:solidFill>
          </a:ln>
        </p:spPr>
        <p:txBody>
          <a:bodyPr wrap="square" lIns="0" tIns="0" rIns="0" bIns="0" rtlCol="0"/>
          <a:lstStyle/>
          <a:p/>
        </p:txBody>
      </p:sp>
      <p:sp>
        <p:nvSpPr>
          <p:cNvPr id="12" name="object 12"/>
          <p:cNvSpPr txBox="1"/>
          <p:nvPr/>
        </p:nvSpPr>
        <p:spPr>
          <a:xfrm>
            <a:off x="2860294" y="897382"/>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78739" y="1353438"/>
            <a:ext cx="410146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微软雅黑" panose="020B0503020204020204" charset="-122"/>
                <a:cs typeface="微软雅黑" panose="020B0503020204020204" charset="-122"/>
              </a:rPr>
              <a:t>3、马原先锋小说的特</a:t>
            </a:r>
            <a:r>
              <a:rPr sz="2800" b="1" dirty="0">
                <a:solidFill>
                  <a:srgbClr val="C00000"/>
                </a:solidFill>
                <a:latin typeface="微软雅黑" panose="020B0503020204020204" charset="-122"/>
                <a:cs typeface="微软雅黑" panose="020B0503020204020204" charset="-122"/>
              </a:rPr>
              <a:t>点</a:t>
            </a:r>
            <a:r>
              <a:rPr sz="2400" b="1" dirty="0">
                <a:solidFill>
                  <a:srgbClr val="C00000"/>
                </a:solidFill>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sp>
        <p:nvSpPr>
          <p:cNvPr id="6" name="object 6"/>
          <p:cNvSpPr txBox="1"/>
          <p:nvPr/>
        </p:nvSpPr>
        <p:spPr>
          <a:xfrm>
            <a:off x="78739" y="1865249"/>
            <a:ext cx="11878945" cy="3336290"/>
          </a:xfrm>
          <a:prstGeom prst="rect">
            <a:avLst/>
          </a:prstGeom>
        </p:spPr>
        <p:txBody>
          <a:bodyPr vert="horz" wrap="square" lIns="0" tIns="12700" rIns="0" bIns="0" rtlCol="0">
            <a:spAutoFit/>
          </a:bodyPr>
          <a:lstStyle/>
          <a:p>
            <a:pPr marL="12700" marR="5080">
              <a:lnSpc>
                <a:spcPct val="150000"/>
              </a:lnSpc>
              <a:spcBef>
                <a:spcPts val="100"/>
              </a:spcBef>
              <a:buAutoNum type="arabicPlain"/>
              <a:tabLst>
                <a:tab pos="892175" algn="l"/>
              </a:tabLst>
            </a:pPr>
            <a:r>
              <a:rPr sz="2400" dirty="0">
                <a:latin typeface="微软雅黑" panose="020B0503020204020204" charset="-122"/>
                <a:ea typeface="微软雅黑" panose="020B0503020204020204" charset="-122"/>
                <a:cs typeface="微软雅黑" panose="020B0503020204020204" charset="-122"/>
              </a:rPr>
              <a:t>在小说中频频</a:t>
            </a:r>
            <a:r>
              <a:rPr sz="2400" b="1" dirty="0">
                <a:solidFill>
                  <a:srgbClr val="C00000"/>
                </a:solidFill>
                <a:latin typeface="微软雅黑" panose="020B0503020204020204" charset="-122"/>
                <a:ea typeface="微软雅黑" panose="020B0503020204020204" charset="-122"/>
                <a:cs typeface="微软雅黑" panose="020B0503020204020204" charset="-122"/>
              </a:rPr>
              <a:t>出现“马原”的形象</a:t>
            </a:r>
            <a:r>
              <a:rPr sz="2400" dirty="0">
                <a:latin typeface="微软雅黑" panose="020B0503020204020204" charset="-122"/>
                <a:ea typeface="微软雅黑" panose="020B0503020204020204" charset="-122"/>
                <a:cs typeface="微软雅黑" panose="020B0503020204020204" charset="-122"/>
              </a:rPr>
              <a:t>，并以此来</a:t>
            </a:r>
            <a:r>
              <a:rPr sz="2400" b="1" dirty="0">
                <a:solidFill>
                  <a:srgbClr val="C00000"/>
                </a:solidFill>
                <a:latin typeface="微软雅黑" panose="020B0503020204020204" charset="-122"/>
                <a:ea typeface="微软雅黑" panose="020B0503020204020204" charset="-122"/>
                <a:cs typeface="微软雅黑" panose="020B0503020204020204" charset="-122"/>
              </a:rPr>
              <a:t>拆除真实与虚构之间</a:t>
            </a:r>
            <a:r>
              <a:rPr sz="2400" dirty="0">
                <a:latin typeface="微软雅黑" panose="020B0503020204020204" charset="-122"/>
                <a:ea typeface="微软雅黑" panose="020B0503020204020204" charset="-122"/>
                <a:cs typeface="微软雅黑" panose="020B0503020204020204" charset="-122"/>
              </a:rPr>
              <a:t>的界限，使得小 说呈现出既</a:t>
            </a:r>
            <a:r>
              <a:rPr sz="2400" b="1" dirty="0">
                <a:solidFill>
                  <a:srgbClr val="C00000"/>
                </a:solidFill>
                <a:latin typeface="微软雅黑" panose="020B0503020204020204" charset="-122"/>
                <a:ea typeface="微软雅黑" panose="020B0503020204020204" charset="-122"/>
                <a:cs typeface="微软雅黑" panose="020B0503020204020204" charset="-122"/>
              </a:rPr>
              <a:t>非虚构亦非写实</a:t>
            </a:r>
            <a:r>
              <a:rPr sz="2400" dirty="0">
                <a:latin typeface="微软雅黑" panose="020B0503020204020204" charset="-122"/>
                <a:ea typeface="微软雅黑" panose="020B0503020204020204" charset="-122"/>
                <a:cs typeface="微软雅黑" panose="020B0503020204020204" charset="-122"/>
              </a:rPr>
              <a:t>的状态。</a:t>
            </a:r>
            <a:endParaRPr sz="2400">
              <a:latin typeface="微软雅黑" panose="020B0503020204020204" charset="-122"/>
              <a:ea typeface="微软雅黑" panose="020B0503020204020204" charset="-122"/>
              <a:cs typeface="微软雅黑" panose="020B0503020204020204" charset="-122"/>
            </a:endParaRPr>
          </a:p>
          <a:p>
            <a:pPr marL="12700" marR="97790">
              <a:lnSpc>
                <a:spcPct val="150000"/>
              </a:lnSpc>
              <a:buAutoNum type="arabicPlain"/>
              <a:tabLst>
                <a:tab pos="801370" algn="l"/>
              </a:tabLst>
            </a:pPr>
            <a:r>
              <a:rPr sz="2400" dirty="0">
                <a:latin typeface="微软雅黑" panose="020B0503020204020204" charset="-122"/>
                <a:ea typeface="微软雅黑" panose="020B0503020204020204" charset="-122"/>
                <a:cs typeface="微软雅黑" panose="020B0503020204020204" charset="-122"/>
              </a:rPr>
              <a:t>所叙述的故事往往是</a:t>
            </a:r>
            <a:r>
              <a:rPr sz="2400" b="1" dirty="0">
                <a:solidFill>
                  <a:srgbClr val="C00000"/>
                </a:solidFill>
                <a:latin typeface="微软雅黑" panose="020B0503020204020204" charset="-122"/>
                <a:ea typeface="微软雅黑" panose="020B0503020204020204" charset="-122"/>
                <a:cs typeface="微软雅黑" panose="020B0503020204020204" charset="-122"/>
              </a:rPr>
              <a:t>缺乏逻辑关</a:t>
            </a:r>
            <a:r>
              <a:rPr sz="2400" b="1" spc="-10" dirty="0">
                <a:solidFill>
                  <a:srgbClr val="C00000"/>
                </a:solidFill>
                <a:latin typeface="微软雅黑" panose="020B0503020204020204" charset="-122"/>
                <a:ea typeface="微软雅黑" panose="020B0503020204020204" charset="-122"/>
                <a:cs typeface="微软雅黑" panose="020B0503020204020204" charset="-122"/>
              </a:rPr>
              <a:t>系</a:t>
            </a:r>
            <a:r>
              <a:rPr sz="2400" dirty="0">
                <a:latin typeface="微软雅黑" panose="020B0503020204020204" charset="-122"/>
                <a:ea typeface="微软雅黑" panose="020B0503020204020204" charset="-122"/>
                <a:cs typeface="微软雅黑" panose="020B0503020204020204" charset="-122"/>
              </a:rPr>
              <a:t>的、互不相关的片段，这些片段只是靠马原的叙 </a:t>
            </a:r>
            <a:r>
              <a:rPr sz="2400" spc="-5" dirty="0">
                <a:latin typeface="微软雅黑" panose="020B0503020204020204" charset="-122"/>
                <a:ea typeface="微软雅黑" panose="020B0503020204020204" charset="-122"/>
                <a:cs typeface="微软雅黑" panose="020B0503020204020204" charset="-122"/>
              </a:rPr>
              <a:t>述</a:t>
            </a:r>
            <a:r>
              <a:rPr sz="2400" b="1" spc="-5" dirty="0">
                <a:solidFill>
                  <a:srgbClr val="C00000"/>
                </a:solidFill>
                <a:latin typeface="微软雅黑" panose="020B0503020204020204" charset="-122"/>
                <a:ea typeface="微软雅黑" panose="020B0503020204020204" charset="-122"/>
                <a:cs typeface="微软雅黑" panose="020B0503020204020204" charset="-122"/>
              </a:rPr>
              <a:t>“强制性”的拼合</a:t>
            </a:r>
            <a:r>
              <a:rPr sz="2400" spc="-5" dirty="0">
                <a:latin typeface="微软雅黑" panose="020B0503020204020204" charset="-122"/>
                <a:ea typeface="微软雅黑" panose="020B0503020204020204" charset="-122"/>
                <a:cs typeface="微软雅黑" panose="020B0503020204020204" charset="-122"/>
              </a:rPr>
              <a:t>在一个小说中。</a:t>
            </a:r>
            <a:endParaRPr sz="2400">
              <a:latin typeface="微软雅黑" panose="020B0503020204020204" charset="-122"/>
              <a:ea typeface="微软雅黑" panose="020B0503020204020204" charset="-122"/>
              <a:cs typeface="微软雅黑" panose="020B0503020204020204" charset="-122"/>
            </a:endParaRPr>
          </a:p>
          <a:p>
            <a:pPr marL="12700" marR="96520">
              <a:lnSpc>
                <a:spcPct val="150000"/>
              </a:lnSpc>
              <a:buAutoNum type="arabicPlain"/>
              <a:tabLst>
                <a:tab pos="801370" algn="l"/>
              </a:tabLst>
            </a:pPr>
            <a:r>
              <a:rPr sz="2400" dirty="0">
                <a:latin typeface="微软雅黑" panose="020B0503020204020204" charset="-122"/>
                <a:ea typeface="微软雅黑" panose="020B0503020204020204" charset="-122"/>
                <a:cs typeface="微软雅黑" panose="020B0503020204020204" charset="-122"/>
              </a:rPr>
              <a:t>将小说的</a:t>
            </a:r>
            <a:r>
              <a:rPr sz="2400" b="1" dirty="0">
                <a:solidFill>
                  <a:srgbClr val="C00000"/>
                </a:solidFill>
                <a:latin typeface="微软雅黑" panose="020B0503020204020204" charset="-122"/>
                <a:ea typeface="微软雅黑" panose="020B0503020204020204" charset="-122"/>
                <a:cs typeface="微软雅黑" panose="020B0503020204020204" charset="-122"/>
              </a:rPr>
              <a:t>叙述过程与叙述方法视为创作的最高目</a:t>
            </a:r>
            <a:r>
              <a:rPr sz="2400" b="1" spc="5" dirty="0">
                <a:solidFill>
                  <a:srgbClr val="C00000"/>
                </a:solidFill>
                <a:latin typeface="微软雅黑" panose="020B0503020204020204" charset="-122"/>
                <a:ea typeface="微软雅黑" panose="020B0503020204020204" charset="-122"/>
                <a:cs typeface="微软雅黑" panose="020B0503020204020204" charset="-122"/>
              </a:rPr>
              <a:t>的</a:t>
            </a:r>
            <a:r>
              <a:rPr sz="2400" dirty="0">
                <a:latin typeface="微软雅黑" panose="020B0503020204020204" charset="-122"/>
                <a:ea typeface="微软雅黑" panose="020B0503020204020204" charset="-122"/>
                <a:cs typeface="微软雅黑" panose="020B0503020204020204" charset="-122"/>
              </a:rPr>
              <a:t>，他的故事因此也丧失了传统小 说故事所具备的意义。</a:t>
            </a:r>
            <a:endParaRPr sz="2400">
              <a:latin typeface="微软雅黑" panose="020B0503020204020204" charset="-122"/>
              <a:ea typeface="微软雅黑" panose="020B0503020204020204" charset="-122"/>
              <a:cs typeface="微软雅黑" panose="020B0503020204020204" charset="-122"/>
            </a:endParaRPr>
          </a:p>
        </p:txBody>
      </p:sp>
      <p:sp>
        <p:nvSpPr>
          <p:cNvPr id="7" name="object 7"/>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8" name="object 8"/>
          <p:cNvSpPr txBox="1">
            <a:spLocks noGrp="1"/>
          </p:cNvSpPr>
          <p:nvPr>
            <p:ph type="title"/>
          </p:nvPr>
        </p:nvSpPr>
        <p:spPr>
          <a:xfrm>
            <a:off x="651763" y="375285"/>
            <a:ext cx="5685155" cy="452120"/>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A6A6A6"/>
                </a:solidFill>
              </a:rPr>
              <a:t>莫言</a:t>
            </a:r>
            <a:r>
              <a:rPr spc="10" dirty="0">
                <a:solidFill>
                  <a:srgbClr val="A6A6A6"/>
                </a:solidFill>
              </a:rPr>
              <a:t> </a:t>
            </a:r>
            <a:r>
              <a:rPr spc="-5" dirty="0">
                <a:solidFill>
                  <a:srgbClr val="A6A6A6"/>
                </a:solidFill>
              </a:rPr>
              <a:t>张炜 </a:t>
            </a:r>
            <a:r>
              <a:rPr spc="-5" dirty="0">
                <a:solidFill>
                  <a:srgbClr val="C00000"/>
                </a:solidFill>
              </a:rPr>
              <a:t>马原</a:t>
            </a:r>
            <a:r>
              <a:rPr spc="-10" dirty="0">
                <a:solidFill>
                  <a:srgbClr val="C00000"/>
                </a:solidFill>
              </a:rPr>
              <a:t> </a:t>
            </a:r>
            <a:r>
              <a:rPr spc="-5" dirty="0">
                <a:solidFill>
                  <a:srgbClr val="A6A6A6"/>
                </a:solidFill>
              </a:rPr>
              <a:t>苏童</a:t>
            </a:r>
            <a:r>
              <a:rPr dirty="0">
                <a:solidFill>
                  <a:srgbClr val="A6A6A6"/>
                </a:solidFill>
              </a:rPr>
              <a:t> </a:t>
            </a:r>
            <a:r>
              <a:rPr spc="-5" dirty="0">
                <a:solidFill>
                  <a:srgbClr val="A6A6A6"/>
                </a:solidFill>
              </a:rPr>
              <a:t>余华</a:t>
            </a:r>
            <a:endParaRPr spc="-5" dirty="0">
              <a:solidFill>
                <a:srgbClr val="A6A6A6"/>
              </a:solidFill>
            </a:endParaRPr>
          </a:p>
        </p:txBody>
      </p:sp>
      <p:sp>
        <p:nvSpPr>
          <p:cNvPr id="9" name="object 9"/>
          <p:cNvSpPr/>
          <p:nvPr/>
        </p:nvSpPr>
        <p:spPr>
          <a:xfrm>
            <a:off x="4200905" y="1347977"/>
            <a:ext cx="935990" cy="502920"/>
          </a:xfrm>
          <a:custGeom>
            <a:avLst/>
            <a:gdLst/>
            <a:ahLst/>
            <a:cxnLst/>
            <a:rect l="l" t="t" r="r" b="b"/>
            <a:pathLst>
              <a:path w="935989" h="502919">
                <a:moveTo>
                  <a:pt x="684276" y="0"/>
                </a:moveTo>
                <a:lnTo>
                  <a:pt x="0" y="0"/>
                </a:lnTo>
                <a:lnTo>
                  <a:pt x="0" y="502920"/>
                </a:lnTo>
                <a:lnTo>
                  <a:pt x="684276" y="502920"/>
                </a:lnTo>
                <a:lnTo>
                  <a:pt x="935736" y="251460"/>
                </a:lnTo>
                <a:lnTo>
                  <a:pt x="684276" y="0"/>
                </a:lnTo>
                <a:close/>
              </a:path>
            </a:pathLst>
          </a:custGeom>
          <a:solidFill>
            <a:srgbClr val="006FC0"/>
          </a:solidFill>
        </p:spPr>
        <p:txBody>
          <a:bodyPr wrap="square" lIns="0" tIns="0" rIns="0" bIns="0" rtlCol="0"/>
          <a:lstStyle/>
          <a:p/>
        </p:txBody>
      </p:sp>
      <p:sp>
        <p:nvSpPr>
          <p:cNvPr id="10" name="object 10"/>
          <p:cNvSpPr/>
          <p:nvPr/>
        </p:nvSpPr>
        <p:spPr>
          <a:xfrm>
            <a:off x="4200905" y="1347977"/>
            <a:ext cx="935990" cy="502920"/>
          </a:xfrm>
          <a:custGeom>
            <a:avLst/>
            <a:gdLst/>
            <a:ahLst/>
            <a:cxnLst/>
            <a:rect l="l" t="t" r="r" b="b"/>
            <a:pathLst>
              <a:path w="935989" h="502919">
                <a:moveTo>
                  <a:pt x="0" y="0"/>
                </a:moveTo>
                <a:lnTo>
                  <a:pt x="684276" y="0"/>
                </a:lnTo>
                <a:lnTo>
                  <a:pt x="935736" y="251460"/>
                </a:lnTo>
                <a:lnTo>
                  <a:pt x="684276" y="502920"/>
                </a:lnTo>
                <a:lnTo>
                  <a:pt x="0" y="502920"/>
                </a:lnTo>
                <a:lnTo>
                  <a:pt x="0" y="0"/>
                </a:lnTo>
                <a:close/>
              </a:path>
            </a:pathLst>
          </a:custGeom>
          <a:ln w="28956">
            <a:solidFill>
              <a:srgbClr val="006FC0"/>
            </a:solidFill>
          </a:ln>
        </p:spPr>
        <p:txBody>
          <a:bodyPr wrap="square" lIns="0" tIns="0" rIns="0" bIns="0" rtlCol="0"/>
          <a:lstStyle/>
          <a:p/>
        </p:txBody>
      </p:sp>
      <p:sp>
        <p:nvSpPr>
          <p:cNvPr id="11" name="object 11"/>
          <p:cNvSpPr txBox="1"/>
          <p:nvPr/>
        </p:nvSpPr>
        <p:spPr>
          <a:xfrm>
            <a:off x="4439539" y="1391539"/>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2" name="object 12"/>
          <p:cNvSpPr txBox="1"/>
          <p:nvPr/>
        </p:nvSpPr>
        <p:spPr>
          <a:xfrm>
            <a:off x="222605"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495531" y="274320"/>
            <a:ext cx="609600" cy="218440"/>
          </a:xfrm>
          <a:custGeom>
            <a:avLst/>
            <a:gdLst/>
            <a:ahLst/>
            <a:cxnLst/>
            <a:rect l="l" t="t" r="r" b="b"/>
            <a:pathLst>
              <a:path w="609600" h="218440">
                <a:moveTo>
                  <a:pt x="0" y="217931"/>
                </a:moveTo>
                <a:lnTo>
                  <a:pt x="609600" y="217931"/>
                </a:lnTo>
                <a:lnTo>
                  <a:pt x="609600" y="0"/>
                </a:lnTo>
                <a:lnTo>
                  <a:pt x="0" y="0"/>
                </a:lnTo>
                <a:lnTo>
                  <a:pt x="0" y="217931"/>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845921" y="445388"/>
            <a:ext cx="4509770" cy="452120"/>
          </a:xfrm>
          <a:prstGeom prst="rect">
            <a:avLst/>
          </a:prstGeom>
        </p:spPr>
        <p:txBody>
          <a:bodyPr vert="horz" wrap="square" lIns="0" tIns="12065" rIns="0" bIns="0" rtlCol="0">
            <a:spAutoFit/>
          </a:bodyPr>
          <a:lstStyle/>
          <a:p>
            <a:pPr marL="12700">
              <a:lnSpc>
                <a:spcPct val="100000"/>
              </a:lnSpc>
              <a:spcBef>
                <a:spcPts val="95"/>
              </a:spcBef>
            </a:pPr>
            <a:r>
              <a:rPr dirty="0"/>
              <a:t>5.4.1.1</a:t>
            </a:r>
            <a:r>
              <a:rPr spc="-95" dirty="0"/>
              <a:t> </a:t>
            </a:r>
            <a:r>
              <a:rPr spc="-5" dirty="0"/>
              <a:t>报告文学的主要成就</a:t>
            </a:r>
            <a:endParaRPr spc="-5" dirty="0"/>
          </a:p>
        </p:txBody>
      </p:sp>
      <p:sp>
        <p:nvSpPr>
          <p:cNvPr id="7" name="object 7"/>
          <p:cNvSpPr txBox="1"/>
          <p:nvPr/>
        </p:nvSpPr>
        <p:spPr>
          <a:xfrm>
            <a:off x="420725" y="1245184"/>
            <a:ext cx="9958705" cy="3710305"/>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微软雅黑" panose="020B0503020204020204" charset="-122"/>
                <a:cs typeface="微软雅黑" panose="020B0503020204020204" charset="-122"/>
              </a:rPr>
              <a:t>2</a:t>
            </a:r>
            <a:r>
              <a:rPr sz="2400" b="1" spc="-5" dirty="0">
                <a:latin typeface="微软雅黑" panose="020B0503020204020204" charset="-122"/>
                <a:ea typeface="微软雅黑" panose="020B0503020204020204" charset="-122"/>
                <a:cs typeface="微软雅黑" panose="020B0503020204020204" charset="-122"/>
              </a:rPr>
              <a:t>、报告文学的特点：</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10"/>
              </a:spcBef>
            </a:pPr>
            <a:endParaRPr sz="3000" b="1">
              <a:latin typeface="微软雅黑" panose="020B0503020204020204" charset="-122"/>
              <a:ea typeface="微软雅黑" panose="020B0503020204020204" charset="-122"/>
              <a:cs typeface="微软雅黑" panose="020B0503020204020204" charset="-122"/>
            </a:endParaRPr>
          </a:p>
          <a:p>
            <a:pPr marL="800735" indent="-788670">
              <a:lnSpc>
                <a:spcPct val="100000"/>
              </a:lnSpc>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新时期的报告文学从一开始就确立</a:t>
            </a:r>
            <a:r>
              <a:rPr sz="2400" b="1" spc="-35" dirty="0">
                <a:latin typeface="微软雅黑" panose="020B0503020204020204" charset="-122"/>
                <a:ea typeface="微软雅黑" panose="020B0503020204020204" charset="-122"/>
                <a:cs typeface="微软雅黑" panose="020B0503020204020204" charset="-122"/>
              </a:rPr>
              <a:t>了</a:t>
            </a:r>
            <a:r>
              <a:rPr sz="2400" b="1" dirty="0">
                <a:latin typeface="微软雅黑" panose="020B0503020204020204" charset="-122"/>
                <a:ea typeface="微软雅黑" panose="020B0503020204020204" charset="-122"/>
                <a:cs typeface="微软雅黑" panose="020B0503020204020204" charset="-122"/>
              </a:rPr>
              <a:t>追求真实与解放思想两大特性。</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10"/>
              </a:spcBef>
              <a:buFont typeface="΢"/>
              <a:buAutoNum type="arabicPlain"/>
            </a:pPr>
            <a:endParaRPr sz="3000" b="1">
              <a:latin typeface="微软雅黑" panose="020B0503020204020204" charset="-122"/>
              <a:ea typeface="微软雅黑" panose="020B0503020204020204" charset="-122"/>
              <a:cs typeface="微软雅黑" panose="020B0503020204020204" charset="-122"/>
            </a:endParaRPr>
          </a:p>
          <a:p>
            <a:pPr marL="800735" indent="-788670">
              <a:lnSpc>
                <a:spcPct val="100000"/>
              </a:lnSpc>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思想上：强烈地表现</a:t>
            </a:r>
            <a:r>
              <a:rPr sz="2400" b="1" spc="-20" dirty="0">
                <a:latin typeface="微软雅黑" panose="020B0503020204020204" charset="-122"/>
                <a:ea typeface="微软雅黑" panose="020B0503020204020204" charset="-122"/>
                <a:cs typeface="微软雅黑" panose="020B0503020204020204" charset="-122"/>
              </a:rPr>
              <a:t>出</a:t>
            </a:r>
            <a:r>
              <a:rPr sz="2400" b="1" dirty="0">
                <a:latin typeface="微软雅黑" panose="020B0503020204020204" charset="-122"/>
                <a:ea typeface="微软雅黑" panose="020B0503020204020204" charset="-122"/>
                <a:cs typeface="微软雅黑" panose="020B0503020204020204" charset="-122"/>
              </a:rPr>
              <a:t>“干预生活”的姿态</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lain"/>
            </a:pPr>
            <a:endParaRPr sz="3000" b="1">
              <a:latin typeface="微软雅黑" panose="020B0503020204020204" charset="-122"/>
              <a:ea typeface="微软雅黑" panose="020B0503020204020204" charset="-122"/>
              <a:cs typeface="微软雅黑" panose="020B0503020204020204" charset="-122"/>
            </a:endParaRPr>
          </a:p>
          <a:p>
            <a:pPr marL="800735" indent="-788670">
              <a:lnSpc>
                <a:spcPct val="100000"/>
              </a:lnSpc>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表现手法：越来越成熟多元化</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buFont typeface="΢"/>
              <a:buAutoNum type="arabicPlain"/>
            </a:pPr>
            <a:endParaRPr sz="30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5"/>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注意：防止庸俗化与功利性，自身理论建设应进一步加强。</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10038588" y="0"/>
            <a:ext cx="2130552" cy="1223772"/>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331467" y="1474089"/>
            <a:ext cx="8578215" cy="3239135"/>
          </a:xfrm>
          <a:prstGeom prst="rect">
            <a:avLst/>
          </a:prstGeom>
        </p:spPr>
        <p:txBody>
          <a:bodyPr vert="horz" wrap="square" lIns="0" tIns="12700" rIns="0" bIns="0" rtlCol="0">
            <a:spAutoFit/>
          </a:bodyPr>
          <a:lstStyle/>
          <a:p>
            <a:pPr marL="50800">
              <a:lnSpc>
                <a:spcPct val="100000"/>
              </a:lnSpc>
              <a:spcBef>
                <a:spcPts val="100"/>
              </a:spcBef>
              <a:tabLst>
                <a:tab pos="8247380" algn="l"/>
              </a:tabLst>
            </a:pPr>
            <a:r>
              <a:rPr sz="2400" i="1" dirty="0">
                <a:latin typeface="宋体" panose="02010600030101010101" pitchFamily="2" charset="-122"/>
                <a:cs typeface="宋体" panose="02010600030101010101" pitchFamily="2" charset="-122"/>
              </a:rPr>
              <a:t>被称为“用真话建立起来的揭露‘文革’的‘博物馆’”（	）</a:t>
            </a:r>
            <a:endParaRPr sz="2400">
              <a:latin typeface="宋体" panose="02010600030101010101" pitchFamily="2" charset="-122"/>
              <a:cs typeface="宋体" panose="02010600030101010101" pitchFamily="2" charset="-122"/>
            </a:endParaRPr>
          </a:p>
          <a:p>
            <a:pPr>
              <a:lnSpc>
                <a:spcPct val="100000"/>
              </a:lnSpc>
              <a:spcBef>
                <a:spcPts val="5"/>
              </a:spcBef>
            </a:pPr>
            <a:endParaRPr sz="2500">
              <a:latin typeface="Times New Roman" panose="02020603050405020304"/>
              <a:cs typeface="Times New Roman" panose="02020603050405020304"/>
            </a:endParaRPr>
          </a:p>
          <a:p>
            <a:pPr marL="140335">
              <a:lnSpc>
                <a:spcPct val="100000"/>
              </a:lnSpc>
            </a:pPr>
            <a:r>
              <a:rPr sz="3600" spc="-7" baseline="-12000" dirty="0">
                <a:latin typeface="微软雅黑" panose="020B0503020204020204" charset="-122"/>
                <a:cs typeface="微软雅黑" panose="020B0503020204020204" charset="-122"/>
              </a:rPr>
              <a:t>A:</a:t>
            </a:r>
            <a:r>
              <a:rPr sz="2400" i="1" spc="-5" dirty="0">
                <a:latin typeface="宋体" panose="02010600030101010101" pitchFamily="2" charset="-122"/>
                <a:cs typeface="宋体" panose="02010600030101010101" pitchFamily="2" charset="-122"/>
              </a:rPr>
              <a:t>《随想录</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50800" marR="6385560">
              <a:lnSpc>
                <a:spcPts val="5760"/>
              </a:lnSpc>
              <a:spcBef>
                <a:spcPts val="50"/>
              </a:spcBef>
            </a:pPr>
            <a:r>
              <a:rPr sz="2400" spc="-10" dirty="0">
                <a:latin typeface="微软雅黑" panose="020B0503020204020204" charset="-122"/>
                <a:cs typeface="微软雅黑" panose="020B0503020204020204" charset="-122"/>
              </a:rPr>
              <a:t>B:</a:t>
            </a:r>
            <a:r>
              <a:rPr sz="2400" i="1" dirty="0">
                <a:latin typeface="宋体" panose="02010600030101010101" pitchFamily="2" charset="-122"/>
                <a:cs typeface="宋体" panose="02010600030101010101" pitchFamily="2" charset="-122"/>
              </a:rPr>
              <a:t>《山居笔记》 </a:t>
            </a:r>
            <a:r>
              <a:rPr sz="2400" spc="-5" dirty="0">
                <a:latin typeface="微软雅黑" panose="020B0503020204020204" charset="-122"/>
                <a:cs typeface="微软雅黑" panose="020B0503020204020204" charset="-122"/>
              </a:rPr>
              <a:t>C:</a:t>
            </a:r>
            <a:r>
              <a:rPr sz="2400" i="1" spc="-5" dirty="0">
                <a:latin typeface="宋体" panose="02010600030101010101" pitchFamily="2" charset="-122"/>
                <a:cs typeface="宋体" panose="02010600030101010101" pitchFamily="2" charset="-122"/>
              </a:rPr>
              <a:t>《野火集</a:t>
            </a:r>
            <a:r>
              <a:rPr sz="2400" i="1" dirty="0">
                <a:latin typeface="宋体" panose="02010600030101010101" pitchFamily="2" charset="-122"/>
                <a:cs typeface="宋体" panose="02010600030101010101" pitchFamily="2" charset="-122"/>
              </a:rPr>
              <a:t>》 </a:t>
            </a: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《干校六记》</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331467" y="1474089"/>
            <a:ext cx="8578215" cy="3239135"/>
          </a:xfrm>
          <a:prstGeom prst="rect">
            <a:avLst/>
          </a:prstGeom>
        </p:spPr>
        <p:txBody>
          <a:bodyPr vert="horz" wrap="square" lIns="0" tIns="12700" rIns="0" bIns="0" rtlCol="0">
            <a:spAutoFit/>
          </a:bodyPr>
          <a:lstStyle/>
          <a:p>
            <a:pPr marL="50800">
              <a:lnSpc>
                <a:spcPct val="100000"/>
              </a:lnSpc>
              <a:spcBef>
                <a:spcPts val="100"/>
              </a:spcBef>
              <a:tabLst>
                <a:tab pos="8247380" algn="l"/>
              </a:tabLst>
            </a:pPr>
            <a:r>
              <a:rPr sz="2400" i="1" dirty="0">
                <a:latin typeface="宋体" panose="02010600030101010101" pitchFamily="2" charset="-122"/>
                <a:cs typeface="宋体" panose="02010600030101010101" pitchFamily="2" charset="-122"/>
              </a:rPr>
              <a:t>被称为“用真话建立起来的揭露‘文革’的‘博物馆’”（	）</a:t>
            </a:r>
            <a:endParaRPr sz="2400">
              <a:latin typeface="宋体" panose="02010600030101010101" pitchFamily="2" charset="-122"/>
              <a:cs typeface="宋体" panose="02010600030101010101" pitchFamily="2" charset="-122"/>
            </a:endParaRPr>
          </a:p>
          <a:p>
            <a:pPr>
              <a:lnSpc>
                <a:spcPct val="100000"/>
              </a:lnSpc>
              <a:spcBef>
                <a:spcPts val="5"/>
              </a:spcBef>
            </a:pPr>
            <a:endParaRPr sz="2500">
              <a:latin typeface="Times New Roman" panose="02020603050405020304"/>
              <a:cs typeface="Times New Roman" panose="02020603050405020304"/>
            </a:endParaRPr>
          </a:p>
          <a:p>
            <a:pPr marL="140335">
              <a:lnSpc>
                <a:spcPct val="100000"/>
              </a:lnSpc>
            </a:pPr>
            <a:r>
              <a:rPr sz="3600" b="1" spc="-15" baseline="-12000" dirty="0">
                <a:solidFill>
                  <a:srgbClr val="C00000"/>
                </a:solidFill>
                <a:latin typeface="微软雅黑" panose="020B0503020204020204" charset="-122"/>
                <a:cs typeface="微软雅黑" panose="020B0503020204020204" charset="-122"/>
              </a:rPr>
              <a:t>A:</a:t>
            </a:r>
            <a:r>
              <a:rPr sz="2400" b="1" spc="-5" dirty="0">
                <a:solidFill>
                  <a:srgbClr val="C00000"/>
                </a:solidFill>
                <a:latin typeface="宋体" panose="02010600030101010101" pitchFamily="2" charset="-122"/>
                <a:cs typeface="宋体" panose="02010600030101010101" pitchFamily="2" charset="-122"/>
              </a:rPr>
              <a:t>《随想</a:t>
            </a:r>
            <a:r>
              <a:rPr sz="2400" b="1" dirty="0">
                <a:solidFill>
                  <a:srgbClr val="C00000"/>
                </a:solidFill>
                <a:latin typeface="宋体" panose="02010600030101010101" pitchFamily="2" charset="-122"/>
                <a:cs typeface="宋体" panose="02010600030101010101" pitchFamily="2" charset="-122"/>
              </a:rPr>
              <a:t>录</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50800" marR="6385560">
              <a:lnSpc>
                <a:spcPts val="5760"/>
              </a:lnSpc>
              <a:spcBef>
                <a:spcPts val="50"/>
              </a:spcBef>
            </a:pPr>
            <a:r>
              <a:rPr sz="2400" spc="-10" dirty="0">
                <a:latin typeface="微软雅黑" panose="020B0503020204020204" charset="-122"/>
                <a:cs typeface="微软雅黑" panose="020B0503020204020204" charset="-122"/>
              </a:rPr>
              <a:t>B:</a:t>
            </a:r>
            <a:r>
              <a:rPr sz="2400" i="1" dirty="0">
                <a:latin typeface="宋体" panose="02010600030101010101" pitchFamily="2" charset="-122"/>
                <a:cs typeface="宋体" panose="02010600030101010101" pitchFamily="2" charset="-122"/>
              </a:rPr>
              <a:t>《山居笔记》 </a:t>
            </a:r>
            <a:r>
              <a:rPr sz="2400" spc="-5" dirty="0">
                <a:latin typeface="微软雅黑" panose="020B0503020204020204" charset="-122"/>
                <a:cs typeface="微软雅黑" panose="020B0503020204020204" charset="-122"/>
              </a:rPr>
              <a:t>C:</a:t>
            </a:r>
            <a:r>
              <a:rPr sz="2400" i="1" spc="-5" dirty="0">
                <a:latin typeface="宋体" panose="02010600030101010101" pitchFamily="2" charset="-122"/>
                <a:cs typeface="宋体" panose="02010600030101010101" pitchFamily="2" charset="-122"/>
              </a:rPr>
              <a:t>《野火集</a:t>
            </a:r>
            <a:r>
              <a:rPr sz="2400" i="1" dirty="0">
                <a:latin typeface="宋体" panose="02010600030101010101" pitchFamily="2" charset="-122"/>
                <a:cs typeface="宋体" panose="02010600030101010101" pitchFamily="2" charset="-122"/>
              </a:rPr>
              <a:t>》 </a:t>
            </a: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《干校六记》</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072997" y="1610105"/>
            <a:ext cx="9961880" cy="3238500"/>
          </a:xfrm>
          <a:prstGeom prst="rect">
            <a:avLst/>
          </a:prstGeom>
        </p:spPr>
        <p:txBody>
          <a:bodyPr vert="horz" wrap="square" lIns="0" tIns="12700" rIns="0" bIns="0" rtlCol="0">
            <a:spAutoFit/>
          </a:bodyPr>
          <a:lstStyle/>
          <a:p>
            <a:pPr marL="12700">
              <a:lnSpc>
                <a:spcPct val="100000"/>
              </a:lnSpc>
              <a:spcBef>
                <a:spcPts val="100"/>
              </a:spcBef>
            </a:pPr>
            <a:r>
              <a:rPr sz="2400" i="1" dirty="0">
                <a:latin typeface="宋体" panose="02010600030101010101" pitchFamily="2" charset="-122"/>
                <a:cs typeface="宋体" panose="02010600030101010101" pitchFamily="2" charset="-122"/>
              </a:rPr>
              <a:t>新时期散文的复苏开始于悼念性的文章，下列属于这类散文的作品是</a:t>
            </a:r>
            <a:r>
              <a:rPr sz="2400" i="1" spc="-53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r>
              <a:rPr sz="2400" i="1" spc="-5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10"/>
              </a:spcBef>
            </a:pPr>
            <a:endParaRPr sz="1950">
              <a:latin typeface="Times New Roman" panose="02020603050405020304"/>
              <a:cs typeface="Times New Roman" panose="02020603050405020304"/>
            </a:endParaRPr>
          </a:p>
          <a:p>
            <a:pPr marL="12700">
              <a:lnSpc>
                <a:spcPct val="100000"/>
              </a:lnSpc>
            </a:pPr>
            <a:r>
              <a:rPr sz="2400" spc="-5" dirty="0">
                <a:latin typeface="微软雅黑" panose="020B0503020204020204" charset="-122"/>
                <a:cs typeface="微软雅黑" panose="020B0503020204020204" charset="-122"/>
              </a:rPr>
              <a:t>A:</a:t>
            </a:r>
            <a:r>
              <a:rPr sz="2400" i="1" spc="-5" dirty="0">
                <a:latin typeface="宋体" panose="02010600030101010101" pitchFamily="2" charset="-122"/>
                <a:cs typeface="宋体" panose="02010600030101010101" pitchFamily="2" charset="-122"/>
              </a:rPr>
              <a:t>《哥德巴赫猜想</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10"/>
              </a:spcBef>
            </a:pPr>
            <a:endParaRPr sz="2500">
              <a:latin typeface="Times New Roman" panose="02020603050405020304"/>
              <a:cs typeface="Times New Roman" panose="02020603050405020304"/>
            </a:endParaRPr>
          </a:p>
          <a:p>
            <a:pPr marL="12700">
              <a:lnSpc>
                <a:spcPct val="100000"/>
              </a:lnSpc>
            </a:pPr>
            <a:r>
              <a:rPr sz="2400" spc="-10" dirty="0">
                <a:latin typeface="微软雅黑" panose="020B0503020204020204" charset="-122"/>
                <a:cs typeface="微软雅黑" panose="020B0503020204020204" charset="-122"/>
              </a:rPr>
              <a:t>B:</a:t>
            </a:r>
            <a:r>
              <a:rPr sz="2400" i="1" dirty="0">
                <a:latin typeface="宋体" panose="02010600030101010101" pitchFamily="2" charset="-122"/>
                <a:cs typeface="宋体" panose="02010600030101010101" pitchFamily="2" charset="-122"/>
              </a:rPr>
              <a:t>《商州初录》</a:t>
            </a:r>
            <a:endParaRPr sz="2400">
              <a:latin typeface="宋体" panose="02010600030101010101" pitchFamily="2" charset="-122"/>
              <a:cs typeface="宋体" panose="02010600030101010101" pitchFamily="2" charset="-122"/>
            </a:endParaRPr>
          </a:p>
          <a:p>
            <a:pPr>
              <a:lnSpc>
                <a:spcPct val="100000"/>
              </a:lnSpc>
              <a:spcBef>
                <a:spcPts val="5"/>
              </a:spcBef>
            </a:pPr>
            <a:endParaRPr sz="2500">
              <a:latin typeface="Times New Roman" panose="02020603050405020304"/>
              <a:cs typeface="Times New Roman" panose="02020603050405020304"/>
            </a:endParaRPr>
          </a:p>
          <a:p>
            <a:pPr marL="12700">
              <a:lnSpc>
                <a:spcPct val="100000"/>
              </a:lnSpc>
            </a:pPr>
            <a:r>
              <a:rPr sz="2400" spc="-5" dirty="0">
                <a:latin typeface="微软雅黑" panose="020B0503020204020204" charset="-122"/>
                <a:cs typeface="微软雅黑" panose="020B0503020204020204" charset="-122"/>
              </a:rPr>
              <a:t>C:</a:t>
            </a:r>
            <a:r>
              <a:rPr sz="2400" i="1" spc="-5" dirty="0">
                <a:latin typeface="宋体" panose="02010600030101010101" pitchFamily="2" charset="-122"/>
                <a:cs typeface="宋体" panose="02010600030101010101" pitchFamily="2" charset="-122"/>
              </a:rPr>
              <a:t>《一封终于发出的信</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5"/>
              </a:spcBef>
            </a:pPr>
            <a:endParaRPr sz="2500">
              <a:latin typeface="Times New Roman" panose="02020603050405020304"/>
              <a:cs typeface="Times New Roman" panose="02020603050405020304"/>
            </a:endParaRPr>
          </a:p>
          <a:p>
            <a:pPr marL="12700">
              <a:lnSpc>
                <a:spcPct val="100000"/>
              </a:lnSpc>
            </a:pP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《给亡妇》</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072997" y="1610105"/>
            <a:ext cx="9961880" cy="3238500"/>
          </a:xfrm>
          <a:prstGeom prst="rect">
            <a:avLst/>
          </a:prstGeom>
        </p:spPr>
        <p:txBody>
          <a:bodyPr vert="horz" wrap="square" lIns="0" tIns="12700" rIns="0" bIns="0" rtlCol="0">
            <a:spAutoFit/>
          </a:bodyPr>
          <a:lstStyle/>
          <a:p>
            <a:pPr marL="12700">
              <a:lnSpc>
                <a:spcPct val="100000"/>
              </a:lnSpc>
              <a:spcBef>
                <a:spcPts val="100"/>
              </a:spcBef>
            </a:pPr>
            <a:r>
              <a:rPr sz="2400" i="1" dirty="0">
                <a:latin typeface="宋体" panose="02010600030101010101" pitchFamily="2" charset="-122"/>
                <a:cs typeface="宋体" panose="02010600030101010101" pitchFamily="2" charset="-122"/>
              </a:rPr>
              <a:t>新时期散文的复苏开始于悼念性的文章，下列属于这类散文的作品是</a:t>
            </a:r>
            <a:r>
              <a:rPr sz="2400" i="1" spc="-53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r>
              <a:rPr sz="2400" i="1" spc="-5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10"/>
              </a:spcBef>
            </a:pPr>
            <a:endParaRPr sz="1950">
              <a:latin typeface="Times New Roman" panose="02020603050405020304"/>
              <a:cs typeface="Times New Roman" panose="02020603050405020304"/>
            </a:endParaRPr>
          </a:p>
          <a:p>
            <a:pPr marL="12700">
              <a:lnSpc>
                <a:spcPct val="100000"/>
              </a:lnSpc>
            </a:pPr>
            <a:r>
              <a:rPr sz="2400" spc="-5" dirty="0">
                <a:latin typeface="微软雅黑" panose="020B0503020204020204" charset="-122"/>
                <a:cs typeface="微软雅黑" panose="020B0503020204020204" charset="-122"/>
              </a:rPr>
              <a:t>A:</a:t>
            </a:r>
            <a:r>
              <a:rPr sz="2400" i="1" spc="-5" dirty="0">
                <a:latin typeface="宋体" panose="02010600030101010101" pitchFamily="2" charset="-122"/>
                <a:cs typeface="宋体" panose="02010600030101010101" pitchFamily="2" charset="-122"/>
              </a:rPr>
              <a:t>《哥德巴赫猜想</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10"/>
              </a:spcBef>
            </a:pPr>
            <a:endParaRPr sz="2500">
              <a:latin typeface="Times New Roman" panose="02020603050405020304"/>
              <a:cs typeface="Times New Roman" panose="02020603050405020304"/>
            </a:endParaRPr>
          </a:p>
          <a:p>
            <a:pPr marL="12700">
              <a:lnSpc>
                <a:spcPct val="100000"/>
              </a:lnSpc>
            </a:pPr>
            <a:r>
              <a:rPr sz="2400" spc="-10" dirty="0">
                <a:latin typeface="微软雅黑" panose="020B0503020204020204" charset="-122"/>
                <a:cs typeface="微软雅黑" panose="020B0503020204020204" charset="-122"/>
              </a:rPr>
              <a:t>B:</a:t>
            </a:r>
            <a:r>
              <a:rPr sz="2400" i="1" dirty="0">
                <a:latin typeface="宋体" panose="02010600030101010101" pitchFamily="2" charset="-122"/>
                <a:cs typeface="宋体" panose="02010600030101010101" pitchFamily="2" charset="-122"/>
              </a:rPr>
              <a:t>《商州初录》</a:t>
            </a:r>
            <a:endParaRPr sz="2400">
              <a:latin typeface="宋体" panose="02010600030101010101" pitchFamily="2" charset="-122"/>
              <a:cs typeface="宋体" panose="02010600030101010101" pitchFamily="2" charset="-122"/>
            </a:endParaRPr>
          </a:p>
          <a:p>
            <a:pPr>
              <a:lnSpc>
                <a:spcPct val="100000"/>
              </a:lnSpc>
              <a:spcBef>
                <a:spcPts val="5"/>
              </a:spcBef>
            </a:pPr>
            <a:endParaRPr sz="2500">
              <a:latin typeface="Times New Roman" panose="02020603050405020304"/>
              <a:cs typeface="Times New Roman" panose="02020603050405020304"/>
            </a:endParaRPr>
          </a:p>
          <a:p>
            <a:pPr marL="12700">
              <a:lnSpc>
                <a:spcPct val="100000"/>
              </a:lnSpc>
            </a:pPr>
            <a:r>
              <a:rPr sz="2400" b="1" spc="-5" dirty="0">
                <a:solidFill>
                  <a:srgbClr val="C00000"/>
                </a:solidFill>
                <a:latin typeface="微软雅黑" panose="020B0503020204020204" charset="-122"/>
                <a:cs typeface="微软雅黑" panose="020B0503020204020204" charset="-122"/>
              </a:rPr>
              <a:t>C:</a:t>
            </a:r>
            <a:r>
              <a:rPr sz="2400" b="1" spc="-5" dirty="0">
                <a:solidFill>
                  <a:srgbClr val="C00000"/>
                </a:solidFill>
                <a:latin typeface="宋体" panose="02010600030101010101" pitchFamily="2" charset="-122"/>
                <a:cs typeface="宋体" panose="02010600030101010101" pitchFamily="2" charset="-122"/>
              </a:rPr>
              <a:t>《一封终于发出的</a:t>
            </a:r>
            <a:r>
              <a:rPr sz="2400" b="1" dirty="0">
                <a:solidFill>
                  <a:srgbClr val="C00000"/>
                </a:solidFill>
                <a:latin typeface="宋体" panose="02010600030101010101" pitchFamily="2" charset="-122"/>
                <a:cs typeface="宋体" panose="02010600030101010101" pitchFamily="2" charset="-122"/>
              </a:rPr>
              <a:t>信</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a:lnSpc>
                <a:spcPct val="100000"/>
              </a:lnSpc>
              <a:spcBef>
                <a:spcPts val="5"/>
              </a:spcBef>
            </a:pPr>
            <a:endParaRPr sz="2500">
              <a:latin typeface="Times New Roman" panose="02020603050405020304"/>
              <a:cs typeface="Times New Roman" panose="02020603050405020304"/>
            </a:endParaRPr>
          </a:p>
          <a:p>
            <a:pPr marL="12700">
              <a:lnSpc>
                <a:spcPct val="100000"/>
              </a:lnSpc>
            </a:pP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《给亡妇》</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424687" y="1141857"/>
            <a:ext cx="10876280" cy="2702560"/>
          </a:xfrm>
          <a:prstGeom prst="rect">
            <a:avLst/>
          </a:prstGeom>
        </p:spPr>
        <p:txBody>
          <a:bodyPr vert="horz" wrap="square" lIns="0" tIns="161925" rIns="0" bIns="0" rtlCol="0">
            <a:spAutoFit/>
          </a:bodyPr>
          <a:lstStyle/>
          <a:p>
            <a:pPr marL="12700">
              <a:lnSpc>
                <a:spcPct val="100000"/>
              </a:lnSpc>
              <a:spcBef>
                <a:spcPts val="1275"/>
              </a:spcBef>
            </a:pPr>
            <a:r>
              <a:rPr sz="2400" i="1" dirty="0">
                <a:latin typeface="宋体" panose="02010600030101010101" pitchFamily="2" charset="-122"/>
                <a:cs typeface="宋体" panose="02010600030101010101" pitchFamily="2" charset="-122"/>
              </a:rPr>
              <a:t>新时期报告文学中把知识分子作为主人公、叙写数学家陈景润事迹的作品是</a:t>
            </a:r>
            <a:r>
              <a:rPr sz="2400" i="1" spc="-53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r>
              <a:rPr sz="2400" i="1" spc="-5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latin typeface="微软雅黑" panose="020B0503020204020204" charset="-122"/>
                <a:cs typeface="微软雅黑" panose="020B0503020204020204" charset="-122"/>
              </a:rPr>
              <a:t>A:</a:t>
            </a:r>
            <a:r>
              <a:rPr sz="2400" i="1" dirty="0">
                <a:latin typeface="宋体" panose="02010600030101010101" pitchFamily="2" charset="-122"/>
                <a:cs typeface="宋体" panose="02010600030101010101" pitchFamily="2" charset="-122"/>
              </a:rPr>
              <a:t>《祖国高于一</a:t>
            </a:r>
            <a:r>
              <a:rPr sz="2400" i="1" spc="-5" dirty="0">
                <a:latin typeface="宋体" panose="02010600030101010101" pitchFamily="2" charset="-122"/>
                <a:cs typeface="宋体" panose="02010600030101010101" pitchFamily="2" charset="-122"/>
              </a:rPr>
              <a:t>切</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8153400">
              <a:lnSpc>
                <a:spcPct val="150000"/>
              </a:lnSpc>
              <a:spcBef>
                <a:spcPts val="5"/>
              </a:spcBef>
            </a:pPr>
            <a:r>
              <a:rPr sz="2400" spc="-10" dirty="0">
                <a:latin typeface="微软雅黑" panose="020B0503020204020204" charset="-122"/>
                <a:cs typeface="微软雅黑" panose="020B0503020204020204" charset="-122"/>
              </a:rPr>
              <a:t>B</a:t>
            </a:r>
            <a:r>
              <a:rPr sz="2400" spc="-5" dirty="0">
                <a:latin typeface="微软雅黑" panose="020B0503020204020204" charset="-122"/>
                <a:cs typeface="微软雅黑" panose="020B0503020204020204" charset="-122"/>
              </a:rPr>
              <a:t>:</a:t>
            </a:r>
            <a:r>
              <a:rPr sz="2400" i="1" dirty="0">
                <a:latin typeface="宋体" panose="02010600030101010101" pitchFamily="2" charset="-122"/>
                <a:cs typeface="宋体" panose="02010600030101010101" pitchFamily="2" charset="-122"/>
              </a:rPr>
              <a:t>《哥德巴赫猜</a:t>
            </a:r>
            <a:r>
              <a:rPr sz="2400" i="1" spc="-5" dirty="0">
                <a:latin typeface="宋体" panose="02010600030101010101" pitchFamily="2" charset="-122"/>
                <a:cs typeface="宋体" panose="02010600030101010101" pitchFamily="2" charset="-122"/>
              </a:rPr>
              <a:t>想</a:t>
            </a:r>
            <a:r>
              <a:rPr sz="2400" i="1" dirty="0">
                <a:latin typeface="宋体" panose="02010600030101010101" pitchFamily="2" charset="-122"/>
                <a:cs typeface="宋体" panose="02010600030101010101" pitchFamily="2" charset="-122"/>
              </a:rPr>
              <a:t>》  </a:t>
            </a:r>
            <a:r>
              <a:rPr sz="2400" spc="-5" dirty="0">
                <a:latin typeface="微软雅黑" panose="020B0503020204020204" charset="-122"/>
                <a:cs typeface="微软雅黑" panose="020B0503020204020204" charset="-122"/>
              </a:rPr>
              <a:t>C:</a:t>
            </a:r>
            <a:r>
              <a:rPr sz="2400" i="1" dirty="0">
                <a:latin typeface="宋体" panose="02010600030101010101" pitchFamily="2" charset="-122"/>
                <a:cs typeface="宋体" panose="02010600030101010101" pitchFamily="2" charset="-122"/>
              </a:rPr>
              <a:t>《地质之</a:t>
            </a:r>
            <a:r>
              <a:rPr sz="2400" i="1" spc="-5" dirty="0">
                <a:latin typeface="宋体" panose="02010600030101010101" pitchFamily="2" charset="-122"/>
                <a:cs typeface="宋体" panose="02010600030101010101" pitchFamily="2" charset="-122"/>
              </a:rPr>
              <a:t>光</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10"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a:t>
            </a:r>
            <a:r>
              <a:rPr sz="2400" i="1" spc="-5" dirty="0">
                <a:latin typeface="宋体" panose="02010600030101010101" pitchFamily="2" charset="-122"/>
                <a:cs typeface="宋体" panose="02010600030101010101" pitchFamily="2" charset="-122"/>
              </a:rPr>
              <a:t>大雁情</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424687" y="1141857"/>
            <a:ext cx="10876280" cy="2702560"/>
          </a:xfrm>
          <a:prstGeom prst="rect">
            <a:avLst/>
          </a:prstGeom>
        </p:spPr>
        <p:txBody>
          <a:bodyPr vert="horz" wrap="square" lIns="0" tIns="161925" rIns="0" bIns="0" rtlCol="0">
            <a:spAutoFit/>
          </a:bodyPr>
          <a:lstStyle/>
          <a:p>
            <a:pPr marL="12700">
              <a:lnSpc>
                <a:spcPct val="100000"/>
              </a:lnSpc>
              <a:spcBef>
                <a:spcPts val="1275"/>
              </a:spcBef>
            </a:pPr>
            <a:r>
              <a:rPr sz="2400" i="1" dirty="0">
                <a:latin typeface="宋体" panose="02010600030101010101" pitchFamily="2" charset="-122"/>
                <a:cs typeface="宋体" panose="02010600030101010101" pitchFamily="2" charset="-122"/>
              </a:rPr>
              <a:t>新时期报告文学中把知识分子作为主人公、叙写数学家陈景润事迹的作品是</a:t>
            </a:r>
            <a:r>
              <a:rPr sz="2400" i="1" spc="-53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r>
              <a:rPr sz="2400" i="1" spc="-5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dirty="0">
                <a:latin typeface="微软雅黑" panose="020B0503020204020204" charset="-122"/>
                <a:cs typeface="微软雅黑" panose="020B0503020204020204" charset="-122"/>
              </a:rPr>
              <a:t>A</a:t>
            </a:r>
            <a:r>
              <a:rPr sz="2400" spc="-5" dirty="0">
                <a:latin typeface="微软雅黑" panose="020B0503020204020204" charset="-122"/>
                <a:cs typeface="微软雅黑" panose="020B0503020204020204" charset="-122"/>
              </a:rPr>
              <a:t>:</a:t>
            </a:r>
            <a:r>
              <a:rPr sz="2400" i="1" dirty="0">
                <a:latin typeface="宋体" panose="02010600030101010101" pitchFamily="2" charset="-122"/>
                <a:cs typeface="宋体" panose="02010600030101010101" pitchFamily="2" charset="-122"/>
              </a:rPr>
              <a:t>《祖国高于一</a:t>
            </a:r>
            <a:r>
              <a:rPr sz="2400" i="1" spc="-5" dirty="0">
                <a:latin typeface="宋体" panose="02010600030101010101" pitchFamily="2" charset="-122"/>
                <a:cs typeface="宋体" panose="02010600030101010101" pitchFamily="2" charset="-122"/>
              </a:rPr>
              <a:t>切</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5"/>
              </a:spcBef>
            </a:pPr>
            <a:r>
              <a:rPr sz="2400" b="1" dirty="0">
                <a:solidFill>
                  <a:srgbClr val="C00000"/>
                </a:solidFill>
                <a:latin typeface="微软雅黑" panose="020B0503020204020204" charset="-122"/>
                <a:cs typeface="微软雅黑" panose="020B0503020204020204" charset="-122"/>
              </a:rPr>
              <a:t>B</a:t>
            </a:r>
            <a:r>
              <a:rPr sz="2400" b="1" spc="-5" dirty="0">
                <a:solidFill>
                  <a:srgbClr val="C00000"/>
                </a:solidFill>
                <a:latin typeface="微软雅黑" panose="020B0503020204020204" charset="-122"/>
                <a:cs typeface="微软雅黑" panose="020B0503020204020204" charset="-122"/>
              </a:rPr>
              <a:t>:</a:t>
            </a:r>
            <a:r>
              <a:rPr sz="2400" b="1" dirty="0">
                <a:solidFill>
                  <a:srgbClr val="C00000"/>
                </a:solidFill>
                <a:latin typeface="宋体" panose="02010600030101010101" pitchFamily="2" charset="-122"/>
                <a:cs typeface="宋体" panose="02010600030101010101" pitchFamily="2" charset="-122"/>
              </a:rPr>
              <a:t>《哥德巴赫猜想</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8749030">
              <a:lnSpc>
                <a:spcPct val="150000"/>
              </a:lnSpc>
            </a:pPr>
            <a:r>
              <a:rPr sz="2400" dirty="0">
                <a:latin typeface="微软雅黑" panose="020B0503020204020204" charset="-122"/>
                <a:cs typeface="微软雅黑" panose="020B0503020204020204" charset="-122"/>
              </a:rPr>
              <a:t>C</a:t>
            </a:r>
            <a:r>
              <a:rPr sz="2400" spc="-5" dirty="0">
                <a:latin typeface="微软雅黑" panose="020B0503020204020204" charset="-122"/>
                <a:cs typeface="微软雅黑" panose="020B0503020204020204" charset="-122"/>
              </a:rPr>
              <a:t>:</a:t>
            </a:r>
            <a:r>
              <a:rPr sz="2400" i="1" dirty="0">
                <a:latin typeface="宋体" panose="02010600030101010101" pitchFamily="2" charset="-122"/>
                <a:cs typeface="宋体" panose="02010600030101010101" pitchFamily="2" charset="-122"/>
              </a:rPr>
              <a:t>《地质之</a:t>
            </a:r>
            <a:r>
              <a:rPr sz="2400" i="1" spc="-5" dirty="0">
                <a:latin typeface="宋体" panose="02010600030101010101" pitchFamily="2" charset="-122"/>
                <a:cs typeface="宋体" panose="02010600030101010101" pitchFamily="2" charset="-122"/>
              </a:rPr>
              <a:t>光</a:t>
            </a:r>
            <a:r>
              <a:rPr sz="2400" i="1" dirty="0">
                <a:latin typeface="宋体" panose="02010600030101010101" pitchFamily="2" charset="-122"/>
                <a:cs typeface="宋体" panose="02010600030101010101" pitchFamily="2" charset="-122"/>
              </a:rPr>
              <a:t>》  </a:t>
            </a:r>
            <a:r>
              <a:rPr sz="2400" spc="-10"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a:t>
            </a:r>
            <a:r>
              <a:rPr sz="2400" i="1" spc="-5" dirty="0">
                <a:latin typeface="宋体" panose="02010600030101010101" pitchFamily="2" charset="-122"/>
                <a:cs typeface="宋体" panose="02010600030101010101" pitchFamily="2" charset="-122"/>
              </a:rPr>
              <a:t>大雁情</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424687" y="1291209"/>
            <a:ext cx="7035800" cy="3101975"/>
          </a:xfrm>
          <a:prstGeom prst="rect">
            <a:avLst/>
          </a:prstGeom>
        </p:spPr>
        <p:txBody>
          <a:bodyPr vert="horz" wrap="square" lIns="0" tIns="12700" rIns="0" bIns="0" rtlCol="0">
            <a:spAutoFit/>
          </a:bodyPr>
          <a:lstStyle/>
          <a:p>
            <a:pPr marL="12700">
              <a:lnSpc>
                <a:spcPct val="100000"/>
              </a:lnSpc>
              <a:spcBef>
                <a:spcPts val="100"/>
              </a:spcBef>
            </a:pPr>
            <a:r>
              <a:rPr sz="2400" i="1" dirty="0">
                <a:latin typeface="宋体" panose="02010600030101010101" pitchFamily="2" charset="-122"/>
                <a:cs typeface="宋体" panose="02010600030101010101" pitchFamily="2" charset="-122"/>
              </a:rPr>
              <a:t>新时期以知识分子为题材的优秀报告文学作品是（）</a:t>
            </a:r>
            <a:endParaRPr sz="2400">
              <a:latin typeface="宋体" panose="02010600030101010101" pitchFamily="2" charset="-122"/>
              <a:cs typeface="宋体" panose="02010600030101010101" pitchFamily="2" charset="-122"/>
            </a:endParaRPr>
          </a:p>
          <a:p>
            <a:pPr>
              <a:lnSpc>
                <a:spcPct val="100000"/>
              </a:lnSpc>
            </a:pPr>
            <a:endParaRPr sz="2400">
              <a:latin typeface="Times New Roman" panose="02020603050405020304"/>
              <a:cs typeface="Times New Roman" panose="02020603050405020304"/>
            </a:endParaRPr>
          </a:p>
          <a:p>
            <a:pPr>
              <a:lnSpc>
                <a:spcPct val="100000"/>
              </a:lnSpc>
              <a:spcBef>
                <a:spcPts val="35"/>
              </a:spcBef>
            </a:pPr>
            <a:endParaRPr sz="2350">
              <a:latin typeface="Times New Roman" panose="02020603050405020304"/>
              <a:cs typeface="Times New Roman" panose="02020603050405020304"/>
            </a:endParaRPr>
          </a:p>
          <a:p>
            <a:pPr marL="12700">
              <a:lnSpc>
                <a:spcPct val="100000"/>
              </a:lnSpc>
            </a:pPr>
            <a:r>
              <a:rPr sz="2400" spc="-5" dirty="0">
                <a:latin typeface="微软雅黑" panose="020B0503020204020204" charset="-122"/>
                <a:cs typeface="微软雅黑" panose="020B0503020204020204" charset="-122"/>
              </a:rPr>
              <a:t>A:</a:t>
            </a:r>
            <a:r>
              <a:rPr sz="2400" i="1" dirty="0">
                <a:latin typeface="宋体" panose="02010600030101010101" pitchFamily="2" charset="-122"/>
                <a:cs typeface="宋体" panose="02010600030101010101" pitchFamily="2" charset="-122"/>
              </a:rPr>
              <a:t>《励精图</a:t>
            </a:r>
            <a:r>
              <a:rPr sz="2400" i="1" spc="-5" dirty="0">
                <a:latin typeface="宋体" panose="02010600030101010101" pitchFamily="2" charset="-122"/>
                <a:cs typeface="宋体" panose="02010600030101010101" pitchFamily="2" charset="-122"/>
              </a:rPr>
              <a:t>治</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4312920">
              <a:lnSpc>
                <a:spcPct val="150000"/>
              </a:lnSpc>
            </a:pPr>
            <a:r>
              <a:rPr sz="2400" spc="-10" dirty="0">
                <a:latin typeface="微软雅黑" panose="020B0503020204020204" charset="-122"/>
                <a:cs typeface="微软雅黑" panose="020B0503020204020204" charset="-122"/>
              </a:rPr>
              <a:t>B</a:t>
            </a:r>
            <a:r>
              <a:rPr sz="2400" spc="-5" dirty="0">
                <a:latin typeface="微软雅黑" panose="020B0503020204020204" charset="-122"/>
                <a:cs typeface="微软雅黑" panose="020B0503020204020204" charset="-122"/>
              </a:rPr>
              <a:t>:</a:t>
            </a:r>
            <a:r>
              <a:rPr sz="2400" i="1" dirty="0">
                <a:latin typeface="宋体" panose="02010600030101010101" pitchFamily="2" charset="-122"/>
                <a:cs typeface="宋体" panose="02010600030101010101" pitchFamily="2" charset="-122"/>
              </a:rPr>
              <a:t>《哥德巴赫猜</a:t>
            </a:r>
            <a:r>
              <a:rPr sz="2400" i="1" spc="-5" dirty="0">
                <a:latin typeface="宋体" panose="02010600030101010101" pitchFamily="2" charset="-122"/>
                <a:cs typeface="宋体" panose="02010600030101010101" pitchFamily="2" charset="-122"/>
              </a:rPr>
              <a:t>想</a:t>
            </a:r>
            <a:r>
              <a:rPr sz="2400" i="1" dirty="0">
                <a:latin typeface="宋体" panose="02010600030101010101" pitchFamily="2" charset="-122"/>
                <a:cs typeface="宋体" panose="02010600030101010101" pitchFamily="2" charset="-122"/>
              </a:rPr>
              <a:t>》  </a:t>
            </a:r>
            <a:r>
              <a:rPr sz="2400" spc="-5" dirty="0">
                <a:latin typeface="微软雅黑" panose="020B0503020204020204" charset="-122"/>
                <a:cs typeface="微软雅黑" panose="020B0503020204020204" charset="-122"/>
              </a:rPr>
              <a:t>C:</a:t>
            </a:r>
            <a:r>
              <a:rPr sz="2400" i="1" dirty="0">
                <a:latin typeface="宋体" panose="02010600030101010101" pitchFamily="2" charset="-122"/>
                <a:cs typeface="宋体" panose="02010600030101010101" pitchFamily="2" charset="-122"/>
              </a:rPr>
              <a:t>《</a:t>
            </a:r>
            <a:r>
              <a:rPr sz="2400" i="1" spc="-5" dirty="0">
                <a:latin typeface="宋体" panose="02010600030101010101" pitchFamily="2" charset="-122"/>
                <a:cs typeface="宋体" panose="02010600030101010101" pitchFamily="2" charset="-122"/>
              </a:rPr>
              <a:t>三门李轶闻</a:t>
            </a:r>
            <a:r>
              <a:rPr sz="2400" i="1" dirty="0">
                <a:latin typeface="宋体" panose="02010600030101010101" pitchFamily="2" charset="-122"/>
                <a:cs typeface="宋体" panose="02010600030101010101" pitchFamily="2" charset="-122"/>
              </a:rPr>
              <a:t>》 </a:t>
            </a: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《扬眉剑出</a:t>
            </a:r>
            <a:r>
              <a:rPr sz="2400" i="1" spc="-5" dirty="0">
                <a:latin typeface="宋体" panose="02010600030101010101" pitchFamily="2" charset="-122"/>
                <a:cs typeface="宋体" panose="02010600030101010101" pitchFamily="2" charset="-122"/>
              </a:rPr>
              <a:t>鞘</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424687" y="1291209"/>
            <a:ext cx="7035800" cy="3101975"/>
          </a:xfrm>
          <a:prstGeom prst="rect">
            <a:avLst/>
          </a:prstGeom>
        </p:spPr>
        <p:txBody>
          <a:bodyPr vert="horz" wrap="square" lIns="0" tIns="12700" rIns="0" bIns="0" rtlCol="0">
            <a:spAutoFit/>
          </a:bodyPr>
          <a:lstStyle/>
          <a:p>
            <a:pPr marL="12700">
              <a:lnSpc>
                <a:spcPct val="100000"/>
              </a:lnSpc>
              <a:spcBef>
                <a:spcPts val="100"/>
              </a:spcBef>
            </a:pPr>
            <a:r>
              <a:rPr sz="2400" i="1" dirty="0">
                <a:latin typeface="宋体" panose="02010600030101010101" pitchFamily="2" charset="-122"/>
                <a:cs typeface="宋体" panose="02010600030101010101" pitchFamily="2" charset="-122"/>
              </a:rPr>
              <a:t>新时期以知识分子为题材的优秀报告文学作品是（）</a:t>
            </a:r>
            <a:endParaRPr sz="2400">
              <a:latin typeface="宋体" panose="02010600030101010101" pitchFamily="2" charset="-122"/>
              <a:cs typeface="宋体" panose="02010600030101010101" pitchFamily="2" charset="-122"/>
            </a:endParaRPr>
          </a:p>
          <a:p>
            <a:pPr>
              <a:lnSpc>
                <a:spcPct val="100000"/>
              </a:lnSpc>
            </a:pPr>
            <a:endParaRPr sz="2400">
              <a:latin typeface="Times New Roman" panose="02020603050405020304"/>
              <a:cs typeface="Times New Roman" panose="02020603050405020304"/>
            </a:endParaRPr>
          </a:p>
          <a:p>
            <a:pPr>
              <a:lnSpc>
                <a:spcPct val="100000"/>
              </a:lnSpc>
              <a:spcBef>
                <a:spcPts val="35"/>
              </a:spcBef>
            </a:pPr>
            <a:endParaRPr sz="2350">
              <a:latin typeface="Times New Roman" panose="02020603050405020304"/>
              <a:cs typeface="Times New Roman" panose="02020603050405020304"/>
            </a:endParaRPr>
          </a:p>
          <a:p>
            <a:pPr marL="12700">
              <a:lnSpc>
                <a:spcPct val="100000"/>
              </a:lnSpc>
            </a:pPr>
            <a:r>
              <a:rPr sz="2400" spc="-5" dirty="0">
                <a:latin typeface="微软雅黑" panose="020B0503020204020204" charset="-122"/>
                <a:cs typeface="微软雅黑" panose="020B0503020204020204" charset="-122"/>
              </a:rPr>
              <a:t>A:</a:t>
            </a:r>
            <a:r>
              <a:rPr sz="2400" i="1" dirty="0">
                <a:latin typeface="宋体" panose="02010600030101010101" pitchFamily="2" charset="-122"/>
                <a:cs typeface="宋体" panose="02010600030101010101" pitchFamily="2" charset="-122"/>
              </a:rPr>
              <a:t>《励精图</a:t>
            </a:r>
            <a:r>
              <a:rPr sz="2400" i="1" spc="-5" dirty="0">
                <a:latin typeface="宋体" panose="02010600030101010101" pitchFamily="2" charset="-122"/>
                <a:cs typeface="宋体" panose="02010600030101010101" pitchFamily="2" charset="-122"/>
              </a:rPr>
              <a:t>治</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4270375">
              <a:lnSpc>
                <a:spcPct val="150000"/>
              </a:lnSpc>
            </a:pPr>
            <a:r>
              <a:rPr sz="2400" b="1" dirty="0">
                <a:solidFill>
                  <a:srgbClr val="C00000"/>
                </a:solidFill>
                <a:latin typeface="微软雅黑" panose="020B0503020204020204" charset="-122"/>
                <a:cs typeface="微软雅黑" panose="020B0503020204020204" charset="-122"/>
              </a:rPr>
              <a:t>B</a:t>
            </a:r>
            <a:r>
              <a:rPr sz="2400" b="1" spc="-5" dirty="0">
                <a:solidFill>
                  <a:srgbClr val="C00000"/>
                </a:solidFill>
                <a:latin typeface="微软雅黑" panose="020B0503020204020204" charset="-122"/>
                <a:cs typeface="微软雅黑" panose="020B0503020204020204" charset="-122"/>
              </a:rPr>
              <a:t>:</a:t>
            </a:r>
            <a:r>
              <a:rPr sz="2400" b="1" dirty="0">
                <a:solidFill>
                  <a:srgbClr val="C00000"/>
                </a:solidFill>
                <a:latin typeface="宋体" panose="02010600030101010101" pitchFamily="2" charset="-122"/>
                <a:cs typeface="宋体" panose="02010600030101010101" pitchFamily="2" charset="-122"/>
              </a:rPr>
              <a:t>《哥德巴赫猜想</a:t>
            </a:r>
            <a:r>
              <a:rPr sz="2400" b="1" spc="-10" dirty="0">
                <a:solidFill>
                  <a:srgbClr val="C00000"/>
                </a:solidFill>
                <a:latin typeface="宋体" panose="02010600030101010101" pitchFamily="2" charset="-122"/>
                <a:cs typeface="宋体" panose="02010600030101010101" pitchFamily="2" charset="-122"/>
              </a:rPr>
              <a:t>》  </a:t>
            </a:r>
            <a:r>
              <a:rPr sz="2400" spc="-5" dirty="0">
                <a:latin typeface="微软雅黑" panose="020B0503020204020204" charset="-122"/>
                <a:cs typeface="微软雅黑" panose="020B0503020204020204" charset="-122"/>
              </a:rPr>
              <a:t>C:</a:t>
            </a:r>
            <a:r>
              <a:rPr sz="2400" i="1" dirty="0">
                <a:latin typeface="宋体" panose="02010600030101010101" pitchFamily="2" charset="-122"/>
                <a:cs typeface="宋体" panose="02010600030101010101" pitchFamily="2" charset="-122"/>
              </a:rPr>
              <a:t>《</a:t>
            </a:r>
            <a:r>
              <a:rPr sz="2400" i="1" spc="-5" dirty="0">
                <a:latin typeface="宋体" panose="02010600030101010101" pitchFamily="2" charset="-122"/>
                <a:cs typeface="宋体" panose="02010600030101010101" pitchFamily="2" charset="-122"/>
              </a:rPr>
              <a:t>三门李轶闻</a:t>
            </a:r>
            <a:r>
              <a:rPr sz="2400" i="1" dirty="0">
                <a:latin typeface="宋体" panose="02010600030101010101" pitchFamily="2" charset="-122"/>
                <a:cs typeface="宋体" panose="02010600030101010101" pitchFamily="2" charset="-122"/>
              </a:rPr>
              <a:t>》 </a:t>
            </a: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《扬眉剑出</a:t>
            </a:r>
            <a:r>
              <a:rPr sz="2400" i="1" spc="-5" dirty="0">
                <a:latin typeface="宋体" panose="02010600030101010101" pitchFamily="2" charset="-122"/>
                <a:cs typeface="宋体" panose="02010600030101010101" pitchFamily="2" charset="-122"/>
              </a:rPr>
              <a:t>鞘</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369567" y="1291209"/>
            <a:ext cx="8864600" cy="3650615"/>
          </a:xfrm>
          <a:prstGeom prst="rect">
            <a:avLst/>
          </a:prstGeom>
        </p:spPr>
        <p:txBody>
          <a:bodyPr vert="horz" wrap="square" lIns="0" tIns="12700" rIns="0" bIns="0" rtlCol="0">
            <a:spAutoFit/>
          </a:bodyPr>
          <a:lstStyle/>
          <a:p>
            <a:pPr marL="12700">
              <a:lnSpc>
                <a:spcPct val="100000"/>
              </a:lnSpc>
              <a:spcBef>
                <a:spcPts val="100"/>
              </a:spcBef>
            </a:pPr>
            <a:r>
              <a:rPr sz="2400" i="1" dirty="0">
                <a:latin typeface="宋体" panose="02010600030101010101" pitchFamily="2" charset="-122"/>
                <a:cs typeface="宋体" panose="02010600030101010101" pitchFamily="2" charset="-122"/>
              </a:rPr>
              <a:t>新时期之初，文坛上掀起一股“悼念”散文热，其代表作品有（）</a:t>
            </a:r>
            <a:endParaRPr sz="2400">
              <a:latin typeface="宋体" panose="02010600030101010101" pitchFamily="2" charset="-122"/>
              <a:cs typeface="宋体" panose="02010600030101010101" pitchFamily="2" charset="-122"/>
            </a:endParaRPr>
          </a:p>
          <a:p>
            <a:pPr>
              <a:lnSpc>
                <a:spcPct val="100000"/>
              </a:lnSpc>
              <a:spcBef>
                <a:spcPts val="30"/>
              </a:spcBef>
            </a:pPr>
            <a:endParaRPr sz="3500">
              <a:latin typeface="Times New Roman" panose="02020603050405020304"/>
              <a:cs typeface="Times New Roman" panose="02020603050405020304"/>
            </a:endParaRPr>
          </a:p>
          <a:p>
            <a:pPr marL="12700" marR="6727190">
              <a:lnSpc>
                <a:spcPct val="150000"/>
              </a:lnSpc>
              <a:spcBef>
                <a:spcPts val="5"/>
              </a:spcBef>
            </a:pPr>
            <a:r>
              <a:rPr sz="2400" dirty="0">
                <a:latin typeface="微软雅黑" panose="020B0503020204020204" charset="-122"/>
                <a:cs typeface="微软雅黑" panose="020B0503020204020204" charset="-122"/>
              </a:rPr>
              <a:t>A</a:t>
            </a:r>
            <a:r>
              <a:rPr sz="2400" spc="-5" dirty="0">
                <a:latin typeface="微软雅黑" panose="020B0503020204020204" charset="-122"/>
                <a:cs typeface="微软雅黑" panose="020B0503020204020204" charset="-122"/>
              </a:rPr>
              <a:t>:</a:t>
            </a:r>
            <a:r>
              <a:rPr sz="2400" i="1" dirty="0">
                <a:latin typeface="宋体" panose="02010600030101010101" pitchFamily="2" charset="-122"/>
                <a:cs typeface="宋体" panose="02010600030101010101" pitchFamily="2" charset="-122"/>
              </a:rPr>
              <a:t>《幽燕诗魂》  </a:t>
            </a:r>
            <a:r>
              <a:rPr sz="2400" spc="-10" dirty="0">
                <a:latin typeface="微软雅黑" panose="020B0503020204020204" charset="-122"/>
                <a:cs typeface="微软雅黑" panose="020B0503020204020204" charset="-122"/>
              </a:rPr>
              <a:t>B:</a:t>
            </a:r>
            <a:r>
              <a:rPr sz="2400" i="1" dirty="0">
                <a:latin typeface="宋体" panose="02010600030101010101" pitchFamily="2" charset="-122"/>
                <a:cs typeface="宋体" panose="02010600030101010101" pitchFamily="2" charset="-122"/>
              </a:rPr>
              <a:t>《干校六记》</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微软雅黑" panose="020B0503020204020204" charset="-122"/>
                <a:cs typeface="微软雅黑" panose="020B0503020204020204" charset="-122"/>
              </a:rPr>
              <a:t>C:</a:t>
            </a:r>
            <a:r>
              <a:rPr sz="2400" i="1" spc="-5" dirty="0">
                <a:latin typeface="宋体" panose="02010600030101010101" pitchFamily="2" charset="-122"/>
                <a:cs typeface="宋体" panose="02010600030101010101" pitchFamily="2" charset="-122"/>
              </a:rPr>
              <a:t>《望着总理的遗像</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《云梦断忆》</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微软雅黑" panose="020B0503020204020204" charset="-122"/>
                <a:cs typeface="微软雅黑" panose="020B0503020204020204" charset="-122"/>
              </a:rPr>
              <a:t>E:</a:t>
            </a:r>
            <a:r>
              <a:rPr sz="2400" i="1" dirty="0">
                <a:latin typeface="宋体" panose="02010600030101010101" pitchFamily="2" charset="-122"/>
                <a:cs typeface="宋体" panose="02010600030101010101" pitchFamily="2" charset="-122"/>
              </a:rPr>
              <a:t>《一封终于发出的信》</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123850" y="900176"/>
            <a:ext cx="12218670" cy="477710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1</a:t>
            </a:r>
            <a:r>
              <a:rPr sz="2400" b="1" dirty="0">
                <a:latin typeface="微软雅黑" panose="020B0503020204020204" charset="-122"/>
                <a:cs typeface="微软雅黑" panose="020B0503020204020204" charset="-122"/>
              </a:rPr>
              <a:t>、作品特点：</a:t>
            </a:r>
            <a:endParaRPr sz="2400">
              <a:latin typeface="微软雅黑" panose="020B0503020204020204" charset="-122"/>
              <a:cs typeface="微软雅黑" panose="020B0503020204020204" charset="-122"/>
            </a:endParaRPr>
          </a:p>
          <a:p>
            <a:pPr marL="810260" indent="-798195">
              <a:lnSpc>
                <a:spcPct val="100000"/>
              </a:lnSpc>
              <a:spcBef>
                <a:spcPts val="2015"/>
              </a:spcBef>
              <a:buSzPct val="96000"/>
              <a:buAutoNum type="arabicPlain"/>
              <a:tabLst>
                <a:tab pos="810895" algn="l"/>
              </a:tabLst>
            </a:pPr>
            <a:r>
              <a:rPr sz="2400" b="1" dirty="0">
                <a:latin typeface="微软雅黑" panose="020B0503020204020204" charset="-122"/>
                <a:ea typeface="微软雅黑" panose="020B0503020204020204" charset="-122"/>
                <a:cs typeface="微软雅黑" panose="020B0503020204020204" charset="-122"/>
              </a:rPr>
              <a:t>少年作</a:t>
            </a:r>
            <a:r>
              <a:rPr sz="2400" b="1" spc="-5" dirty="0">
                <a:latin typeface="微软雅黑" panose="020B0503020204020204" charset="-122"/>
                <a:ea typeface="微软雅黑" panose="020B0503020204020204" charset="-122"/>
                <a:cs typeface="微软雅黑" panose="020B0503020204020204" charset="-122"/>
              </a:rPr>
              <a:t>品</a:t>
            </a:r>
            <a:r>
              <a:rPr sz="2400" b="1" dirty="0">
                <a:latin typeface="微软雅黑" panose="020B0503020204020204" charset="-122"/>
                <a:ea typeface="微软雅黑" panose="020B0503020204020204" charset="-122"/>
                <a:cs typeface="微软雅黑" panose="020B0503020204020204" charset="-122"/>
              </a:rPr>
              <a:t>——彷徨、孤独、忧伤，女性精神特点</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20"/>
              </a:spcBef>
            </a:pPr>
            <a:r>
              <a:rPr sz="2400" b="1" dirty="0">
                <a:latin typeface="微软雅黑" panose="020B0503020204020204" charset="-122"/>
                <a:ea typeface="微软雅黑" panose="020B0503020204020204" charset="-122"/>
                <a:cs typeface="微软雅黑" panose="020B0503020204020204" charset="-122"/>
              </a:rPr>
              <a:t>《乘滑轮车远去》、《伤心的舞蹈》、《蓝白染房》、《井中男孩》、《你好，养蜂人》</a:t>
            </a:r>
            <a:endParaRPr sz="2400" b="1">
              <a:latin typeface="微软雅黑" panose="020B0503020204020204" charset="-122"/>
              <a:ea typeface="微软雅黑" panose="020B0503020204020204" charset="-122"/>
              <a:cs typeface="微软雅黑" panose="020B0503020204020204" charset="-122"/>
            </a:endParaRPr>
          </a:p>
          <a:p>
            <a:pPr marL="810260" indent="-798195">
              <a:lnSpc>
                <a:spcPct val="100000"/>
              </a:lnSpc>
              <a:spcBef>
                <a:spcPts val="2015"/>
              </a:spcBef>
              <a:buSzPct val="96000"/>
              <a:buAutoNum type="arabicPlain" startAt="2"/>
              <a:tabLst>
                <a:tab pos="810895" algn="l"/>
              </a:tabLst>
            </a:pPr>
            <a:r>
              <a:rPr sz="2400" b="1" spc="-5" dirty="0">
                <a:latin typeface="微软雅黑" panose="020B0503020204020204" charset="-122"/>
                <a:ea typeface="微软雅黑" panose="020B0503020204020204" charset="-122"/>
                <a:cs typeface="微软雅黑" panose="020B0503020204020204" charset="-122"/>
              </a:rPr>
              <a:t>家族系列——死亡、动乱、暴力、绝望（虚拟家族兴亡史）</a:t>
            </a:r>
            <a:endParaRPr sz="2400" b="1">
              <a:latin typeface="微软雅黑" panose="020B0503020204020204" charset="-122"/>
              <a:ea typeface="微软雅黑" panose="020B0503020204020204" charset="-122"/>
              <a:cs typeface="微软雅黑" panose="020B0503020204020204" charset="-122"/>
            </a:endParaRPr>
          </a:p>
          <a:p>
            <a:pPr marL="464820">
              <a:lnSpc>
                <a:spcPct val="100000"/>
              </a:lnSpc>
              <a:spcBef>
                <a:spcPts val="2015"/>
              </a:spcBef>
            </a:pPr>
            <a:r>
              <a:rPr sz="2400" b="1" dirty="0">
                <a:latin typeface="微软雅黑" panose="020B0503020204020204" charset="-122"/>
                <a:ea typeface="微软雅黑" panose="020B0503020204020204" charset="-122"/>
                <a:cs typeface="微软雅黑" panose="020B0503020204020204" charset="-122"/>
              </a:rPr>
              <a:t>由农业社会向工业社会转化的过程中人性的畸型和变态</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20"/>
              </a:spcBef>
            </a:pPr>
            <a:r>
              <a:rPr sz="2400" b="1" spc="-5" dirty="0">
                <a:latin typeface="微软雅黑" panose="020B0503020204020204" charset="-122"/>
                <a:ea typeface="微软雅黑" panose="020B0503020204020204" charset="-122"/>
                <a:cs typeface="微软雅黑" panose="020B0503020204020204" charset="-122"/>
              </a:rPr>
              <a:t>《飞越我的枫杨树故乡》《一九三四年的逃亡》《罂粟之家》《十九间房</a:t>
            </a:r>
            <a:r>
              <a:rPr sz="2400" b="1" spc="5" dirty="0">
                <a:latin typeface="微软雅黑" panose="020B0503020204020204" charset="-122"/>
                <a:ea typeface="微软雅黑" panose="020B0503020204020204" charset="-122"/>
                <a:cs typeface="微软雅黑" panose="020B0503020204020204" charset="-122"/>
              </a:rPr>
              <a:t>》</a:t>
            </a:r>
            <a:r>
              <a:rPr sz="2400" b="1" spc="-5" dirty="0">
                <a:latin typeface="微软雅黑" panose="020B0503020204020204" charset="-122"/>
                <a:ea typeface="微软雅黑" panose="020B0503020204020204" charset="-122"/>
                <a:cs typeface="微软雅黑" panose="020B0503020204020204" charset="-122"/>
              </a:rPr>
              <a:t>《米》（五龙）</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2015"/>
              </a:spcBef>
              <a:buSzPct val="96000"/>
              <a:buFont typeface="΢"/>
              <a:buAutoNum type="arabicPlain" startAt="3"/>
              <a:tabLst>
                <a:tab pos="801370" algn="l"/>
              </a:tabLst>
            </a:pPr>
            <a:r>
              <a:rPr sz="2400" b="1" dirty="0">
                <a:latin typeface="微软雅黑" panose="020B0503020204020204" charset="-122"/>
                <a:ea typeface="微软雅黑" panose="020B0503020204020204" charset="-122"/>
                <a:cs typeface="微软雅黑" panose="020B0503020204020204" charset="-122"/>
              </a:rPr>
              <a:t>粉红系</a:t>
            </a:r>
            <a:r>
              <a:rPr sz="2400" b="1" spc="-5" dirty="0">
                <a:latin typeface="微软雅黑" panose="020B0503020204020204" charset="-122"/>
                <a:ea typeface="微软雅黑" panose="020B0503020204020204" charset="-122"/>
                <a:cs typeface="微软雅黑" panose="020B0503020204020204" charset="-122"/>
              </a:rPr>
              <a:t>列</a:t>
            </a:r>
            <a:r>
              <a:rPr sz="2400" b="1" dirty="0">
                <a:latin typeface="微软雅黑" panose="020B0503020204020204" charset="-122"/>
                <a:ea typeface="微软雅黑" panose="020B0503020204020204" charset="-122"/>
                <a:cs typeface="微软雅黑" panose="020B0503020204020204" charset="-122"/>
              </a:rPr>
              <a:t>——女性在特定的环境下诡诈、狠毒、乖戾的复杂心态《妻妾成群》</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spc="-5" dirty="0">
                <a:latin typeface="微软雅黑" panose="020B0503020204020204" charset="-122"/>
                <a:ea typeface="微软雅黑" panose="020B0503020204020204" charset="-122"/>
                <a:cs typeface="微软雅黑" panose="020B0503020204020204" charset="-122"/>
              </a:rPr>
              <a:t>3、艺术特色：总体格</a:t>
            </a:r>
            <a:r>
              <a:rPr sz="2400" b="1" dirty="0">
                <a:latin typeface="微软雅黑" panose="020B0503020204020204" charset="-122"/>
                <a:ea typeface="微软雅黑" panose="020B0503020204020204" charset="-122"/>
                <a:cs typeface="微软雅黑" panose="020B0503020204020204" charset="-122"/>
              </a:rPr>
              <a:t>调</a:t>
            </a:r>
            <a:r>
              <a:rPr sz="2400" b="1" spc="-5" dirty="0">
                <a:latin typeface="微软雅黑" panose="020B0503020204020204" charset="-122"/>
                <a:ea typeface="微软雅黑" panose="020B0503020204020204" charset="-122"/>
                <a:cs typeface="微软雅黑" panose="020B0503020204020204" charset="-122"/>
              </a:rPr>
              <a:t>——凄艳（忧伤而美丽），小说形式多样</a:t>
            </a:r>
            <a:endParaRPr sz="2400" b="1">
              <a:latin typeface="微软雅黑" panose="020B0503020204020204" charset="-122"/>
              <a:ea typeface="微软雅黑" panose="020B0503020204020204" charset="-122"/>
              <a:cs typeface="微软雅黑" panose="020B0503020204020204" charset="-122"/>
            </a:endParaRPr>
          </a:p>
        </p:txBody>
      </p:sp>
      <p:sp>
        <p:nvSpPr>
          <p:cNvPr id="6" name="object 6"/>
          <p:cNvSpPr/>
          <p:nvPr/>
        </p:nvSpPr>
        <p:spPr>
          <a:xfrm>
            <a:off x="10193699" y="74629"/>
            <a:ext cx="1952917" cy="1099182"/>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title"/>
          </p:nvPr>
        </p:nvSpPr>
        <p:spPr>
          <a:xfrm>
            <a:off x="651763" y="375285"/>
            <a:ext cx="5685155" cy="452120"/>
          </a:xfrm>
          <a:prstGeom prst="rect">
            <a:avLst/>
          </a:prstGeom>
        </p:spPr>
        <p:txBody>
          <a:bodyPr vert="horz" wrap="square" lIns="0" tIns="12065" rIns="0" bIns="0" rtlCol="0">
            <a:spAutoFit/>
          </a:bodyPr>
          <a:lstStyle/>
          <a:p>
            <a:pPr marL="12700">
              <a:lnSpc>
                <a:spcPct val="100000"/>
              </a:lnSpc>
              <a:spcBef>
                <a:spcPts val="95"/>
              </a:spcBef>
            </a:pPr>
            <a:r>
              <a:rPr spc="-5" dirty="0"/>
              <a:t>5.2.5</a:t>
            </a:r>
            <a:r>
              <a:rPr spc="-25" dirty="0"/>
              <a:t> </a:t>
            </a:r>
            <a:r>
              <a:rPr spc="-5" dirty="0"/>
              <a:t>五、</a:t>
            </a:r>
            <a:r>
              <a:rPr spc="-5" dirty="0">
                <a:solidFill>
                  <a:srgbClr val="B3B3B3"/>
                </a:solidFill>
              </a:rPr>
              <a:t>莫言</a:t>
            </a:r>
            <a:r>
              <a:rPr spc="10" dirty="0">
                <a:solidFill>
                  <a:srgbClr val="B3B3B3"/>
                </a:solidFill>
              </a:rPr>
              <a:t> </a:t>
            </a:r>
            <a:r>
              <a:rPr spc="-5" dirty="0">
                <a:solidFill>
                  <a:srgbClr val="B3B3B3"/>
                </a:solidFill>
              </a:rPr>
              <a:t>张炜 马原</a:t>
            </a:r>
            <a:r>
              <a:rPr spc="-10" dirty="0">
                <a:solidFill>
                  <a:srgbClr val="B3B3B3"/>
                </a:solidFill>
              </a:rPr>
              <a:t> </a:t>
            </a:r>
            <a:r>
              <a:rPr spc="-5" dirty="0">
                <a:solidFill>
                  <a:srgbClr val="C00000"/>
                </a:solidFill>
              </a:rPr>
              <a:t>苏童</a:t>
            </a:r>
            <a:r>
              <a:rPr dirty="0">
                <a:solidFill>
                  <a:srgbClr val="C00000"/>
                </a:solidFill>
              </a:rPr>
              <a:t> </a:t>
            </a:r>
            <a:r>
              <a:rPr spc="-5" dirty="0">
                <a:solidFill>
                  <a:srgbClr val="B3B3B3"/>
                </a:solidFill>
              </a:rPr>
              <a:t>余华</a:t>
            </a:r>
            <a:endParaRPr spc="-5" dirty="0">
              <a:solidFill>
                <a:srgbClr val="B3B3B3"/>
              </a:solidFill>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8" name="object 8"/>
          <p:cNvSpPr txBox="1"/>
          <p:nvPr/>
        </p:nvSpPr>
        <p:spPr>
          <a:xfrm>
            <a:off x="222605" y="68960"/>
            <a:ext cx="27171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5.2.5五、莫</a:t>
            </a:r>
            <a:r>
              <a:rPr sz="1400" spc="345" dirty="0">
                <a:solidFill>
                  <a:srgbClr val="7E7E7E"/>
                </a:solidFill>
                <a:latin typeface="等线" panose="02010600030101010101" charset="-122"/>
                <a:cs typeface="等线" panose="02010600030101010101" charset="-122"/>
              </a:rPr>
              <a:t>言</a:t>
            </a:r>
            <a:r>
              <a:rPr sz="1400" dirty="0">
                <a:solidFill>
                  <a:srgbClr val="7E7E7E"/>
                </a:solidFill>
                <a:latin typeface="等线" panose="02010600030101010101" charset="-122"/>
                <a:cs typeface="等线" panose="02010600030101010101" charset="-122"/>
              </a:rPr>
              <a:t>张炜</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马原</a:t>
            </a:r>
            <a:r>
              <a:rPr sz="1400" spc="-1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苏童</a:t>
            </a:r>
            <a:r>
              <a:rPr sz="1400" spc="-25"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余华</a:t>
            </a:r>
            <a:endParaRPr sz="1400">
              <a:latin typeface="等线" panose="02010600030101010101" charset="-122"/>
              <a:cs typeface="等线" panose="02010600030101010101"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p:nvPr/>
        </p:nvSpPr>
        <p:spPr>
          <a:xfrm>
            <a:off x="9528809" y="6381699"/>
            <a:ext cx="294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charset="-122"/>
                <a:cs typeface="微软雅黑" panose="020B0503020204020204" charset="-122"/>
              </a:rPr>
              <a:t>90</a:t>
            </a:r>
            <a:endParaRPr sz="1800">
              <a:latin typeface="微软雅黑" panose="020B0503020204020204" charset="-122"/>
              <a:cs typeface="微软雅黑" panose="020B0503020204020204" charset="-122"/>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p:nvPr/>
        </p:nvSpPr>
        <p:spPr>
          <a:xfrm>
            <a:off x="1369567" y="1291209"/>
            <a:ext cx="8864600" cy="3650615"/>
          </a:xfrm>
          <a:prstGeom prst="rect">
            <a:avLst/>
          </a:prstGeom>
        </p:spPr>
        <p:txBody>
          <a:bodyPr vert="horz" wrap="square" lIns="0" tIns="12700" rIns="0" bIns="0" rtlCol="0">
            <a:spAutoFit/>
          </a:bodyPr>
          <a:lstStyle/>
          <a:p>
            <a:pPr marL="12700">
              <a:lnSpc>
                <a:spcPct val="100000"/>
              </a:lnSpc>
              <a:spcBef>
                <a:spcPts val="100"/>
              </a:spcBef>
            </a:pPr>
            <a:r>
              <a:rPr sz="2400" i="1" dirty="0">
                <a:latin typeface="宋体" panose="02010600030101010101" pitchFamily="2" charset="-122"/>
                <a:cs typeface="宋体" panose="02010600030101010101" pitchFamily="2" charset="-122"/>
              </a:rPr>
              <a:t>新时期之初，文坛上掀起一股“悼念”散文热，其代表作品有（）</a:t>
            </a:r>
            <a:endParaRPr sz="2400">
              <a:latin typeface="宋体" panose="02010600030101010101" pitchFamily="2" charset="-122"/>
              <a:cs typeface="宋体" panose="02010600030101010101" pitchFamily="2" charset="-122"/>
            </a:endParaRPr>
          </a:p>
          <a:p>
            <a:pPr>
              <a:lnSpc>
                <a:spcPct val="100000"/>
              </a:lnSpc>
            </a:pPr>
            <a:endParaRPr sz="2400">
              <a:latin typeface="Times New Roman" panose="02020603050405020304"/>
              <a:cs typeface="Times New Roman" panose="02020603050405020304"/>
            </a:endParaRPr>
          </a:p>
          <a:p>
            <a:pPr>
              <a:lnSpc>
                <a:spcPct val="100000"/>
              </a:lnSpc>
              <a:spcBef>
                <a:spcPts val="35"/>
              </a:spcBef>
            </a:pPr>
            <a:endParaRPr sz="2350">
              <a:latin typeface="Times New Roman" panose="02020603050405020304"/>
              <a:cs typeface="Times New Roman" panose="02020603050405020304"/>
            </a:endParaRPr>
          </a:p>
          <a:p>
            <a:pPr marL="12700">
              <a:lnSpc>
                <a:spcPct val="100000"/>
              </a:lnSpc>
            </a:pPr>
            <a:r>
              <a:rPr sz="2400" b="1" spc="-5" dirty="0">
                <a:solidFill>
                  <a:srgbClr val="C00000"/>
                </a:solidFill>
                <a:latin typeface="微软雅黑" panose="020B0503020204020204" charset="-122"/>
                <a:cs typeface="微软雅黑" panose="020B0503020204020204" charset="-122"/>
              </a:rPr>
              <a:t>A:</a:t>
            </a:r>
            <a:r>
              <a:rPr sz="2400" b="1" dirty="0">
                <a:solidFill>
                  <a:srgbClr val="C00000"/>
                </a:solidFill>
                <a:latin typeface="宋体" panose="02010600030101010101" pitchFamily="2" charset="-122"/>
                <a:cs typeface="宋体" panose="02010600030101010101" pitchFamily="2" charset="-122"/>
              </a:rPr>
              <a:t>《幽燕诗魂</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10" dirty="0">
                <a:latin typeface="微软雅黑" panose="020B0503020204020204" charset="-122"/>
                <a:cs typeface="微软雅黑" panose="020B0503020204020204" charset="-122"/>
              </a:rPr>
              <a:t>B:</a:t>
            </a:r>
            <a:r>
              <a:rPr sz="2400" i="1" dirty="0">
                <a:latin typeface="宋体" panose="02010600030101010101" pitchFamily="2" charset="-122"/>
                <a:cs typeface="宋体" panose="02010600030101010101" pitchFamily="2" charset="-122"/>
              </a:rPr>
              <a:t>《干校六记》</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5" dirty="0">
                <a:solidFill>
                  <a:srgbClr val="C00000"/>
                </a:solidFill>
                <a:latin typeface="微软雅黑" panose="020B0503020204020204" charset="-122"/>
                <a:cs typeface="微软雅黑" panose="020B0503020204020204" charset="-122"/>
              </a:rPr>
              <a:t>C:</a:t>
            </a:r>
            <a:r>
              <a:rPr sz="2400" b="1" spc="-5" dirty="0">
                <a:solidFill>
                  <a:srgbClr val="C00000"/>
                </a:solidFill>
                <a:latin typeface="宋体" panose="02010600030101010101" pitchFamily="2" charset="-122"/>
                <a:cs typeface="宋体" panose="02010600030101010101" pitchFamily="2" charset="-122"/>
              </a:rPr>
              <a:t>《望着总理的遗</a:t>
            </a:r>
            <a:r>
              <a:rPr sz="2400" b="1" dirty="0">
                <a:solidFill>
                  <a:srgbClr val="C00000"/>
                </a:solidFill>
                <a:latin typeface="宋体" panose="02010600030101010101" pitchFamily="2" charset="-122"/>
                <a:cs typeface="宋体" panose="02010600030101010101" pitchFamily="2" charset="-122"/>
              </a:rPr>
              <a:t>像</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《云梦断忆》</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5" dirty="0">
                <a:solidFill>
                  <a:srgbClr val="C00000"/>
                </a:solidFill>
                <a:latin typeface="微软雅黑" panose="020B0503020204020204" charset="-122"/>
                <a:cs typeface="微软雅黑" panose="020B0503020204020204" charset="-122"/>
              </a:rPr>
              <a:t>E:</a:t>
            </a:r>
            <a:r>
              <a:rPr sz="2400" b="1" dirty="0">
                <a:solidFill>
                  <a:srgbClr val="C00000"/>
                </a:solidFill>
                <a:latin typeface="宋体" panose="02010600030101010101" pitchFamily="2" charset="-122"/>
                <a:cs typeface="宋体" panose="02010600030101010101" pitchFamily="2" charset="-122"/>
              </a:rPr>
              <a:t>《一封终于发出的信</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462004" y="481583"/>
            <a:ext cx="381000" cy="239395"/>
          </a:xfrm>
          <a:custGeom>
            <a:avLst/>
            <a:gdLst/>
            <a:ahLst/>
            <a:cxnLst/>
            <a:rect l="l" t="t" r="r" b="b"/>
            <a:pathLst>
              <a:path w="381000" h="239395">
                <a:moveTo>
                  <a:pt x="0" y="239267"/>
                </a:moveTo>
                <a:lnTo>
                  <a:pt x="381000" y="239267"/>
                </a:lnTo>
                <a:lnTo>
                  <a:pt x="381000" y="0"/>
                </a:lnTo>
                <a:lnTo>
                  <a:pt x="0" y="0"/>
                </a:lnTo>
                <a:lnTo>
                  <a:pt x="0" y="239267"/>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928827" y="519811"/>
            <a:ext cx="6951345" cy="452120"/>
          </a:xfrm>
          <a:prstGeom prst="rect">
            <a:avLst/>
          </a:prstGeom>
        </p:spPr>
        <p:txBody>
          <a:bodyPr vert="horz" wrap="square" lIns="0" tIns="12065" rIns="0" bIns="0" rtlCol="0">
            <a:spAutoFit/>
          </a:bodyPr>
          <a:lstStyle/>
          <a:p>
            <a:pPr marL="12700">
              <a:lnSpc>
                <a:spcPct val="100000"/>
              </a:lnSpc>
              <a:spcBef>
                <a:spcPts val="95"/>
              </a:spcBef>
            </a:pPr>
            <a:r>
              <a:rPr spc="-5" dirty="0"/>
              <a:t>5.4.2</a:t>
            </a:r>
            <a:r>
              <a:rPr spc="-30" dirty="0"/>
              <a:t> </a:t>
            </a:r>
            <a:r>
              <a:rPr spc="-5" dirty="0"/>
              <a:t>主要散文作家——巴金</a:t>
            </a:r>
            <a:r>
              <a:rPr spc="15" dirty="0"/>
              <a:t> </a:t>
            </a:r>
            <a:r>
              <a:rPr spc="-5" dirty="0"/>
              <a:t>张中行 余秋雨</a:t>
            </a:r>
            <a:endParaRPr spc="-5" dirty="0"/>
          </a:p>
        </p:txBody>
      </p:sp>
      <p:sp>
        <p:nvSpPr>
          <p:cNvPr id="7" name="object 7"/>
          <p:cNvSpPr txBox="1"/>
          <p:nvPr/>
        </p:nvSpPr>
        <p:spPr>
          <a:xfrm>
            <a:off x="470103" y="2951560"/>
            <a:ext cx="8825865" cy="2375535"/>
          </a:xfrm>
          <a:prstGeom prst="rect">
            <a:avLst/>
          </a:prstGeom>
        </p:spPr>
        <p:txBody>
          <a:bodyPr vert="horz" wrap="square" lIns="0" tIns="196215" rIns="0" bIns="0" rtlCol="0">
            <a:spAutoFit/>
          </a:bodyPr>
          <a:lstStyle/>
          <a:p>
            <a:pPr marL="12700">
              <a:lnSpc>
                <a:spcPct val="100000"/>
              </a:lnSpc>
              <a:spcBef>
                <a:spcPts val="1545"/>
              </a:spcBef>
            </a:pPr>
            <a:r>
              <a:rPr sz="2400" b="1" spc="-5" dirty="0">
                <a:latin typeface="微软雅黑" panose="020B0503020204020204" charset="-122"/>
                <a:ea typeface="微软雅黑" panose="020B0503020204020204" charset="-122"/>
                <a:cs typeface="微软雅黑" panose="020B0503020204020204" charset="-122"/>
              </a:rPr>
              <a:t>①"说真话"是《随想录》最为显著的思想价值；</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1445"/>
              </a:spcBef>
            </a:pPr>
            <a:r>
              <a:rPr sz="2400" b="1" dirty="0">
                <a:latin typeface="微软雅黑" panose="020B0503020204020204" charset="-122"/>
                <a:ea typeface="微软雅黑" panose="020B0503020204020204" charset="-122"/>
                <a:cs typeface="微软雅黑" panose="020B0503020204020204" charset="-122"/>
              </a:rPr>
              <a:t>②强烈的</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说真话"的意识促使巴金对自己的过去进行严格的自审；</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dirty="0">
                <a:latin typeface="微软雅黑" panose="020B0503020204020204" charset="-122"/>
                <a:ea typeface="微软雅黑" panose="020B0503020204020204" charset="-122"/>
                <a:cs typeface="微软雅黑" panose="020B0503020204020204" charset="-122"/>
              </a:rPr>
              <a:t>③把自审上升到对整个民族反思的高度</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表现了作家的忧患意识；</a:t>
            </a:r>
            <a:endParaRPr sz="24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015"/>
              </a:spcBef>
            </a:pPr>
            <a:r>
              <a:rPr sz="2400" b="1" dirty="0">
                <a:latin typeface="微软雅黑" panose="020B0503020204020204" charset="-122"/>
                <a:ea typeface="微软雅黑" panose="020B0503020204020204" charset="-122"/>
                <a:cs typeface="微软雅黑" panose="020B0503020204020204" charset="-122"/>
              </a:rPr>
              <a:t>④通过对亲朋故人的哀思</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控诉了造成许多人间悲剧的</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文革</a:t>
            </a:r>
            <a:r>
              <a:rPr sz="2400" b="1" spc="-5" dirty="0">
                <a:latin typeface="微软雅黑" panose="020B0503020204020204" charset="-122"/>
                <a:ea typeface="微软雅黑" panose="020B0503020204020204" charset="-122"/>
                <a:cs typeface="微软雅黑" panose="020B0503020204020204" charset="-122"/>
              </a:rPr>
              <a:t>"</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10038588" y="0"/>
            <a:ext cx="2130552" cy="1223772"/>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6212585" y="1224533"/>
            <a:ext cx="937260" cy="502920"/>
          </a:xfrm>
          <a:custGeom>
            <a:avLst/>
            <a:gdLst/>
            <a:ahLst/>
            <a:cxnLst/>
            <a:rect l="l" t="t" r="r" b="b"/>
            <a:pathLst>
              <a:path w="937259" h="502919">
                <a:moveTo>
                  <a:pt x="685799" y="0"/>
                </a:moveTo>
                <a:lnTo>
                  <a:pt x="0" y="0"/>
                </a:lnTo>
                <a:lnTo>
                  <a:pt x="0" y="502919"/>
                </a:lnTo>
                <a:lnTo>
                  <a:pt x="685799" y="502919"/>
                </a:lnTo>
                <a:lnTo>
                  <a:pt x="937260" y="251460"/>
                </a:lnTo>
                <a:lnTo>
                  <a:pt x="685799" y="0"/>
                </a:lnTo>
                <a:close/>
              </a:path>
            </a:pathLst>
          </a:custGeom>
          <a:solidFill>
            <a:srgbClr val="00AF50"/>
          </a:solidFill>
        </p:spPr>
        <p:txBody>
          <a:bodyPr wrap="square" lIns="0" tIns="0" rIns="0" bIns="0" rtlCol="0"/>
          <a:lstStyle/>
          <a:p/>
        </p:txBody>
      </p:sp>
      <p:sp>
        <p:nvSpPr>
          <p:cNvPr id="10" name="object 10"/>
          <p:cNvSpPr/>
          <p:nvPr/>
        </p:nvSpPr>
        <p:spPr>
          <a:xfrm>
            <a:off x="6212585" y="1224533"/>
            <a:ext cx="937260" cy="502920"/>
          </a:xfrm>
          <a:custGeom>
            <a:avLst/>
            <a:gdLst/>
            <a:ahLst/>
            <a:cxnLst/>
            <a:rect l="l" t="t" r="r" b="b"/>
            <a:pathLst>
              <a:path w="937259" h="502919">
                <a:moveTo>
                  <a:pt x="0" y="0"/>
                </a:moveTo>
                <a:lnTo>
                  <a:pt x="685799" y="0"/>
                </a:lnTo>
                <a:lnTo>
                  <a:pt x="937260" y="251460"/>
                </a:lnTo>
                <a:lnTo>
                  <a:pt x="685799" y="502919"/>
                </a:lnTo>
                <a:lnTo>
                  <a:pt x="0" y="502919"/>
                </a:lnTo>
                <a:lnTo>
                  <a:pt x="0" y="0"/>
                </a:lnTo>
                <a:close/>
              </a:path>
            </a:pathLst>
          </a:custGeom>
          <a:ln w="28956">
            <a:solidFill>
              <a:srgbClr val="00AF50"/>
            </a:solidFill>
          </a:ln>
        </p:spPr>
        <p:txBody>
          <a:bodyPr wrap="square" lIns="0" tIns="0" rIns="0" bIns="0" rtlCol="0"/>
          <a:lstStyle/>
          <a:p/>
        </p:txBody>
      </p:sp>
      <p:sp>
        <p:nvSpPr>
          <p:cNvPr id="11" name="object 11"/>
          <p:cNvSpPr txBox="1"/>
          <p:nvPr/>
        </p:nvSpPr>
        <p:spPr>
          <a:xfrm>
            <a:off x="470103" y="1269619"/>
            <a:ext cx="6312535" cy="1635125"/>
          </a:xfrm>
          <a:prstGeom prst="rect">
            <a:avLst/>
          </a:prstGeom>
        </p:spPr>
        <p:txBody>
          <a:bodyPr vert="horz" wrap="square" lIns="0" tIns="12700" rIns="0" bIns="0" rtlCol="0">
            <a:spAutoFit/>
          </a:bodyPr>
          <a:lstStyle/>
          <a:p>
            <a:pPr marL="12700">
              <a:lnSpc>
                <a:spcPct val="100000"/>
              </a:lnSpc>
              <a:spcBef>
                <a:spcPts val="100"/>
              </a:spcBef>
              <a:tabLst>
                <a:tab pos="5993765" algn="l"/>
              </a:tabLst>
            </a:pPr>
            <a:r>
              <a:rPr sz="2400" b="1" dirty="0">
                <a:latin typeface="微软雅黑" panose="020B0503020204020204" charset="-122"/>
                <a:cs typeface="微软雅黑" panose="020B0503020204020204" charset="-122"/>
              </a:rPr>
              <a:t>5</a:t>
            </a:r>
            <a:r>
              <a:rPr sz="2400" b="1" spc="-1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4</a:t>
            </a:r>
            <a:r>
              <a:rPr sz="2400" b="1" spc="-1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2</a:t>
            </a:r>
            <a:r>
              <a:rPr sz="2400" b="1" spc="-1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1 巴金</a:t>
            </a:r>
            <a:r>
              <a:rPr sz="2400" dirty="0">
                <a:latin typeface="微软雅黑" panose="020B0503020204020204" charset="-122"/>
                <a:cs typeface="微软雅黑" panose="020B0503020204020204" charset="-122"/>
              </a:rPr>
              <a:t>与</a:t>
            </a:r>
            <a:r>
              <a:rPr sz="2400" b="1" dirty="0">
                <a:solidFill>
                  <a:srgbClr val="C00000"/>
                </a:solidFill>
                <a:latin typeface="微软雅黑" panose="020B0503020204020204" charset="-122"/>
                <a:cs typeface="微软雅黑" panose="020B0503020204020204" charset="-122"/>
              </a:rPr>
              <a:t>《随想录》</a:t>
            </a:r>
            <a:r>
              <a:rPr sz="2400" spc="-5" dirty="0">
                <a:latin typeface="微软雅黑" panose="020B0503020204020204" charset="-122"/>
                <a:cs typeface="微软雅黑" panose="020B0503020204020204" charset="-122"/>
              </a:rPr>
              <a:t>——</a:t>
            </a:r>
            <a:r>
              <a:rPr sz="2400" b="1" dirty="0">
                <a:solidFill>
                  <a:srgbClr val="C00000"/>
                </a:solidFill>
                <a:latin typeface="微软雅黑" panose="020B0503020204020204" charset="-122"/>
                <a:cs typeface="微软雅黑" panose="020B0503020204020204" charset="-122"/>
              </a:rPr>
              <a:t>“说真话”	</a:t>
            </a: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a:p>
            <a:pPr marL="12700">
              <a:lnSpc>
                <a:spcPct val="100000"/>
              </a:lnSpc>
              <a:spcBef>
                <a:spcPts val="2015"/>
              </a:spcBef>
            </a:pPr>
            <a:r>
              <a:rPr sz="2400" spc="-5" dirty="0">
                <a:latin typeface="微软雅黑" panose="020B0503020204020204" charset="-122"/>
                <a:cs typeface="微软雅黑" panose="020B0503020204020204" charset="-122"/>
              </a:rPr>
              <a:t>1</a:t>
            </a:r>
            <a:r>
              <a:rPr sz="2400" dirty="0">
                <a:latin typeface="微软雅黑" panose="020B0503020204020204" charset="-122"/>
                <a:cs typeface="微软雅黑" panose="020B0503020204020204" charset="-122"/>
              </a:rPr>
              <a:t>、第一声控诉：《一封信》《第二次解放》</a:t>
            </a:r>
            <a:endParaRPr sz="2400">
              <a:latin typeface="微软雅黑" panose="020B0503020204020204" charset="-122"/>
              <a:cs typeface="微软雅黑" panose="020B0503020204020204" charset="-122"/>
            </a:endParaRPr>
          </a:p>
          <a:p>
            <a:pPr marL="12700">
              <a:lnSpc>
                <a:spcPct val="100000"/>
              </a:lnSpc>
              <a:spcBef>
                <a:spcPts val="2020"/>
              </a:spcBef>
            </a:pPr>
            <a:r>
              <a:rPr sz="2400" b="1" spc="-5" dirty="0">
                <a:solidFill>
                  <a:srgbClr val="C00000"/>
                </a:solidFill>
                <a:latin typeface="微软雅黑" panose="020B0503020204020204" charset="-122"/>
                <a:cs typeface="微软雅黑" panose="020B0503020204020204" charset="-122"/>
              </a:rPr>
              <a:t>2</a:t>
            </a:r>
            <a:r>
              <a:rPr sz="2400" b="1" dirty="0">
                <a:solidFill>
                  <a:srgbClr val="C00000"/>
                </a:solidFill>
                <a:latin typeface="微软雅黑" panose="020B0503020204020204" charset="-122"/>
                <a:cs typeface="微软雅黑" panose="020B0503020204020204" charset="-122"/>
              </a:rPr>
              <a:t>、《大公报》专栏《随想录》的思想价值：</a:t>
            </a:r>
            <a:endParaRPr sz="2400">
              <a:latin typeface="微软雅黑" panose="020B0503020204020204" charset="-122"/>
              <a:cs typeface="微软雅黑" panose="020B0503020204020204" charset="-122"/>
            </a:endParaRPr>
          </a:p>
        </p:txBody>
      </p:sp>
      <p:sp>
        <p:nvSpPr>
          <p:cNvPr id="12" name="object 12"/>
          <p:cNvSpPr/>
          <p:nvPr/>
        </p:nvSpPr>
        <p:spPr>
          <a:xfrm>
            <a:off x="6566154" y="2501645"/>
            <a:ext cx="937260" cy="502920"/>
          </a:xfrm>
          <a:custGeom>
            <a:avLst/>
            <a:gdLst/>
            <a:ahLst/>
            <a:cxnLst/>
            <a:rect l="l" t="t" r="r" b="b"/>
            <a:pathLst>
              <a:path w="937259" h="502919">
                <a:moveTo>
                  <a:pt x="685800" y="0"/>
                </a:moveTo>
                <a:lnTo>
                  <a:pt x="0" y="0"/>
                </a:lnTo>
                <a:lnTo>
                  <a:pt x="0" y="502919"/>
                </a:lnTo>
                <a:lnTo>
                  <a:pt x="685800" y="502919"/>
                </a:lnTo>
                <a:lnTo>
                  <a:pt x="937260" y="251459"/>
                </a:lnTo>
                <a:lnTo>
                  <a:pt x="685800" y="0"/>
                </a:lnTo>
                <a:close/>
              </a:path>
            </a:pathLst>
          </a:custGeom>
          <a:solidFill>
            <a:srgbClr val="006FC0"/>
          </a:solidFill>
        </p:spPr>
        <p:txBody>
          <a:bodyPr wrap="square" lIns="0" tIns="0" rIns="0" bIns="0" rtlCol="0"/>
          <a:lstStyle/>
          <a:p/>
        </p:txBody>
      </p:sp>
      <p:sp>
        <p:nvSpPr>
          <p:cNvPr id="13" name="object 13"/>
          <p:cNvSpPr/>
          <p:nvPr/>
        </p:nvSpPr>
        <p:spPr>
          <a:xfrm>
            <a:off x="6566154" y="2501645"/>
            <a:ext cx="937260" cy="502920"/>
          </a:xfrm>
          <a:custGeom>
            <a:avLst/>
            <a:gdLst/>
            <a:ahLst/>
            <a:cxnLst/>
            <a:rect l="l" t="t" r="r" b="b"/>
            <a:pathLst>
              <a:path w="937259" h="502919">
                <a:moveTo>
                  <a:pt x="0" y="0"/>
                </a:moveTo>
                <a:lnTo>
                  <a:pt x="685800" y="0"/>
                </a:lnTo>
                <a:lnTo>
                  <a:pt x="937260" y="251459"/>
                </a:lnTo>
                <a:lnTo>
                  <a:pt x="685800" y="502919"/>
                </a:lnTo>
                <a:lnTo>
                  <a:pt x="0" y="502919"/>
                </a:lnTo>
                <a:lnTo>
                  <a:pt x="0" y="0"/>
                </a:lnTo>
                <a:close/>
              </a:path>
            </a:pathLst>
          </a:custGeom>
          <a:ln w="28956">
            <a:solidFill>
              <a:srgbClr val="006FC0"/>
            </a:solidFill>
          </a:ln>
        </p:spPr>
        <p:txBody>
          <a:bodyPr wrap="square" lIns="0" tIns="0" rIns="0" bIns="0" rtlCol="0"/>
          <a:lstStyle/>
          <a:p/>
        </p:txBody>
      </p:sp>
      <p:sp>
        <p:nvSpPr>
          <p:cNvPr id="14" name="object 14"/>
          <p:cNvSpPr txBox="1"/>
          <p:nvPr/>
        </p:nvSpPr>
        <p:spPr>
          <a:xfrm>
            <a:off x="6805930" y="2544902"/>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5" name="object 15"/>
          <p:cNvSpPr txBox="1"/>
          <p:nvPr/>
        </p:nvSpPr>
        <p:spPr>
          <a:xfrm>
            <a:off x="985824" y="132969"/>
            <a:ext cx="226441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5.4.2二、巴</a:t>
            </a:r>
            <a:r>
              <a:rPr sz="1400" spc="345" dirty="0">
                <a:solidFill>
                  <a:srgbClr val="7E7E7E"/>
                </a:solidFill>
                <a:latin typeface="等线" panose="02010600030101010101" charset="-122"/>
                <a:cs typeface="等线" panose="02010600030101010101" charset="-122"/>
              </a:rPr>
              <a:t>金</a:t>
            </a:r>
            <a:r>
              <a:rPr sz="1400" dirty="0">
                <a:solidFill>
                  <a:srgbClr val="7E7E7E"/>
                </a:solidFill>
                <a:latin typeface="等线" panose="02010600030101010101" charset="-122"/>
                <a:cs typeface="等线" panose="02010600030101010101" charset="-122"/>
              </a:rPr>
              <a:t>张中行</a:t>
            </a:r>
            <a:r>
              <a:rPr sz="1400" spc="-40"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余秋雨</a:t>
            </a:r>
            <a:endParaRPr sz="1400">
              <a:latin typeface="等线" panose="02010600030101010101" charset="-122"/>
              <a:cs typeface="等线" panose="02010600030101010101"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462004" y="481583"/>
            <a:ext cx="381000" cy="239395"/>
          </a:xfrm>
          <a:custGeom>
            <a:avLst/>
            <a:gdLst/>
            <a:ahLst/>
            <a:cxnLst/>
            <a:rect l="l" t="t" r="r" b="b"/>
            <a:pathLst>
              <a:path w="381000" h="239395">
                <a:moveTo>
                  <a:pt x="0" y="239267"/>
                </a:moveTo>
                <a:lnTo>
                  <a:pt x="381000" y="239267"/>
                </a:lnTo>
                <a:lnTo>
                  <a:pt x="381000" y="0"/>
                </a:lnTo>
                <a:lnTo>
                  <a:pt x="0" y="0"/>
                </a:lnTo>
                <a:lnTo>
                  <a:pt x="0" y="239267"/>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928827" y="519811"/>
            <a:ext cx="6951345" cy="452120"/>
          </a:xfrm>
          <a:prstGeom prst="rect">
            <a:avLst/>
          </a:prstGeom>
        </p:spPr>
        <p:txBody>
          <a:bodyPr vert="horz" wrap="square" lIns="0" tIns="12065" rIns="0" bIns="0" rtlCol="0">
            <a:spAutoFit/>
          </a:bodyPr>
          <a:lstStyle/>
          <a:p>
            <a:pPr marL="12700">
              <a:lnSpc>
                <a:spcPct val="100000"/>
              </a:lnSpc>
              <a:spcBef>
                <a:spcPts val="95"/>
              </a:spcBef>
            </a:pPr>
            <a:r>
              <a:rPr spc="-5" dirty="0"/>
              <a:t>5.4.2</a:t>
            </a:r>
            <a:r>
              <a:rPr spc="-30" dirty="0"/>
              <a:t> </a:t>
            </a:r>
            <a:r>
              <a:rPr spc="-5" dirty="0"/>
              <a:t>主要散文作家——巴金</a:t>
            </a:r>
            <a:r>
              <a:rPr spc="15" dirty="0"/>
              <a:t> </a:t>
            </a:r>
            <a:r>
              <a:rPr spc="-5" dirty="0"/>
              <a:t>张中行 余秋雨</a:t>
            </a:r>
            <a:endParaRPr spc="-5" dirty="0"/>
          </a:p>
        </p:txBody>
      </p:sp>
      <p:sp>
        <p:nvSpPr>
          <p:cNvPr id="7" name="object 7"/>
          <p:cNvSpPr txBox="1"/>
          <p:nvPr/>
        </p:nvSpPr>
        <p:spPr>
          <a:xfrm>
            <a:off x="470103" y="1204086"/>
            <a:ext cx="10871835" cy="3573145"/>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ea typeface="微软雅黑" panose="020B0503020204020204" charset="-122"/>
                <a:cs typeface="微软雅黑" panose="020B0503020204020204" charset="-122"/>
              </a:rPr>
              <a:t>5.4.2.1</a:t>
            </a:r>
            <a:r>
              <a:rPr sz="2800" b="1" spc="-15" dirty="0">
                <a:latin typeface="微软雅黑" panose="020B0503020204020204" charset="-122"/>
                <a:ea typeface="微软雅黑" panose="020B0503020204020204" charset="-122"/>
                <a:cs typeface="微软雅黑" panose="020B0503020204020204" charset="-122"/>
              </a:rPr>
              <a:t> </a:t>
            </a:r>
            <a:r>
              <a:rPr sz="2800" b="1" spc="-5" dirty="0">
                <a:latin typeface="微软雅黑" panose="020B0503020204020204" charset="-122"/>
                <a:ea typeface="微软雅黑" panose="020B0503020204020204" charset="-122"/>
                <a:cs typeface="微软雅黑" panose="020B0503020204020204" charset="-122"/>
              </a:rPr>
              <a:t>巴金与</a:t>
            </a:r>
            <a:r>
              <a:rPr sz="2800" b="1" spc="-5" dirty="0">
                <a:solidFill>
                  <a:srgbClr val="C00000"/>
                </a:solidFill>
                <a:latin typeface="微软雅黑" panose="020B0503020204020204" charset="-122"/>
                <a:ea typeface="微软雅黑" panose="020B0503020204020204" charset="-122"/>
                <a:cs typeface="微软雅黑" panose="020B0503020204020204" charset="-122"/>
              </a:rPr>
              <a:t>《随想录》</a:t>
            </a:r>
            <a:r>
              <a:rPr sz="2800" b="1" spc="-5" dirty="0">
                <a:latin typeface="微软雅黑" panose="020B0503020204020204" charset="-122"/>
                <a:ea typeface="微软雅黑" panose="020B0503020204020204" charset="-122"/>
                <a:cs typeface="微软雅黑" panose="020B0503020204020204" charset="-122"/>
              </a:rPr>
              <a:t>——</a:t>
            </a:r>
            <a:r>
              <a:rPr sz="2800" b="1" spc="-5" dirty="0">
                <a:solidFill>
                  <a:srgbClr val="C00000"/>
                </a:solidFill>
                <a:latin typeface="微软雅黑" panose="020B0503020204020204" charset="-122"/>
                <a:ea typeface="微软雅黑" panose="020B0503020204020204" charset="-122"/>
                <a:cs typeface="微软雅黑" panose="020B0503020204020204" charset="-122"/>
              </a:rPr>
              <a:t>“说真话”</a:t>
            </a:r>
            <a:endParaRPr sz="28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945"/>
              </a:spcBef>
            </a:pPr>
            <a:r>
              <a:rPr sz="2400" b="1" spc="-5" dirty="0">
                <a:latin typeface="微软雅黑" panose="020B0503020204020204" charset="-122"/>
                <a:ea typeface="微软雅黑" panose="020B0503020204020204" charset="-122"/>
                <a:cs typeface="微软雅黑" panose="020B0503020204020204" charset="-122"/>
              </a:rPr>
              <a:t>3</a:t>
            </a:r>
            <a:r>
              <a:rPr sz="2400" b="1" dirty="0">
                <a:latin typeface="微软雅黑" panose="020B0503020204020204" charset="-122"/>
                <a:ea typeface="微软雅黑" panose="020B0503020204020204" charset="-122"/>
                <a:cs typeface="微软雅黑" panose="020B0503020204020204" charset="-122"/>
              </a:rPr>
              <a:t>、艺术特色：</a:t>
            </a:r>
            <a:endParaRPr sz="2400" b="1">
              <a:latin typeface="微软雅黑" panose="020B0503020204020204" charset="-122"/>
              <a:ea typeface="微软雅黑" panose="020B0503020204020204" charset="-122"/>
              <a:cs typeface="微软雅黑" panose="020B0503020204020204" charset="-122"/>
            </a:endParaRPr>
          </a:p>
          <a:p>
            <a:pPr>
              <a:lnSpc>
                <a:spcPct val="100000"/>
              </a:lnSpc>
              <a:spcBef>
                <a:spcPts val="5"/>
              </a:spcBef>
            </a:pPr>
            <a:endParaRPr sz="3000" b="1">
              <a:latin typeface="微软雅黑" panose="020B0503020204020204" charset="-122"/>
              <a:ea typeface="微软雅黑" panose="020B0503020204020204" charset="-122"/>
              <a:cs typeface="微软雅黑" panose="020B0503020204020204" charset="-122"/>
            </a:endParaRPr>
          </a:p>
          <a:p>
            <a:pPr marL="800735" indent="-788670">
              <a:lnSpc>
                <a:spcPct val="100000"/>
              </a:lnSpc>
              <a:buSzPct val="96000"/>
              <a:buFont typeface="΢"/>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形式上：不拘一格，没有固定的章法；追求“无技巧”；</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200000"/>
              </a:lnSpc>
              <a:spcBef>
                <a:spcPts val="580"/>
              </a:spcBef>
              <a:buSzPct val="96000"/>
              <a:buFont typeface="΢"/>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语言上：基本上是直白的口语，没有任何藻饰，平实、自然、于平淡中含蕴 </a:t>
            </a:r>
            <a:r>
              <a:rPr sz="2400" b="1" spc="-5" dirty="0">
                <a:latin typeface="微软雅黑" panose="020B0503020204020204" charset="-122"/>
                <a:ea typeface="微软雅黑" panose="020B0503020204020204" charset="-122"/>
                <a:cs typeface="微软雅黑" panose="020B0503020204020204" charset="-122"/>
              </a:rPr>
              <a:t>深沉，于朴实中显现风华。</a:t>
            </a:r>
            <a:endParaRPr sz="2400" b="1">
              <a:latin typeface="微软雅黑" panose="020B0503020204020204" charset="-122"/>
              <a:ea typeface="微软雅黑" panose="020B0503020204020204" charset="-122"/>
              <a:cs typeface="微软雅黑" panose="020B0503020204020204" charset="-122"/>
            </a:endParaRPr>
          </a:p>
        </p:txBody>
      </p:sp>
      <p:sp>
        <p:nvSpPr>
          <p:cNvPr id="8" name="object 8"/>
          <p:cNvSpPr/>
          <p:nvPr/>
        </p:nvSpPr>
        <p:spPr>
          <a:xfrm>
            <a:off x="10038588" y="0"/>
            <a:ext cx="2130552" cy="1223772"/>
          </a:xfrm>
          <a:prstGeom prst="rect">
            <a:avLst/>
          </a:prstGeom>
          <a:blipFill>
            <a:blip r:embed="rId3" cstate="print"/>
            <a:stretch>
              <a:fillRect/>
            </a:stretch>
          </a:blipFill>
        </p:spPr>
        <p:txBody>
          <a:bodyPr wrap="square" lIns="0" tIns="0" rIns="0" bIns="0" rtlCol="0"/>
          <a:lstStyle/>
          <a:p/>
        </p:txBody>
      </p:sp>
      <p:sp>
        <p:nvSpPr>
          <p:cNvPr id="9" name="object 9"/>
          <p:cNvSpPr txBox="1"/>
          <p:nvPr/>
        </p:nvSpPr>
        <p:spPr>
          <a:xfrm>
            <a:off x="985824" y="132969"/>
            <a:ext cx="226441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5.4.2二、巴</a:t>
            </a:r>
            <a:r>
              <a:rPr sz="1400" spc="345" dirty="0">
                <a:solidFill>
                  <a:srgbClr val="7E7E7E"/>
                </a:solidFill>
                <a:latin typeface="等线" panose="02010600030101010101" charset="-122"/>
                <a:cs typeface="等线" panose="02010600030101010101" charset="-122"/>
              </a:rPr>
              <a:t>金</a:t>
            </a:r>
            <a:r>
              <a:rPr sz="1400" dirty="0">
                <a:solidFill>
                  <a:srgbClr val="7E7E7E"/>
                </a:solidFill>
                <a:latin typeface="等线" panose="02010600030101010101" charset="-122"/>
                <a:cs typeface="等线" panose="02010600030101010101" charset="-122"/>
              </a:rPr>
              <a:t>张中行</a:t>
            </a:r>
            <a:r>
              <a:rPr sz="1400" spc="-40"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余秋雨</a:t>
            </a:r>
            <a:endParaRPr sz="1400">
              <a:latin typeface="等线" panose="02010600030101010101" charset="-122"/>
              <a:cs typeface="等线" panose="02010600030101010101" charset="-122"/>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472671" y="723900"/>
            <a:ext cx="512445" cy="173990"/>
          </a:xfrm>
          <a:custGeom>
            <a:avLst/>
            <a:gdLst/>
            <a:ahLst/>
            <a:cxnLst/>
            <a:rect l="l" t="t" r="r" b="b"/>
            <a:pathLst>
              <a:path w="512445" h="173990">
                <a:moveTo>
                  <a:pt x="0" y="173736"/>
                </a:moveTo>
                <a:lnTo>
                  <a:pt x="512064" y="173736"/>
                </a:lnTo>
                <a:lnTo>
                  <a:pt x="512064" y="0"/>
                </a:lnTo>
                <a:lnTo>
                  <a:pt x="0" y="0"/>
                </a:lnTo>
                <a:lnTo>
                  <a:pt x="0" y="173736"/>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793800" y="452373"/>
            <a:ext cx="6951980" cy="452120"/>
          </a:xfrm>
          <a:prstGeom prst="rect">
            <a:avLst/>
          </a:prstGeom>
        </p:spPr>
        <p:txBody>
          <a:bodyPr vert="horz" wrap="square" lIns="0" tIns="12065" rIns="0" bIns="0" rtlCol="0">
            <a:spAutoFit/>
          </a:bodyPr>
          <a:lstStyle/>
          <a:p>
            <a:pPr marL="12700">
              <a:lnSpc>
                <a:spcPct val="100000"/>
              </a:lnSpc>
              <a:spcBef>
                <a:spcPts val="95"/>
              </a:spcBef>
            </a:pPr>
            <a:r>
              <a:rPr spc="-5" dirty="0"/>
              <a:t>5.4.2</a:t>
            </a:r>
            <a:r>
              <a:rPr spc="-15" dirty="0"/>
              <a:t> </a:t>
            </a:r>
            <a:r>
              <a:rPr spc="-5" dirty="0"/>
              <a:t>主要散文作家——巴金</a:t>
            </a:r>
            <a:r>
              <a:rPr spc="10" dirty="0"/>
              <a:t> </a:t>
            </a:r>
            <a:r>
              <a:rPr spc="-5" dirty="0"/>
              <a:t>张中行</a:t>
            </a:r>
            <a:r>
              <a:rPr dirty="0"/>
              <a:t> </a:t>
            </a:r>
            <a:r>
              <a:rPr spc="-5" dirty="0"/>
              <a:t>余秋雨</a:t>
            </a:r>
            <a:endParaRPr spc="-5" dirty="0"/>
          </a:p>
        </p:txBody>
      </p:sp>
      <p:sp>
        <p:nvSpPr>
          <p:cNvPr id="7" name="object 7"/>
          <p:cNvSpPr txBox="1"/>
          <p:nvPr/>
        </p:nvSpPr>
        <p:spPr>
          <a:xfrm>
            <a:off x="368604" y="1185798"/>
            <a:ext cx="204279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5.4.2.2</a:t>
            </a:r>
            <a:r>
              <a:rPr sz="2400" b="1" spc="-85" dirty="0">
                <a:latin typeface="微软雅黑" panose="020B0503020204020204" charset="-122"/>
                <a:cs typeface="微软雅黑" panose="020B0503020204020204" charset="-122"/>
              </a:rPr>
              <a:t> </a:t>
            </a:r>
            <a:r>
              <a:rPr sz="2400" b="1" dirty="0">
                <a:latin typeface="微软雅黑" panose="020B0503020204020204" charset="-122"/>
                <a:cs typeface="微软雅黑" panose="020B0503020204020204" charset="-122"/>
              </a:rPr>
              <a:t>张中行</a:t>
            </a:r>
            <a:endParaRPr sz="2400">
              <a:latin typeface="微软雅黑" panose="020B0503020204020204" charset="-122"/>
              <a:cs typeface="微软雅黑" panose="020B0503020204020204" charset="-122"/>
            </a:endParaRPr>
          </a:p>
        </p:txBody>
      </p:sp>
      <p:sp>
        <p:nvSpPr>
          <p:cNvPr id="8" name="object 8"/>
          <p:cNvSpPr txBox="1"/>
          <p:nvPr/>
        </p:nvSpPr>
        <p:spPr>
          <a:xfrm>
            <a:off x="368604" y="1844166"/>
            <a:ext cx="9878695" cy="104648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ea typeface="微软雅黑" panose="020B0503020204020204" charset="-122"/>
                <a:cs typeface="微软雅黑" panose="020B0503020204020204" charset="-122"/>
              </a:rPr>
              <a:t>1</a:t>
            </a:r>
            <a:r>
              <a:rPr sz="2400" b="1" dirty="0">
                <a:latin typeface="微软雅黑" panose="020B0503020204020204" charset="-122"/>
                <a:ea typeface="微软雅黑" panose="020B0503020204020204" charset="-122"/>
                <a:cs typeface="微软雅黑" panose="020B0503020204020204" charset="-122"/>
              </a:rPr>
              <a:t>、主要作品：</a:t>
            </a:r>
            <a:r>
              <a:rPr sz="2000" b="1" dirty="0">
                <a:solidFill>
                  <a:srgbClr val="C00000"/>
                </a:solidFill>
                <a:latin typeface="微软雅黑" panose="020B0503020204020204" charset="-122"/>
                <a:ea typeface="微软雅黑" panose="020B0503020204020204" charset="-122"/>
                <a:cs typeface="微软雅黑" panose="020B0503020204020204" charset="-122"/>
              </a:rPr>
              <a:t>《负暄琐话》</a:t>
            </a:r>
            <a:r>
              <a:rPr sz="2000" b="1" dirty="0">
                <a:latin typeface="微软雅黑" panose="020B0503020204020204" charset="-122"/>
                <a:ea typeface="微软雅黑" panose="020B0503020204020204" charset="-122"/>
                <a:cs typeface="微软雅黑" panose="020B0503020204020204" charset="-122"/>
              </a:rPr>
              <a:t>、《</a:t>
            </a:r>
            <a:r>
              <a:rPr sz="2000" b="1" spc="5" dirty="0">
                <a:latin typeface="微软雅黑" panose="020B0503020204020204" charset="-122"/>
                <a:ea typeface="微软雅黑" panose="020B0503020204020204" charset="-122"/>
                <a:cs typeface="微软雅黑" panose="020B0503020204020204" charset="-122"/>
              </a:rPr>
              <a:t>负</a:t>
            </a:r>
            <a:r>
              <a:rPr sz="2000" b="1" dirty="0">
                <a:latin typeface="微软雅黑" panose="020B0503020204020204" charset="-122"/>
                <a:ea typeface="微软雅黑" panose="020B0503020204020204" charset="-122"/>
                <a:cs typeface="微软雅黑" panose="020B0503020204020204" charset="-122"/>
              </a:rPr>
              <a:t>暄</a:t>
            </a:r>
            <a:r>
              <a:rPr sz="2000" b="1" spc="-10" dirty="0">
                <a:latin typeface="微软雅黑" panose="020B0503020204020204" charset="-122"/>
                <a:ea typeface="微软雅黑" panose="020B0503020204020204" charset="-122"/>
                <a:cs typeface="微软雅黑" panose="020B0503020204020204" charset="-122"/>
              </a:rPr>
              <a:t>续</a:t>
            </a:r>
            <a:r>
              <a:rPr sz="2000" b="1" dirty="0">
                <a:latin typeface="微软雅黑" panose="020B0503020204020204" charset="-122"/>
                <a:ea typeface="微软雅黑" panose="020B0503020204020204" charset="-122"/>
                <a:cs typeface="微软雅黑" panose="020B0503020204020204" charset="-122"/>
              </a:rPr>
              <a:t>话》、《负</a:t>
            </a:r>
            <a:r>
              <a:rPr sz="2000" b="1" spc="-10" dirty="0">
                <a:latin typeface="微软雅黑" panose="020B0503020204020204" charset="-122"/>
                <a:ea typeface="微软雅黑" panose="020B0503020204020204" charset="-122"/>
                <a:cs typeface="微软雅黑" panose="020B0503020204020204" charset="-122"/>
              </a:rPr>
              <a:t>暄</a:t>
            </a:r>
            <a:r>
              <a:rPr sz="2000" b="1" dirty="0">
                <a:latin typeface="微软雅黑" panose="020B0503020204020204" charset="-122"/>
                <a:ea typeface="微软雅黑" panose="020B0503020204020204" charset="-122"/>
                <a:cs typeface="微软雅黑" panose="020B0503020204020204" charset="-122"/>
              </a:rPr>
              <a:t>三话》</a:t>
            </a:r>
            <a:endParaRPr sz="2000" b="1">
              <a:latin typeface="微软雅黑" panose="020B0503020204020204" charset="-122"/>
              <a:ea typeface="微软雅黑" panose="020B0503020204020204" charset="-122"/>
              <a:cs typeface="微软雅黑" panose="020B0503020204020204" charset="-122"/>
            </a:endParaRPr>
          </a:p>
          <a:p>
            <a:pPr marL="12700">
              <a:lnSpc>
                <a:spcPct val="100000"/>
              </a:lnSpc>
              <a:spcBef>
                <a:spcPts val="2305"/>
              </a:spcBef>
            </a:pPr>
            <a:r>
              <a:rPr sz="2000" b="1" dirty="0">
                <a:latin typeface="微软雅黑" panose="020B0503020204020204" charset="-122"/>
                <a:ea typeface="微软雅黑" panose="020B0503020204020204" charset="-122"/>
                <a:cs typeface="微软雅黑" panose="020B0503020204020204" charset="-122"/>
              </a:rPr>
              <a:t>2、</a:t>
            </a:r>
            <a:r>
              <a:rPr sz="2400" b="1" dirty="0">
                <a:latin typeface="微软雅黑" panose="020B0503020204020204" charset="-122"/>
                <a:ea typeface="微软雅黑" panose="020B0503020204020204" charset="-122"/>
                <a:cs typeface="微软雅黑" panose="020B0503020204020204" charset="-122"/>
              </a:rPr>
              <a:t>艺术风格：叙述庄重典雅，文风质朴而不失俊俏，传统文化功底厚实</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sp>
        <p:nvSpPr>
          <p:cNvPr id="9" name="object 9"/>
          <p:cNvSpPr txBox="1"/>
          <p:nvPr/>
        </p:nvSpPr>
        <p:spPr>
          <a:xfrm>
            <a:off x="343204" y="3155060"/>
            <a:ext cx="6576059" cy="391160"/>
          </a:xfrm>
          <a:prstGeom prst="rect">
            <a:avLst/>
          </a:prstGeom>
        </p:spPr>
        <p:txBody>
          <a:bodyPr vert="horz" wrap="square" lIns="0" tIns="12700" rIns="0" bIns="0" rtlCol="0">
            <a:spAutoFit/>
          </a:bodyPr>
          <a:lstStyle/>
          <a:p>
            <a:pPr marL="38100">
              <a:lnSpc>
                <a:spcPct val="100000"/>
              </a:lnSpc>
              <a:spcBef>
                <a:spcPts val="100"/>
              </a:spcBef>
            </a:pPr>
            <a:r>
              <a:rPr sz="3000" baseline="11000" dirty="0">
                <a:latin typeface="微软雅黑" panose="020B0503020204020204" charset="-122"/>
                <a:cs typeface="微软雅黑" panose="020B0503020204020204" charset="-122"/>
              </a:rPr>
              <a:t>3、</a:t>
            </a:r>
            <a:r>
              <a:rPr sz="2400" b="1" dirty="0">
                <a:solidFill>
                  <a:srgbClr val="C00000"/>
                </a:solidFill>
                <a:latin typeface="微软雅黑" panose="020B0503020204020204" charset="-122"/>
                <a:cs typeface="微软雅黑" panose="020B0503020204020204" charset="-122"/>
              </a:rPr>
              <a:t>张中行散文“三话”的主要内容和艺术特色：</a:t>
            </a:r>
            <a:endParaRPr sz="2400">
              <a:latin typeface="微软雅黑" panose="020B0503020204020204" charset="-122"/>
              <a:cs typeface="微软雅黑" panose="020B0503020204020204" charset="-122"/>
            </a:endParaRPr>
          </a:p>
        </p:txBody>
      </p:sp>
      <p:sp>
        <p:nvSpPr>
          <p:cNvPr id="10" name="object 10"/>
          <p:cNvSpPr txBox="1"/>
          <p:nvPr/>
        </p:nvSpPr>
        <p:spPr>
          <a:xfrm>
            <a:off x="368604" y="3593165"/>
            <a:ext cx="11482705" cy="2228215"/>
          </a:xfrm>
          <a:prstGeom prst="rect">
            <a:avLst/>
          </a:prstGeom>
        </p:spPr>
        <p:txBody>
          <a:bodyPr vert="horz" wrap="square" lIns="0" tIns="196215" rIns="0" bIns="0" rtlCol="0">
            <a:spAutoFit/>
          </a:bodyPr>
          <a:lstStyle/>
          <a:p>
            <a:pPr marL="801370" indent="-789305">
              <a:lnSpc>
                <a:spcPct val="100000"/>
              </a:lnSpc>
              <a:spcBef>
                <a:spcPts val="1545"/>
              </a:spcBef>
              <a:buSzPct val="96000"/>
              <a:buAutoNum type="arabicPlain"/>
              <a:tabLst>
                <a:tab pos="802005" algn="l"/>
              </a:tabLst>
            </a:pPr>
            <a:r>
              <a:rPr sz="2400" b="1" spc="-5" dirty="0">
                <a:latin typeface="微软雅黑" panose="020B0503020204020204" charset="-122"/>
                <a:ea typeface="微软雅黑" panose="020B0503020204020204" charset="-122"/>
                <a:cs typeface="微软雅黑" panose="020B0503020204020204" charset="-122"/>
              </a:rPr>
              <a:t>“三话”是</a:t>
            </a:r>
            <a:r>
              <a:rPr sz="2400" b="1" dirty="0">
                <a:latin typeface="微软雅黑" panose="020B0503020204020204" charset="-122"/>
                <a:ea typeface="微软雅黑" panose="020B0503020204020204" charset="-122"/>
                <a:cs typeface="微软雅黑" panose="020B0503020204020204" charset="-122"/>
              </a:rPr>
              <a:t>指</a:t>
            </a:r>
            <a:r>
              <a:rPr sz="2400" b="1" spc="-5" dirty="0">
                <a:solidFill>
                  <a:srgbClr val="C00000"/>
                </a:solidFill>
                <a:latin typeface="微软雅黑" panose="020B0503020204020204" charset="-122"/>
                <a:ea typeface="微软雅黑" panose="020B0503020204020204" charset="-122"/>
                <a:cs typeface="微软雅黑" panose="020B0503020204020204" charset="-122"/>
              </a:rPr>
              <a:t>《负暄琐话》、《负暄续</a:t>
            </a:r>
            <a:r>
              <a:rPr sz="2400" b="1" dirty="0">
                <a:solidFill>
                  <a:srgbClr val="C00000"/>
                </a:solidFill>
                <a:latin typeface="微软雅黑" panose="020B0503020204020204" charset="-122"/>
                <a:ea typeface="微软雅黑" panose="020B0503020204020204" charset="-122"/>
                <a:cs typeface="微软雅黑" panose="020B0503020204020204" charset="-122"/>
              </a:rPr>
              <a:t>话</a:t>
            </a:r>
            <a:r>
              <a:rPr sz="2400" b="1" spc="-5" dirty="0">
                <a:solidFill>
                  <a:srgbClr val="C00000"/>
                </a:solidFill>
                <a:latin typeface="微软雅黑" panose="020B0503020204020204" charset="-122"/>
                <a:ea typeface="微软雅黑" panose="020B0503020204020204" charset="-122"/>
                <a:cs typeface="微软雅黑" panose="020B0503020204020204" charset="-122"/>
              </a:rPr>
              <a:t>》、《负暄三话》</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12700" marR="5080">
              <a:lnSpc>
                <a:spcPct val="150000"/>
              </a:lnSpc>
              <a:spcBef>
                <a:spcPts val="5"/>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“三话”以</a:t>
            </a:r>
            <a:r>
              <a:rPr sz="2400" b="1" dirty="0">
                <a:solidFill>
                  <a:srgbClr val="C00000"/>
                </a:solidFill>
                <a:latin typeface="微软雅黑" panose="020B0503020204020204" charset="-122"/>
                <a:ea typeface="微软雅黑" panose="020B0503020204020204" charset="-122"/>
                <a:cs typeface="微软雅黑" panose="020B0503020204020204" charset="-122"/>
              </a:rPr>
              <a:t>“过来者”、“当事人”的身</a:t>
            </a:r>
            <a:r>
              <a:rPr sz="2400" b="1" spc="5" dirty="0">
                <a:solidFill>
                  <a:srgbClr val="C00000"/>
                </a:solidFill>
                <a:latin typeface="微软雅黑" panose="020B0503020204020204" charset="-122"/>
                <a:ea typeface="微软雅黑" panose="020B0503020204020204" charset="-122"/>
                <a:cs typeface="微软雅黑" panose="020B0503020204020204" charset="-122"/>
              </a:rPr>
              <a:t>份</a:t>
            </a:r>
            <a:r>
              <a:rPr sz="2400" b="1" dirty="0">
                <a:latin typeface="微软雅黑" panose="020B0503020204020204" charset="-122"/>
                <a:ea typeface="微软雅黑" panose="020B0503020204020204" charset="-122"/>
                <a:cs typeface="微软雅黑" panose="020B0503020204020204" charset="-122"/>
              </a:rPr>
              <a:t>讲述了许多不见于正史的</a:t>
            </a:r>
            <a:r>
              <a:rPr sz="2400" b="1" dirty="0">
                <a:solidFill>
                  <a:srgbClr val="C00000"/>
                </a:solidFill>
                <a:latin typeface="微软雅黑" panose="020B0503020204020204" charset="-122"/>
                <a:ea typeface="微软雅黑" panose="020B0503020204020204" charset="-122"/>
                <a:cs typeface="微软雅黑" panose="020B0503020204020204" charset="-122"/>
              </a:rPr>
              <a:t>“野史”轶 事，</a:t>
            </a:r>
            <a:r>
              <a:rPr sz="2400" b="1" dirty="0">
                <a:latin typeface="微软雅黑" panose="020B0503020204020204" charset="-122"/>
                <a:ea typeface="微软雅黑" panose="020B0503020204020204" charset="-122"/>
                <a:cs typeface="微软雅黑" panose="020B0503020204020204" charset="-122"/>
              </a:rPr>
              <a:t>既写</a:t>
            </a:r>
            <a:r>
              <a:rPr sz="2400" b="1" dirty="0">
                <a:solidFill>
                  <a:srgbClr val="C00000"/>
                </a:solidFill>
                <a:latin typeface="微软雅黑" panose="020B0503020204020204" charset="-122"/>
                <a:ea typeface="微软雅黑" panose="020B0503020204020204" charset="-122"/>
                <a:cs typeface="微软雅黑" panose="020B0503020204020204" charset="-122"/>
              </a:rPr>
              <a:t>“现代硕儒”的嘉言懿行</a:t>
            </a:r>
            <a:r>
              <a:rPr sz="2400" b="1" dirty="0">
                <a:latin typeface="微软雅黑" panose="020B0503020204020204" charset="-122"/>
                <a:ea typeface="微软雅黑" panose="020B0503020204020204" charset="-122"/>
                <a:cs typeface="微软雅黑" panose="020B0503020204020204" charset="-122"/>
              </a:rPr>
              <a:t>，也写</a:t>
            </a:r>
            <a:r>
              <a:rPr sz="2400" b="1" dirty="0">
                <a:solidFill>
                  <a:srgbClr val="C00000"/>
                </a:solidFill>
                <a:latin typeface="微软雅黑" panose="020B0503020204020204" charset="-122"/>
                <a:ea typeface="微软雅黑" panose="020B0503020204020204" charset="-122"/>
                <a:cs typeface="微软雅黑" panose="020B0503020204020204" charset="-122"/>
              </a:rPr>
              <a:t>古今才女的爱情生活</a:t>
            </a:r>
            <a:r>
              <a:rPr sz="2400" b="1" dirty="0">
                <a:latin typeface="微软雅黑" panose="020B0503020204020204" charset="-122"/>
                <a:ea typeface="微软雅黑" panose="020B0503020204020204" charset="-122"/>
                <a:cs typeface="微软雅黑" panose="020B0503020204020204" charset="-122"/>
              </a:rPr>
              <a:t>。</a:t>
            </a:r>
            <a:endParaRPr sz="2400" b="1">
              <a:latin typeface="微软雅黑" panose="020B0503020204020204" charset="-122"/>
              <a:ea typeface="微软雅黑" panose="020B0503020204020204" charset="-122"/>
              <a:cs typeface="微软雅黑" panose="020B0503020204020204" charset="-122"/>
            </a:endParaRPr>
          </a:p>
          <a:p>
            <a:pPr marL="800735" indent="-788670">
              <a:lnSpc>
                <a:spcPct val="100000"/>
              </a:lnSpc>
              <a:spcBef>
                <a:spcPts val="1440"/>
              </a:spcBef>
              <a:buSzPct val="96000"/>
              <a:buAutoNum type="arabicPlain"/>
              <a:tabLst>
                <a:tab pos="801370" algn="l"/>
              </a:tabLst>
            </a:pPr>
            <a:r>
              <a:rPr sz="2400" b="1" dirty="0">
                <a:latin typeface="微软雅黑" panose="020B0503020204020204" charset="-122"/>
                <a:ea typeface="微软雅黑" panose="020B0503020204020204" charset="-122"/>
                <a:cs typeface="微软雅黑" panose="020B0503020204020204" charset="-122"/>
              </a:rPr>
              <a:t>“三话”</a:t>
            </a:r>
            <a:r>
              <a:rPr sz="2400" b="1" dirty="0">
                <a:solidFill>
                  <a:srgbClr val="C00000"/>
                </a:solidFill>
                <a:latin typeface="微软雅黑" panose="020B0503020204020204" charset="-122"/>
                <a:ea typeface="微软雅黑" panose="020B0503020204020204" charset="-122"/>
                <a:cs typeface="微软雅黑" panose="020B0503020204020204" charset="-122"/>
              </a:rPr>
              <a:t>运笔随意</a:t>
            </a:r>
            <a:r>
              <a:rPr sz="2400" b="1" dirty="0">
                <a:latin typeface="微软雅黑" panose="020B0503020204020204" charset="-122"/>
                <a:ea typeface="微软雅黑" panose="020B0503020204020204" charset="-122"/>
                <a:cs typeface="微软雅黑" panose="020B0503020204020204" charset="-122"/>
              </a:rPr>
              <a:t>，</a:t>
            </a:r>
            <a:r>
              <a:rPr sz="2400" b="1" dirty="0">
                <a:solidFill>
                  <a:srgbClr val="C00000"/>
                </a:solidFill>
                <a:latin typeface="微软雅黑" panose="020B0503020204020204" charset="-122"/>
                <a:ea typeface="微软雅黑" panose="020B0503020204020204" charset="-122"/>
                <a:cs typeface="微软雅黑" panose="020B0503020204020204" charset="-122"/>
              </a:rPr>
              <a:t>语言自然，不拘格</a:t>
            </a:r>
            <a:r>
              <a:rPr sz="2400" b="1" spc="-15" dirty="0">
                <a:solidFill>
                  <a:srgbClr val="C00000"/>
                </a:solidFill>
                <a:latin typeface="微软雅黑" panose="020B0503020204020204" charset="-122"/>
                <a:ea typeface="微软雅黑" panose="020B0503020204020204" charset="-122"/>
                <a:cs typeface="微软雅黑" panose="020B0503020204020204" charset="-122"/>
              </a:rPr>
              <a:t>套</a:t>
            </a:r>
            <a:r>
              <a:rPr sz="2400" b="1" dirty="0">
                <a:latin typeface="微软雅黑" panose="020B0503020204020204" charset="-122"/>
                <a:ea typeface="微软雅黑" panose="020B0503020204020204" charset="-122"/>
                <a:cs typeface="微软雅黑" panose="020B0503020204020204" charset="-122"/>
              </a:rPr>
              <a:t>，形成了富有特色的</a:t>
            </a:r>
            <a:r>
              <a:rPr sz="2400" b="1" dirty="0">
                <a:solidFill>
                  <a:srgbClr val="C00000"/>
                </a:solidFill>
                <a:latin typeface="微软雅黑" panose="020B0503020204020204" charset="-122"/>
                <a:ea typeface="微软雅黑" panose="020B0503020204020204" charset="-122"/>
                <a:cs typeface="微软雅黑" panose="020B0503020204020204" charset="-122"/>
              </a:rPr>
              <a:t>“闲话”风格。</a:t>
            </a:r>
            <a:endParaRPr sz="2400" b="1">
              <a:latin typeface="微软雅黑" panose="020B0503020204020204" charset="-122"/>
              <a:ea typeface="微软雅黑" panose="020B0503020204020204" charset="-122"/>
              <a:cs typeface="微软雅黑" panose="020B0503020204020204" charset="-122"/>
            </a:endParaRPr>
          </a:p>
        </p:txBody>
      </p:sp>
      <p:sp>
        <p:nvSpPr>
          <p:cNvPr id="11" name="object 11"/>
          <p:cNvSpPr/>
          <p:nvPr/>
        </p:nvSpPr>
        <p:spPr>
          <a:xfrm>
            <a:off x="10038588" y="0"/>
            <a:ext cx="2130552" cy="1223772"/>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2603754" y="1084325"/>
            <a:ext cx="937260" cy="502920"/>
          </a:xfrm>
          <a:custGeom>
            <a:avLst/>
            <a:gdLst/>
            <a:ahLst/>
            <a:cxnLst/>
            <a:rect l="l" t="t" r="r" b="b"/>
            <a:pathLst>
              <a:path w="937260" h="502919">
                <a:moveTo>
                  <a:pt x="685799" y="0"/>
                </a:moveTo>
                <a:lnTo>
                  <a:pt x="0" y="0"/>
                </a:lnTo>
                <a:lnTo>
                  <a:pt x="0" y="502920"/>
                </a:lnTo>
                <a:lnTo>
                  <a:pt x="685799" y="502920"/>
                </a:lnTo>
                <a:lnTo>
                  <a:pt x="937259" y="251460"/>
                </a:lnTo>
                <a:lnTo>
                  <a:pt x="685799" y="0"/>
                </a:lnTo>
                <a:close/>
              </a:path>
            </a:pathLst>
          </a:custGeom>
          <a:solidFill>
            <a:srgbClr val="00AF50"/>
          </a:solidFill>
        </p:spPr>
        <p:txBody>
          <a:bodyPr wrap="square" lIns="0" tIns="0" rIns="0" bIns="0" rtlCol="0"/>
          <a:lstStyle/>
          <a:p/>
        </p:txBody>
      </p:sp>
      <p:sp>
        <p:nvSpPr>
          <p:cNvPr id="13" name="object 13"/>
          <p:cNvSpPr/>
          <p:nvPr/>
        </p:nvSpPr>
        <p:spPr>
          <a:xfrm>
            <a:off x="2603754" y="1084325"/>
            <a:ext cx="937260" cy="502920"/>
          </a:xfrm>
          <a:custGeom>
            <a:avLst/>
            <a:gdLst/>
            <a:ahLst/>
            <a:cxnLst/>
            <a:rect l="l" t="t" r="r" b="b"/>
            <a:pathLst>
              <a:path w="937260" h="502919">
                <a:moveTo>
                  <a:pt x="0" y="0"/>
                </a:moveTo>
                <a:lnTo>
                  <a:pt x="685799" y="0"/>
                </a:lnTo>
                <a:lnTo>
                  <a:pt x="937259" y="251460"/>
                </a:lnTo>
                <a:lnTo>
                  <a:pt x="685799" y="502920"/>
                </a:lnTo>
                <a:lnTo>
                  <a:pt x="0" y="502920"/>
                </a:lnTo>
                <a:lnTo>
                  <a:pt x="0" y="0"/>
                </a:lnTo>
                <a:close/>
              </a:path>
            </a:pathLst>
          </a:custGeom>
          <a:ln w="28956">
            <a:solidFill>
              <a:srgbClr val="00AF50"/>
            </a:solidFill>
          </a:ln>
        </p:spPr>
        <p:txBody>
          <a:bodyPr wrap="square" lIns="0" tIns="0" rIns="0" bIns="0" rtlCol="0"/>
          <a:lstStyle/>
          <a:p/>
        </p:txBody>
      </p:sp>
      <p:sp>
        <p:nvSpPr>
          <p:cNvPr id="14" name="object 14"/>
          <p:cNvSpPr txBox="1"/>
          <p:nvPr/>
        </p:nvSpPr>
        <p:spPr>
          <a:xfrm>
            <a:off x="2843276" y="1127505"/>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5" name="object 15"/>
          <p:cNvSpPr/>
          <p:nvPr/>
        </p:nvSpPr>
        <p:spPr>
          <a:xfrm>
            <a:off x="7037069" y="3013710"/>
            <a:ext cx="935990" cy="502920"/>
          </a:xfrm>
          <a:custGeom>
            <a:avLst/>
            <a:gdLst/>
            <a:ahLst/>
            <a:cxnLst/>
            <a:rect l="l" t="t" r="r" b="b"/>
            <a:pathLst>
              <a:path w="935990" h="502920">
                <a:moveTo>
                  <a:pt x="684276" y="0"/>
                </a:moveTo>
                <a:lnTo>
                  <a:pt x="0" y="0"/>
                </a:lnTo>
                <a:lnTo>
                  <a:pt x="0" y="502919"/>
                </a:lnTo>
                <a:lnTo>
                  <a:pt x="684276" y="502919"/>
                </a:lnTo>
                <a:lnTo>
                  <a:pt x="935735" y="251460"/>
                </a:lnTo>
                <a:lnTo>
                  <a:pt x="684276" y="0"/>
                </a:lnTo>
                <a:close/>
              </a:path>
            </a:pathLst>
          </a:custGeom>
          <a:solidFill>
            <a:srgbClr val="006FC0"/>
          </a:solidFill>
        </p:spPr>
        <p:txBody>
          <a:bodyPr wrap="square" lIns="0" tIns="0" rIns="0" bIns="0" rtlCol="0"/>
          <a:lstStyle/>
          <a:p/>
        </p:txBody>
      </p:sp>
      <p:sp>
        <p:nvSpPr>
          <p:cNvPr id="16" name="object 16"/>
          <p:cNvSpPr/>
          <p:nvPr/>
        </p:nvSpPr>
        <p:spPr>
          <a:xfrm>
            <a:off x="7037069" y="3013710"/>
            <a:ext cx="935990" cy="502920"/>
          </a:xfrm>
          <a:custGeom>
            <a:avLst/>
            <a:gdLst/>
            <a:ahLst/>
            <a:cxnLst/>
            <a:rect l="l" t="t" r="r" b="b"/>
            <a:pathLst>
              <a:path w="935990" h="502920">
                <a:moveTo>
                  <a:pt x="0" y="0"/>
                </a:moveTo>
                <a:lnTo>
                  <a:pt x="684276" y="0"/>
                </a:lnTo>
                <a:lnTo>
                  <a:pt x="935735" y="251460"/>
                </a:lnTo>
                <a:lnTo>
                  <a:pt x="684276" y="502919"/>
                </a:lnTo>
                <a:lnTo>
                  <a:pt x="0" y="502919"/>
                </a:lnTo>
                <a:lnTo>
                  <a:pt x="0" y="0"/>
                </a:lnTo>
                <a:close/>
              </a:path>
            </a:pathLst>
          </a:custGeom>
          <a:ln w="28956">
            <a:solidFill>
              <a:srgbClr val="006FC0"/>
            </a:solidFill>
          </a:ln>
        </p:spPr>
        <p:txBody>
          <a:bodyPr wrap="square" lIns="0" tIns="0" rIns="0" bIns="0" rtlCol="0"/>
          <a:lstStyle/>
          <a:p/>
        </p:txBody>
      </p:sp>
      <p:sp>
        <p:nvSpPr>
          <p:cNvPr id="17" name="object 17"/>
          <p:cNvSpPr txBox="1"/>
          <p:nvPr/>
        </p:nvSpPr>
        <p:spPr>
          <a:xfrm>
            <a:off x="7275703" y="3057601"/>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8" name="object 18"/>
          <p:cNvSpPr txBox="1"/>
          <p:nvPr/>
        </p:nvSpPr>
        <p:spPr>
          <a:xfrm>
            <a:off x="985824" y="132969"/>
            <a:ext cx="226441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5.4.2二、巴</a:t>
            </a:r>
            <a:r>
              <a:rPr sz="1400" spc="345" dirty="0">
                <a:solidFill>
                  <a:srgbClr val="7E7E7E"/>
                </a:solidFill>
                <a:latin typeface="等线" panose="02010600030101010101" charset="-122"/>
                <a:cs typeface="等线" panose="02010600030101010101" charset="-122"/>
              </a:rPr>
              <a:t>金</a:t>
            </a:r>
            <a:r>
              <a:rPr sz="1400" dirty="0">
                <a:solidFill>
                  <a:srgbClr val="7E7E7E"/>
                </a:solidFill>
                <a:latin typeface="等线" panose="02010600030101010101" charset="-122"/>
                <a:cs typeface="等线" panose="02010600030101010101" charset="-122"/>
              </a:rPr>
              <a:t>张中行</a:t>
            </a:r>
            <a:r>
              <a:rPr sz="1400" spc="-40"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余秋雨</a:t>
            </a:r>
            <a:endParaRPr sz="1400">
              <a:latin typeface="等线" panose="02010600030101010101" charset="-122"/>
              <a:cs typeface="等线" panose="02010600030101010101"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p:nvPr/>
        </p:nvSpPr>
        <p:spPr>
          <a:xfrm>
            <a:off x="11472671" y="909827"/>
            <a:ext cx="512445" cy="228600"/>
          </a:xfrm>
          <a:custGeom>
            <a:avLst/>
            <a:gdLst/>
            <a:ahLst/>
            <a:cxnLst/>
            <a:rect l="l" t="t" r="r" b="b"/>
            <a:pathLst>
              <a:path w="512445" h="228600">
                <a:moveTo>
                  <a:pt x="0" y="228600"/>
                </a:moveTo>
                <a:lnTo>
                  <a:pt x="512064" y="228600"/>
                </a:lnTo>
                <a:lnTo>
                  <a:pt x="512064" y="0"/>
                </a:lnTo>
                <a:lnTo>
                  <a:pt x="0" y="0"/>
                </a:lnTo>
                <a:lnTo>
                  <a:pt x="0" y="228600"/>
                </a:lnTo>
                <a:close/>
              </a:path>
            </a:pathLst>
          </a:custGeom>
          <a:ln w="12192">
            <a:solidFill>
              <a:srgbClr val="333399"/>
            </a:solidFill>
          </a:ln>
        </p:spPr>
        <p:txBody>
          <a:bodyPr wrap="square" lIns="0" tIns="0" rIns="0" bIns="0" rtlCol="0"/>
          <a:lstStyle/>
          <a:p/>
        </p:txBody>
      </p:sp>
      <p:sp>
        <p:nvSpPr>
          <p:cNvPr id="6" name="object 6"/>
          <p:cNvSpPr txBox="1">
            <a:spLocks noGrp="1"/>
          </p:cNvSpPr>
          <p:nvPr>
            <p:ph type="title"/>
          </p:nvPr>
        </p:nvSpPr>
        <p:spPr>
          <a:xfrm>
            <a:off x="868172" y="397509"/>
            <a:ext cx="7444105" cy="482600"/>
          </a:xfrm>
          <a:prstGeom prst="rect">
            <a:avLst/>
          </a:prstGeom>
        </p:spPr>
        <p:txBody>
          <a:bodyPr vert="horz" wrap="square" lIns="0" tIns="12700" rIns="0" bIns="0" rtlCol="0">
            <a:spAutoFit/>
          </a:bodyPr>
          <a:lstStyle/>
          <a:p>
            <a:pPr marL="12700">
              <a:lnSpc>
                <a:spcPct val="100000"/>
              </a:lnSpc>
              <a:spcBef>
                <a:spcPts val="100"/>
              </a:spcBef>
            </a:pPr>
            <a:r>
              <a:rPr sz="3000" spc="-5" dirty="0"/>
              <a:t>5.4.2</a:t>
            </a:r>
            <a:r>
              <a:rPr sz="3000" spc="-20" dirty="0"/>
              <a:t> </a:t>
            </a:r>
            <a:r>
              <a:rPr sz="3000" dirty="0"/>
              <a:t>主要散文作家</a:t>
            </a:r>
            <a:r>
              <a:rPr sz="3000" spc="-5" dirty="0"/>
              <a:t>——</a:t>
            </a:r>
            <a:r>
              <a:rPr sz="3000" dirty="0"/>
              <a:t>巴金</a:t>
            </a:r>
            <a:r>
              <a:rPr sz="3000" spc="-50" dirty="0"/>
              <a:t> </a:t>
            </a:r>
            <a:r>
              <a:rPr sz="3000" dirty="0"/>
              <a:t>张中行</a:t>
            </a:r>
            <a:r>
              <a:rPr sz="3000" spc="-40" dirty="0"/>
              <a:t> </a:t>
            </a:r>
            <a:r>
              <a:rPr sz="3000" dirty="0"/>
              <a:t>余秋雨</a:t>
            </a:r>
            <a:endParaRPr sz="3000"/>
          </a:p>
        </p:txBody>
      </p:sp>
      <p:sp>
        <p:nvSpPr>
          <p:cNvPr id="7" name="object 7"/>
          <p:cNvSpPr txBox="1"/>
          <p:nvPr/>
        </p:nvSpPr>
        <p:spPr>
          <a:xfrm>
            <a:off x="78739" y="1143965"/>
            <a:ext cx="2115820" cy="422909"/>
          </a:xfrm>
          <a:prstGeom prst="rect">
            <a:avLst/>
          </a:prstGeom>
        </p:spPr>
        <p:txBody>
          <a:bodyPr vert="horz" wrap="square" lIns="0" tIns="13335" rIns="0" bIns="0" rtlCol="0">
            <a:spAutoFit/>
          </a:bodyPr>
          <a:lstStyle/>
          <a:p>
            <a:pPr marL="12700">
              <a:lnSpc>
                <a:spcPct val="100000"/>
              </a:lnSpc>
              <a:spcBef>
                <a:spcPts val="105"/>
              </a:spcBef>
            </a:pPr>
            <a:r>
              <a:rPr sz="2600" b="1" dirty="0">
                <a:latin typeface="微软雅黑" panose="020B0503020204020204" charset="-122"/>
                <a:cs typeface="微软雅黑" panose="020B0503020204020204" charset="-122"/>
              </a:rPr>
              <a:t>5.4.2</a:t>
            </a:r>
            <a:r>
              <a:rPr sz="2600" b="1" spc="-15" dirty="0">
                <a:latin typeface="微软雅黑" panose="020B0503020204020204" charset="-122"/>
                <a:cs typeface="微软雅黑" panose="020B0503020204020204" charset="-122"/>
              </a:rPr>
              <a:t>.</a:t>
            </a:r>
            <a:r>
              <a:rPr sz="2600" b="1" dirty="0">
                <a:latin typeface="微软雅黑" panose="020B0503020204020204" charset="-122"/>
                <a:cs typeface="微软雅黑" panose="020B0503020204020204" charset="-122"/>
              </a:rPr>
              <a:t>3</a:t>
            </a:r>
            <a:r>
              <a:rPr sz="2600" b="1" spc="-15" dirty="0">
                <a:latin typeface="微软雅黑" panose="020B0503020204020204" charset="-122"/>
                <a:cs typeface="微软雅黑" panose="020B0503020204020204" charset="-122"/>
              </a:rPr>
              <a:t>余</a:t>
            </a:r>
            <a:r>
              <a:rPr sz="2600" b="1" spc="5" dirty="0">
                <a:latin typeface="微软雅黑" panose="020B0503020204020204" charset="-122"/>
                <a:cs typeface="微软雅黑" panose="020B0503020204020204" charset="-122"/>
              </a:rPr>
              <a:t>秋雨</a:t>
            </a:r>
            <a:endParaRPr sz="2600">
              <a:latin typeface="微软雅黑" panose="020B0503020204020204" charset="-122"/>
              <a:cs typeface="微软雅黑" panose="020B0503020204020204" charset="-122"/>
            </a:endParaRPr>
          </a:p>
        </p:txBody>
      </p:sp>
      <p:sp>
        <p:nvSpPr>
          <p:cNvPr id="8" name="object 8"/>
          <p:cNvSpPr txBox="1"/>
          <p:nvPr/>
        </p:nvSpPr>
        <p:spPr>
          <a:xfrm>
            <a:off x="78739" y="1803019"/>
            <a:ext cx="915987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D0D0D"/>
                </a:solidFill>
                <a:latin typeface="微软雅黑" panose="020B0503020204020204" charset="-122"/>
                <a:cs typeface="微软雅黑" panose="020B0503020204020204" charset="-122"/>
              </a:rPr>
              <a:t>1</a:t>
            </a:r>
            <a:r>
              <a:rPr sz="2400" b="1" dirty="0">
                <a:solidFill>
                  <a:srgbClr val="0D0D0D"/>
                </a:solidFill>
                <a:latin typeface="微软雅黑" panose="020B0503020204020204" charset="-122"/>
                <a:cs typeface="微软雅黑" panose="020B0503020204020204" charset="-122"/>
              </a:rPr>
              <a:t>、主要作品：</a:t>
            </a:r>
            <a:r>
              <a:rPr sz="2000" b="1" dirty="0">
                <a:solidFill>
                  <a:srgbClr val="C00000"/>
                </a:solidFill>
                <a:latin typeface="微软雅黑" panose="020B0503020204020204" charset="-122"/>
                <a:cs typeface="微软雅黑" panose="020B0503020204020204" charset="-122"/>
              </a:rPr>
              <a:t>《文化苦旅》、《山居</a:t>
            </a:r>
            <a:r>
              <a:rPr sz="2000" b="1" spc="-15" dirty="0">
                <a:solidFill>
                  <a:srgbClr val="C00000"/>
                </a:solidFill>
                <a:latin typeface="微软雅黑" panose="020B0503020204020204" charset="-122"/>
                <a:cs typeface="微软雅黑" panose="020B0503020204020204" charset="-122"/>
              </a:rPr>
              <a:t>笔</a:t>
            </a:r>
            <a:r>
              <a:rPr sz="2000" b="1" dirty="0">
                <a:solidFill>
                  <a:srgbClr val="C00000"/>
                </a:solidFill>
                <a:latin typeface="微软雅黑" panose="020B0503020204020204" charset="-122"/>
                <a:cs typeface="微软雅黑" panose="020B0503020204020204" charset="-122"/>
              </a:rPr>
              <a:t>记》</a:t>
            </a:r>
            <a:r>
              <a:rPr sz="2000" spc="-15" dirty="0">
                <a:latin typeface="微软雅黑" panose="020B0503020204020204" charset="-122"/>
                <a:cs typeface="微软雅黑" panose="020B0503020204020204" charset="-122"/>
              </a:rPr>
              <a:t>，</a:t>
            </a:r>
            <a:r>
              <a:rPr sz="2000" b="1" dirty="0">
                <a:solidFill>
                  <a:srgbClr val="C00000"/>
                </a:solidFill>
                <a:latin typeface="微软雅黑" panose="020B0503020204020204" charset="-122"/>
                <a:cs typeface="微软雅黑" panose="020B0503020204020204" charset="-122"/>
              </a:rPr>
              <a:t>《文</a:t>
            </a:r>
            <a:r>
              <a:rPr sz="2000" b="1" spc="-15" dirty="0">
                <a:solidFill>
                  <a:srgbClr val="C00000"/>
                </a:solidFill>
                <a:latin typeface="微软雅黑" panose="020B0503020204020204" charset="-122"/>
                <a:cs typeface="微软雅黑" panose="020B0503020204020204" charset="-122"/>
              </a:rPr>
              <a:t>明</a:t>
            </a:r>
            <a:r>
              <a:rPr sz="2000" b="1" dirty="0">
                <a:solidFill>
                  <a:srgbClr val="C00000"/>
                </a:solidFill>
                <a:latin typeface="微软雅黑" panose="020B0503020204020204" charset="-122"/>
                <a:cs typeface="微软雅黑" panose="020B0503020204020204" charset="-122"/>
              </a:rPr>
              <a:t>的碎</a:t>
            </a:r>
            <a:r>
              <a:rPr sz="2000" b="1" spc="-15" dirty="0">
                <a:solidFill>
                  <a:srgbClr val="C00000"/>
                </a:solidFill>
                <a:latin typeface="微软雅黑" panose="020B0503020204020204" charset="-122"/>
                <a:cs typeface="微软雅黑" panose="020B0503020204020204" charset="-122"/>
              </a:rPr>
              <a:t>片</a:t>
            </a:r>
            <a:r>
              <a:rPr sz="2000" b="1" dirty="0">
                <a:solidFill>
                  <a:srgbClr val="C00000"/>
                </a:solidFill>
                <a:latin typeface="微软雅黑" panose="020B0503020204020204" charset="-122"/>
                <a:cs typeface="微软雅黑" panose="020B0503020204020204" charset="-122"/>
              </a:rPr>
              <a:t>》、</a:t>
            </a:r>
            <a:r>
              <a:rPr sz="2000" b="1" spc="-15" dirty="0">
                <a:solidFill>
                  <a:srgbClr val="C00000"/>
                </a:solidFill>
                <a:latin typeface="微软雅黑" panose="020B0503020204020204" charset="-122"/>
                <a:cs typeface="微软雅黑" panose="020B0503020204020204" charset="-122"/>
              </a:rPr>
              <a:t>《</a:t>
            </a:r>
            <a:r>
              <a:rPr sz="2000" b="1" dirty="0">
                <a:solidFill>
                  <a:srgbClr val="C00000"/>
                </a:solidFill>
                <a:latin typeface="微软雅黑" panose="020B0503020204020204" charset="-122"/>
                <a:cs typeface="微软雅黑" panose="020B0503020204020204" charset="-122"/>
              </a:rPr>
              <a:t>秋雨</a:t>
            </a:r>
            <a:r>
              <a:rPr sz="2000" b="1" spc="-15" dirty="0">
                <a:solidFill>
                  <a:srgbClr val="C00000"/>
                </a:solidFill>
                <a:latin typeface="微软雅黑" panose="020B0503020204020204" charset="-122"/>
                <a:cs typeface="微软雅黑" panose="020B0503020204020204" charset="-122"/>
              </a:rPr>
              <a:t>散</a:t>
            </a:r>
            <a:r>
              <a:rPr sz="2000" b="1" dirty="0">
                <a:solidFill>
                  <a:srgbClr val="C00000"/>
                </a:solidFill>
                <a:latin typeface="微软雅黑" panose="020B0503020204020204" charset="-122"/>
                <a:cs typeface="微软雅黑" panose="020B0503020204020204" charset="-122"/>
              </a:rPr>
              <a:t>文》</a:t>
            </a:r>
            <a:endParaRPr sz="2000">
              <a:latin typeface="微软雅黑" panose="020B0503020204020204" charset="-122"/>
              <a:cs typeface="微软雅黑" panose="020B0503020204020204" charset="-122"/>
            </a:endParaRPr>
          </a:p>
        </p:txBody>
      </p:sp>
      <p:sp>
        <p:nvSpPr>
          <p:cNvPr id="9" name="object 9"/>
          <p:cNvSpPr txBox="1"/>
          <p:nvPr/>
        </p:nvSpPr>
        <p:spPr>
          <a:xfrm>
            <a:off x="78739" y="2518994"/>
            <a:ext cx="3261360" cy="391795"/>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微软雅黑" panose="020B0503020204020204" charset="-122"/>
                <a:cs typeface="微软雅黑" panose="020B0503020204020204" charset="-122"/>
              </a:rPr>
              <a:t>2</a:t>
            </a:r>
            <a:r>
              <a:rPr sz="2400" b="1" spc="-5" dirty="0">
                <a:latin typeface="微软雅黑" panose="020B0503020204020204" charset="-122"/>
                <a:cs typeface="微软雅黑" panose="020B0503020204020204" charset="-122"/>
              </a:rPr>
              <a:t>、余秋雨散文的特点：</a:t>
            </a:r>
            <a:endParaRPr sz="2400">
              <a:latin typeface="微软雅黑" panose="020B0503020204020204" charset="-122"/>
              <a:cs typeface="微软雅黑" panose="020B0503020204020204" charset="-122"/>
            </a:endParaRPr>
          </a:p>
        </p:txBody>
      </p:sp>
      <p:sp>
        <p:nvSpPr>
          <p:cNvPr id="10" name="object 10"/>
          <p:cNvSpPr txBox="1">
            <a:spLocks noGrp="1"/>
          </p:cNvSpPr>
          <p:nvPr>
            <p:ph type="body" idx="1"/>
          </p:nvPr>
        </p:nvSpPr>
        <p:spPr>
          <a:xfrm>
            <a:off x="78739" y="2863977"/>
            <a:ext cx="9653905" cy="3550920"/>
          </a:xfrm>
          <a:prstGeom prst="rect">
            <a:avLst/>
          </a:prstGeom>
        </p:spPr>
        <p:txBody>
          <a:bodyPr vert="horz" wrap="square" lIns="0" tIns="195580" rIns="0" bIns="0" rtlCol="0">
            <a:spAutoFit/>
          </a:bodyPr>
          <a:lstStyle/>
          <a:p>
            <a:pPr marL="800735" indent="-788670">
              <a:lnSpc>
                <a:spcPct val="100000"/>
              </a:lnSpc>
              <a:spcBef>
                <a:spcPts val="1540"/>
              </a:spcBef>
              <a:buSzPct val="96000"/>
              <a:buAutoNum type="arabicPlain"/>
              <a:tabLst>
                <a:tab pos="801370" algn="l"/>
              </a:tabLst>
            </a:pPr>
            <a:r>
              <a:rPr dirty="0">
                <a:solidFill>
                  <a:srgbClr val="000000"/>
                </a:solidFill>
                <a:ea typeface="微软雅黑" panose="020B0503020204020204" charset="-122"/>
              </a:rPr>
              <a:t>在</a:t>
            </a:r>
            <a:r>
              <a:rPr dirty="0">
                <a:ea typeface="微软雅黑" panose="020B0503020204020204" charset="-122"/>
              </a:rPr>
              <a:t>古今文明的对</a:t>
            </a:r>
            <a:r>
              <a:rPr spc="-5" dirty="0">
                <a:ea typeface="微软雅黑" panose="020B0503020204020204" charset="-122"/>
              </a:rPr>
              <a:t>比</a:t>
            </a:r>
            <a:r>
              <a:rPr dirty="0">
                <a:solidFill>
                  <a:srgbClr val="000000"/>
                </a:solidFill>
                <a:ea typeface="微软雅黑" panose="020B0503020204020204" charset="-122"/>
              </a:rPr>
              <a:t>中，体现深沉的</a:t>
            </a:r>
            <a:r>
              <a:rPr dirty="0">
                <a:ea typeface="微软雅黑" panose="020B0503020204020204" charset="-122"/>
              </a:rPr>
              <a:t>文化忧患意识</a:t>
            </a:r>
            <a:r>
              <a:rPr dirty="0">
                <a:solidFill>
                  <a:srgbClr val="000000"/>
                </a:solidFill>
                <a:ea typeface="微软雅黑" panose="020B0503020204020204" charset="-122"/>
              </a:rPr>
              <a:t>；</a:t>
            </a:r>
            <a:endParaRPr dirty="0">
              <a:solidFill>
                <a:srgbClr val="000000"/>
              </a:solidFill>
              <a:ea typeface="微软雅黑" panose="020B0503020204020204" charset="-122"/>
            </a:endParaRPr>
          </a:p>
          <a:p>
            <a:pPr marL="800735" indent="-788670">
              <a:lnSpc>
                <a:spcPct val="100000"/>
              </a:lnSpc>
              <a:spcBef>
                <a:spcPts val="1440"/>
              </a:spcBef>
              <a:buSzPct val="96000"/>
              <a:buAutoNum type="arabicPlain"/>
              <a:tabLst>
                <a:tab pos="801370" algn="l"/>
              </a:tabLst>
            </a:pPr>
            <a:r>
              <a:rPr dirty="0">
                <a:solidFill>
                  <a:srgbClr val="000000"/>
                </a:solidFill>
                <a:ea typeface="微软雅黑" panose="020B0503020204020204" charset="-122"/>
              </a:rPr>
              <a:t>从</a:t>
            </a:r>
            <a:r>
              <a:rPr dirty="0">
                <a:ea typeface="微软雅黑" panose="020B0503020204020204" charset="-122"/>
              </a:rPr>
              <a:t>人文山水出</a:t>
            </a:r>
            <a:r>
              <a:rPr spc="-5" dirty="0">
                <a:ea typeface="微软雅黑" panose="020B0503020204020204" charset="-122"/>
              </a:rPr>
              <a:t>发</a:t>
            </a:r>
            <a:r>
              <a:rPr dirty="0">
                <a:solidFill>
                  <a:srgbClr val="000000"/>
                </a:solidFill>
                <a:ea typeface="微软雅黑" panose="020B0503020204020204" charset="-122"/>
              </a:rPr>
              <a:t>，表现</a:t>
            </a:r>
            <a:r>
              <a:rPr dirty="0">
                <a:ea typeface="微软雅黑" panose="020B0503020204020204" charset="-122"/>
              </a:rPr>
              <a:t>厚重的历史感</a:t>
            </a:r>
            <a:r>
              <a:rPr dirty="0">
                <a:solidFill>
                  <a:srgbClr val="000000"/>
                </a:solidFill>
                <a:ea typeface="微软雅黑" panose="020B0503020204020204" charset="-122"/>
              </a:rPr>
              <a:t>；</a:t>
            </a:r>
            <a:endParaRPr dirty="0">
              <a:solidFill>
                <a:srgbClr val="000000"/>
              </a:solidFill>
              <a:ea typeface="微软雅黑" panose="020B0503020204020204" charset="-122"/>
            </a:endParaRPr>
          </a:p>
          <a:p>
            <a:pPr marL="800735" indent="-788670">
              <a:lnSpc>
                <a:spcPct val="100000"/>
              </a:lnSpc>
              <a:spcBef>
                <a:spcPts val="1440"/>
              </a:spcBef>
              <a:buSzPct val="96000"/>
              <a:buAutoNum type="arabicPlain"/>
              <a:tabLst>
                <a:tab pos="801370" algn="l"/>
              </a:tabLst>
            </a:pPr>
            <a:r>
              <a:rPr dirty="0">
                <a:solidFill>
                  <a:srgbClr val="000000"/>
                </a:solidFill>
                <a:ea typeface="微软雅黑" panose="020B0503020204020204" charset="-122"/>
              </a:rPr>
              <a:t>充满</a:t>
            </a:r>
            <a:r>
              <a:rPr dirty="0">
                <a:ea typeface="微软雅黑" panose="020B0503020204020204" charset="-122"/>
              </a:rPr>
              <a:t>哲理思辨</a:t>
            </a:r>
            <a:r>
              <a:rPr dirty="0">
                <a:solidFill>
                  <a:srgbClr val="000000"/>
                </a:solidFill>
                <a:ea typeface="微软雅黑" panose="020B0503020204020204" charset="-122"/>
              </a:rPr>
              <a:t>和</a:t>
            </a:r>
            <a:r>
              <a:rPr dirty="0">
                <a:ea typeface="微软雅黑" panose="020B0503020204020204" charset="-122"/>
              </a:rPr>
              <a:t>独特体验</a:t>
            </a:r>
            <a:r>
              <a:rPr dirty="0">
                <a:solidFill>
                  <a:srgbClr val="000000"/>
                </a:solidFill>
                <a:ea typeface="微软雅黑" panose="020B0503020204020204" charset="-122"/>
              </a:rPr>
              <a:t>的现代</a:t>
            </a:r>
            <a:r>
              <a:rPr dirty="0">
                <a:ea typeface="微软雅黑" panose="020B0503020204020204" charset="-122"/>
              </a:rPr>
              <a:t>理性精神</a:t>
            </a:r>
            <a:r>
              <a:rPr dirty="0">
                <a:solidFill>
                  <a:srgbClr val="000000"/>
                </a:solidFill>
                <a:ea typeface="微软雅黑" panose="020B0503020204020204" charset="-122"/>
              </a:rPr>
              <a:t>；</a:t>
            </a:r>
            <a:endParaRPr dirty="0">
              <a:solidFill>
                <a:srgbClr val="000000"/>
              </a:solidFill>
              <a:ea typeface="微软雅黑" panose="020B0503020204020204" charset="-122"/>
            </a:endParaRPr>
          </a:p>
          <a:p>
            <a:pPr marL="800735" indent="-788670">
              <a:lnSpc>
                <a:spcPct val="100000"/>
              </a:lnSpc>
              <a:spcBef>
                <a:spcPts val="1440"/>
              </a:spcBef>
              <a:buClr>
                <a:srgbClr val="000000"/>
              </a:buClr>
              <a:buSzPct val="96000"/>
              <a:buFont typeface="΢"/>
              <a:buAutoNum type="arabicPlain"/>
              <a:tabLst>
                <a:tab pos="801370" algn="l"/>
              </a:tabLst>
            </a:pPr>
            <a:r>
              <a:rPr dirty="0">
                <a:ea typeface="微软雅黑" panose="020B0503020204020204" charset="-122"/>
              </a:rPr>
              <a:t>行云流水</a:t>
            </a:r>
            <a:r>
              <a:rPr dirty="0">
                <a:solidFill>
                  <a:srgbClr val="000000"/>
                </a:solidFill>
                <a:ea typeface="微软雅黑" panose="020B0503020204020204" charset="-122"/>
              </a:rPr>
              <a:t>、华丽雍容、</a:t>
            </a:r>
            <a:r>
              <a:rPr dirty="0">
                <a:ea typeface="微软雅黑" panose="020B0503020204020204" charset="-122"/>
              </a:rPr>
              <a:t>时时在变化</a:t>
            </a:r>
            <a:r>
              <a:rPr dirty="0">
                <a:solidFill>
                  <a:srgbClr val="000000"/>
                </a:solidFill>
                <a:ea typeface="微软雅黑" panose="020B0503020204020204" charset="-122"/>
              </a:rPr>
              <a:t>中可见</a:t>
            </a:r>
            <a:r>
              <a:rPr dirty="0">
                <a:ea typeface="微软雅黑" panose="020B0503020204020204" charset="-122"/>
              </a:rPr>
              <a:t>思维的机智</a:t>
            </a:r>
            <a:r>
              <a:rPr dirty="0">
                <a:solidFill>
                  <a:srgbClr val="000000"/>
                </a:solidFill>
                <a:ea typeface="微软雅黑" panose="020B0503020204020204" charset="-122"/>
              </a:rPr>
              <a:t>的散文语言。</a:t>
            </a:r>
            <a:endParaRPr dirty="0">
              <a:solidFill>
                <a:srgbClr val="000000"/>
              </a:solidFill>
              <a:ea typeface="微软雅黑" panose="020B0503020204020204" charset="-122"/>
            </a:endParaRPr>
          </a:p>
          <a:p>
            <a:pPr marL="12700">
              <a:lnSpc>
                <a:spcPct val="100000"/>
              </a:lnSpc>
              <a:spcBef>
                <a:spcPts val="1155"/>
              </a:spcBef>
            </a:pPr>
            <a:r>
              <a:rPr spc="-5" dirty="0">
                <a:solidFill>
                  <a:srgbClr val="0D0D0D"/>
                </a:solidFill>
                <a:ea typeface="微软雅黑" panose="020B0503020204020204" charset="-122"/>
              </a:rPr>
              <a:t>3、艺术特色</a:t>
            </a:r>
            <a:r>
              <a:rPr dirty="0">
                <a:solidFill>
                  <a:srgbClr val="0D0D0D"/>
                </a:solidFill>
                <a:ea typeface="微软雅黑" panose="020B0503020204020204" charset="-122"/>
              </a:rPr>
              <a:t>：</a:t>
            </a:r>
            <a:endParaRPr dirty="0">
              <a:solidFill>
                <a:srgbClr val="0D0D0D"/>
              </a:solidFill>
              <a:ea typeface="微软雅黑" panose="020B0503020204020204" charset="-122"/>
            </a:endParaRPr>
          </a:p>
          <a:p>
            <a:pPr marL="671195" indent="-659130">
              <a:lnSpc>
                <a:spcPct val="100000"/>
              </a:lnSpc>
              <a:spcBef>
                <a:spcPts val="770"/>
              </a:spcBef>
              <a:buSzPct val="95000"/>
              <a:buAutoNum type="arabicPlain"/>
              <a:tabLst>
                <a:tab pos="671830" algn="l"/>
              </a:tabLst>
            </a:pPr>
            <a:r>
              <a:rPr sz="2000" dirty="0">
                <a:solidFill>
                  <a:srgbClr val="000000"/>
                </a:solidFill>
                <a:ea typeface="微软雅黑" panose="020B0503020204020204" charset="-122"/>
              </a:rPr>
              <a:t>语言：行云流水、</a:t>
            </a:r>
            <a:r>
              <a:rPr sz="2000" spc="-15" dirty="0">
                <a:solidFill>
                  <a:srgbClr val="000000"/>
                </a:solidFill>
                <a:ea typeface="微软雅黑" panose="020B0503020204020204" charset="-122"/>
              </a:rPr>
              <a:t>华</a:t>
            </a:r>
            <a:r>
              <a:rPr sz="2000" dirty="0">
                <a:solidFill>
                  <a:srgbClr val="000000"/>
                </a:solidFill>
                <a:ea typeface="微软雅黑" panose="020B0503020204020204" charset="-122"/>
              </a:rPr>
              <a:t>丽雍</a:t>
            </a:r>
            <a:r>
              <a:rPr sz="2000" spc="-15" dirty="0">
                <a:solidFill>
                  <a:srgbClr val="000000"/>
                </a:solidFill>
                <a:ea typeface="微软雅黑" panose="020B0503020204020204" charset="-122"/>
              </a:rPr>
              <a:t>容</a:t>
            </a:r>
            <a:r>
              <a:rPr sz="2000" dirty="0">
                <a:solidFill>
                  <a:srgbClr val="000000"/>
                </a:solidFill>
                <a:ea typeface="微软雅黑" panose="020B0503020204020204" charset="-122"/>
              </a:rPr>
              <a:t>、时</a:t>
            </a:r>
            <a:r>
              <a:rPr sz="2000" spc="-15" dirty="0">
                <a:solidFill>
                  <a:srgbClr val="000000"/>
                </a:solidFill>
                <a:ea typeface="微软雅黑" panose="020B0503020204020204" charset="-122"/>
              </a:rPr>
              <a:t>时</a:t>
            </a:r>
            <a:r>
              <a:rPr sz="2000" dirty="0">
                <a:solidFill>
                  <a:srgbClr val="000000"/>
                </a:solidFill>
                <a:ea typeface="微软雅黑" panose="020B0503020204020204" charset="-122"/>
              </a:rPr>
              <a:t>在变</a:t>
            </a:r>
            <a:r>
              <a:rPr sz="2000" spc="-15" dirty="0">
                <a:solidFill>
                  <a:srgbClr val="000000"/>
                </a:solidFill>
                <a:ea typeface="微软雅黑" panose="020B0503020204020204" charset="-122"/>
              </a:rPr>
              <a:t>化</a:t>
            </a:r>
            <a:r>
              <a:rPr sz="2000" dirty="0">
                <a:solidFill>
                  <a:srgbClr val="000000"/>
                </a:solidFill>
                <a:ea typeface="微软雅黑" panose="020B0503020204020204" charset="-122"/>
              </a:rPr>
              <a:t>中可</a:t>
            </a:r>
            <a:r>
              <a:rPr sz="2000" spc="-15" dirty="0">
                <a:solidFill>
                  <a:srgbClr val="000000"/>
                </a:solidFill>
                <a:ea typeface="微软雅黑" panose="020B0503020204020204" charset="-122"/>
              </a:rPr>
              <a:t>见</a:t>
            </a:r>
            <a:r>
              <a:rPr sz="2000" dirty="0">
                <a:solidFill>
                  <a:srgbClr val="000000"/>
                </a:solidFill>
                <a:ea typeface="微软雅黑" panose="020B0503020204020204" charset="-122"/>
              </a:rPr>
              <a:t>思维</a:t>
            </a:r>
            <a:r>
              <a:rPr sz="2000" spc="-15" dirty="0">
                <a:solidFill>
                  <a:srgbClr val="000000"/>
                </a:solidFill>
                <a:ea typeface="微软雅黑" panose="020B0503020204020204" charset="-122"/>
              </a:rPr>
              <a:t>的</a:t>
            </a:r>
            <a:r>
              <a:rPr sz="2000" dirty="0">
                <a:solidFill>
                  <a:srgbClr val="000000"/>
                </a:solidFill>
                <a:ea typeface="微软雅黑" panose="020B0503020204020204" charset="-122"/>
              </a:rPr>
              <a:t>机智</a:t>
            </a:r>
            <a:endParaRPr sz="2000">
              <a:ea typeface="微软雅黑" panose="020B0503020204020204" charset="-122"/>
            </a:endParaRPr>
          </a:p>
          <a:p>
            <a:pPr marL="671195" indent="-659130">
              <a:lnSpc>
                <a:spcPct val="100000"/>
              </a:lnSpc>
              <a:spcBef>
                <a:spcPts val="720"/>
              </a:spcBef>
              <a:buSzPct val="95000"/>
              <a:buAutoNum type="arabicPlain"/>
              <a:tabLst>
                <a:tab pos="671830" algn="l"/>
                <a:tab pos="4196080" algn="l"/>
              </a:tabLst>
            </a:pPr>
            <a:r>
              <a:rPr sz="2000" dirty="0">
                <a:solidFill>
                  <a:srgbClr val="000000"/>
                </a:solidFill>
                <a:ea typeface="微软雅黑" panose="020B0503020204020204" charset="-122"/>
              </a:rPr>
              <a:t>叙事形态：小说式</a:t>
            </a:r>
            <a:r>
              <a:rPr sz="2000" spc="-15" dirty="0">
                <a:solidFill>
                  <a:srgbClr val="000000"/>
                </a:solidFill>
                <a:ea typeface="微软雅黑" panose="020B0503020204020204" charset="-122"/>
              </a:rPr>
              <a:t>的</a:t>
            </a:r>
            <a:r>
              <a:rPr sz="2000" dirty="0">
                <a:solidFill>
                  <a:srgbClr val="000000"/>
                </a:solidFill>
                <a:ea typeface="微软雅黑" panose="020B0503020204020204" charset="-122"/>
              </a:rPr>
              <a:t>叙事</a:t>
            </a:r>
            <a:r>
              <a:rPr sz="2000" spc="-15" dirty="0">
                <a:solidFill>
                  <a:srgbClr val="000000"/>
                </a:solidFill>
                <a:ea typeface="微软雅黑" panose="020B0503020204020204" charset="-122"/>
              </a:rPr>
              <a:t>形</a:t>
            </a:r>
            <a:r>
              <a:rPr sz="2000" dirty="0">
                <a:solidFill>
                  <a:srgbClr val="000000"/>
                </a:solidFill>
                <a:ea typeface="微软雅黑" panose="020B0503020204020204" charset="-122"/>
              </a:rPr>
              <a:t>态	《道士塔》</a:t>
            </a:r>
            <a:endParaRPr sz="2000">
              <a:ea typeface="微软雅黑" panose="020B0503020204020204" charset="-122"/>
            </a:endParaRPr>
          </a:p>
        </p:txBody>
      </p:sp>
      <p:sp>
        <p:nvSpPr>
          <p:cNvPr id="11" name="object 11"/>
          <p:cNvSpPr/>
          <p:nvPr/>
        </p:nvSpPr>
        <p:spPr>
          <a:xfrm>
            <a:off x="10038588" y="0"/>
            <a:ext cx="2130552" cy="1223772"/>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2332482" y="1151382"/>
            <a:ext cx="937260" cy="502920"/>
          </a:xfrm>
          <a:custGeom>
            <a:avLst/>
            <a:gdLst/>
            <a:ahLst/>
            <a:cxnLst/>
            <a:rect l="l" t="t" r="r" b="b"/>
            <a:pathLst>
              <a:path w="937260" h="502919">
                <a:moveTo>
                  <a:pt x="685800" y="0"/>
                </a:moveTo>
                <a:lnTo>
                  <a:pt x="0" y="0"/>
                </a:lnTo>
                <a:lnTo>
                  <a:pt x="0" y="502919"/>
                </a:lnTo>
                <a:lnTo>
                  <a:pt x="685800" y="502919"/>
                </a:lnTo>
                <a:lnTo>
                  <a:pt x="937259" y="251459"/>
                </a:lnTo>
                <a:lnTo>
                  <a:pt x="685800" y="0"/>
                </a:lnTo>
                <a:close/>
              </a:path>
            </a:pathLst>
          </a:custGeom>
          <a:solidFill>
            <a:srgbClr val="00AF50"/>
          </a:solidFill>
        </p:spPr>
        <p:txBody>
          <a:bodyPr wrap="square" lIns="0" tIns="0" rIns="0" bIns="0" rtlCol="0"/>
          <a:lstStyle/>
          <a:p/>
        </p:txBody>
      </p:sp>
      <p:sp>
        <p:nvSpPr>
          <p:cNvPr id="13" name="object 13"/>
          <p:cNvSpPr/>
          <p:nvPr/>
        </p:nvSpPr>
        <p:spPr>
          <a:xfrm>
            <a:off x="2332482" y="1151382"/>
            <a:ext cx="937260" cy="502920"/>
          </a:xfrm>
          <a:custGeom>
            <a:avLst/>
            <a:gdLst/>
            <a:ahLst/>
            <a:cxnLst/>
            <a:rect l="l" t="t" r="r" b="b"/>
            <a:pathLst>
              <a:path w="937260" h="502919">
                <a:moveTo>
                  <a:pt x="0" y="0"/>
                </a:moveTo>
                <a:lnTo>
                  <a:pt x="685800" y="0"/>
                </a:lnTo>
                <a:lnTo>
                  <a:pt x="937259" y="251459"/>
                </a:lnTo>
                <a:lnTo>
                  <a:pt x="685800" y="502919"/>
                </a:lnTo>
                <a:lnTo>
                  <a:pt x="0" y="502919"/>
                </a:lnTo>
                <a:lnTo>
                  <a:pt x="0" y="0"/>
                </a:lnTo>
                <a:close/>
              </a:path>
            </a:pathLst>
          </a:custGeom>
          <a:ln w="28956">
            <a:solidFill>
              <a:srgbClr val="00AF50"/>
            </a:solidFill>
          </a:ln>
        </p:spPr>
        <p:txBody>
          <a:bodyPr wrap="square" lIns="0" tIns="0" rIns="0" bIns="0" rtlCol="0"/>
          <a:lstStyle/>
          <a:p/>
        </p:txBody>
      </p:sp>
      <p:sp>
        <p:nvSpPr>
          <p:cNvPr id="14" name="object 14"/>
          <p:cNvSpPr txBox="1"/>
          <p:nvPr/>
        </p:nvSpPr>
        <p:spPr>
          <a:xfrm>
            <a:off x="2571369" y="1194942"/>
            <a:ext cx="330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客</a:t>
            </a:r>
            <a:endParaRPr sz="2400">
              <a:latin typeface="微软雅黑" panose="020B0503020204020204" charset="-122"/>
              <a:cs typeface="微软雅黑" panose="020B0503020204020204" charset="-122"/>
            </a:endParaRPr>
          </a:p>
        </p:txBody>
      </p:sp>
      <p:sp>
        <p:nvSpPr>
          <p:cNvPr id="15" name="object 15"/>
          <p:cNvSpPr/>
          <p:nvPr/>
        </p:nvSpPr>
        <p:spPr>
          <a:xfrm>
            <a:off x="3477005" y="2433066"/>
            <a:ext cx="937260" cy="502920"/>
          </a:xfrm>
          <a:custGeom>
            <a:avLst/>
            <a:gdLst/>
            <a:ahLst/>
            <a:cxnLst/>
            <a:rect l="l" t="t" r="r" b="b"/>
            <a:pathLst>
              <a:path w="937260" h="502919">
                <a:moveTo>
                  <a:pt x="685800" y="0"/>
                </a:moveTo>
                <a:lnTo>
                  <a:pt x="0" y="0"/>
                </a:lnTo>
                <a:lnTo>
                  <a:pt x="0" y="502920"/>
                </a:lnTo>
                <a:lnTo>
                  <a:pt x="685800" y="502920"/>
                </a:lnTo>
                <a:lnTo>
                  <a:pt x="937260" y="251460"/>
                </a:lnTo>
                <a:lnTo>
                  <a:pt x="685800" y="0"/>
                </a:lnTo>
                <a:close/>
              </a:path>
            </a:pathLst>
          </a:custGeom>
          <a:solidFill>
            <a:srgbClr val="006FC0"/>
          </a:solidFill>
        </p:spPr>
        <p:txBody>
          <a:bodyPr wrap="square" lIns="0" tIns="0" rIns="0" bIns="0" rtlCol="0"/>
          <a:lstStyle/>
          <a:p/>
        </p:txBody>
      </p:sp>
      <p:sp>
        <p:nvSpPr>
          <p:cNvPr id="16" name="object 16"/>
          <p:cNvSpPr/>
          <p:nvPr/>
        </p:nvSpPr>
        <p:spPr>
          <a:xfrm>
            <a:off x="3477005" y="2433066"/>
            <a:ext cx="937260" cy="502920"/>
          </a:xfrm>
          <a:custGeom>
            <a:avLst/>
            <a:gdLst/>
            <a:ahLst/>
            <a:cxnLst/>
            <a:rect l="l" t="t" r="r" b="b"/>
            <a:pathLst>
              <a:path w="937260" h="502919">
                <a:moveTo>
                  <a:pt x="0" y="0"/>
                </a:moveTo>
                <a:lnTo>
                  <a:pt x="685800" y="0"/>
                </a:lnTo>
                <a:lnTo>
                  <a:pt x="937260" y="251460"/>
                </a:lnTo>
                <a:lnTo>
                  <a:pt x="685800" y="502920"/>
                </a:lnTo>
                <a:lnTo>
                  <a:pt x="0" y="502920"/>
                </a:lnTo>
                <a:lnTo>
                  <a:pt x="0" y="0"/>
                </a:lnTo>
                <a:close/>
              </a:path>
            </a:pathLst>
          </a:custGeom>
          <a:ln w="28956">
            <a:solidFill>
              <a:srgbClr val="006FC0"/>
            </a:solidFill>
          </a:ln>
        </p:spPr>
        <p:txBody>
          <a:bodyPr wrap="square" lIns="0" tIns="0" rIns="0" bIns="0" rtlCol="0"/>
          <a:lstStyle/>
          <a:p/>
        </p:txBody>
      </p:sp>
      <p:sp>
        <p:nvSpPr>
          <p:cNvPr id="17" name="object 17"/>
          <p:cNvSpPr txBox="1"/>
          <p:nvPr/>
        </p:nvSpPr>
        <p:spPr>
          <a:xfrm>
            <a:off x="3716528" y="2476576"/>
            <a:ext cx="330835"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微软雅黑" panose="020B0503020204020204" charset="-122"/>
                <a:cs typeface="微软雅黑" panose="020B0503020204020204" charset="-122"/>
              </a:rPr>
              <a:t>主</a:t>
            </a:r>
            <a:endParaRPr sz="2400">
              <a:latin typeface="微软雅黑" panose="020B0503020204020204" charset="-122"/>
              <a:cs typeface="微软雅黑" panose="020B0503020204020204" charset="-122"/>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18" name="object 18"/>
          <p:cNvSpPr txBox="1"/>
          <p:nvPr/>
        </p:nvSpPr>
        <p:spPr>
          <a:xfrm>
            <a:off x="985824" y="132969"/>
            <a:ext cx="226441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7E7E7E"/>
                </a:solidFill>
                <a:latin typeface="等线" panose="02010600030101010101" charset="-122"/>
                <a:cs typeface="等线" panose="02010600030101010101" charset="-122"/>
              </a:rPr>
              <a:t>5.4.2二、巴</a:t>
            </a:r>
            <a:r>
              <a:rPr sz="1400" spc="345" dirty="0">
                <a:solidFill>
                  <a:srgbClr val="7E7E7E"/>
                </a:solidFill>
                <a:latin typeface="等线" panose="02010600030101010101" charset="-122"/>
                <a:cs typeface="等线" panose="02010600030101010101" charset="-122"/>
              </a:rPr>
              <a:t>金</a:t>
            </a:r>
            <a:r>
              <a:rPr sz="1400" dirty="0">
                <a:solidFill>
                  <a:srgbClr val="7E7E7E"/>
                </a:solidFill>
                <a:latin typeface="等线" panose="02010600030101010101" charset="-122"/>
                <a:cs typeface="等线" panose="02010600030101010101" charset="-122"/>
              </a:rPr>
              <a:t>张中行</a:t>
            </a:r>
            <a:r>
              <a:rPr sz="1400" spc="-40" dirty="0">
                <a:solidFill>
                  <a:srgbClr val="7E7E7E"/>
                </a:solidFill>
                <a:latin typeface="等线" panose="02010600030101010101" charset="-122"/>
                <a:cs typeface="等线" panose="02010600030101010101" charset="-122"/>
              </a:rPr>
              <a:t> </a:t>
            </a:r>
            <a:r>
              <a:rPr sz="1400" dirty="0">
                <a:solidFill>
                  <a:srgbClr val="7E7E7E"/>
                </a:solidFill>
                <a:latin typeface="等线" panose="02010600030101010101" charset="-122"/>
                <a:cs typeface="等线" panose="02010600030101010101" charset="-122"/>
              </a:rPr>
              <a:t>余秋雨</a:t>
            </a:r>
            <a:endParaRPr sz="1400">
              <a:latin typeface="等线" panose="02010600030101010101" charset="-122"/>
              <a:cs typeface="等线" panose="02010600030101010101"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62303" y="1929075"/>
            <a:ext cx="4902200" cy="2701925"/>
          </a:xfrm>
          <a:prstGeom prst="rect">
            <a:avLst/>
          </a:prstGeom>
        </p:spPr>
        <p:txBody>
          <a:bodyPr vert="horz" wrap="square" lIns="0" tIns="161290" rIns="0" bIns="0" rtlCol="0">
            <a:spAutoFit/>
          </a:bodyPr>
          <a:lstStyle/>
          <a:p>
            <a:pPr marL="12700">
              <a:lnSpc>
                <a:spcPct val="100000"/>
              </a:lnSpc>
              <a:spcBef>
                <a:spcPts val="1270"/>
              </a:spcBef>
            </a:pPr>
            <a:r>
              <a:rPr sz="2400" i="1" dirty="0">
                <a:solidFill>
                  <a:srgbClr val="1F2C3C"/>
                </a:solidFill>
                <a:latin typeface="宋体" panose="02010600030101010101" pitchFamily="2" charset="-122"/>
                <a:cs typeface="宋体" panose="02010600030101010101" pitchFamily="2" charset="-122"/>
              </a:rPr>
              <a:t>下列散文集中不属于余秋雨的是（）</a:t>
            </a:r>
            <a:endParaRPr sz="2400">
              <a:latin typeface="宋体" panose="02010600030101010101" pitchFamily="2" charset="-122"/>
              <a:cs typeface="宋体" panose="02010600030101010101" pitchFamily="2" charset="-122"/>
            </a:endParaRPr>
          </a:p>
          <a:p>
            <a:pPr marL="12700" marR="2771775" algn="just">
              <a:lnSpc>
                <a:spcPts val="4320"/>
              </a:lnSpc>
              <a:spcBef>
                <a:spcPts val="120"/>
              </a:spcBef>
            </a:pPr>
            <a:r>
              <a:rPr sz="2400" b="0" dirty="0">
                <a:solidFill>
                  <a:srgbClr val="1F2C3C"/>
                </a:solidFill>
                <a:latin typeface="微软雅黑 Light" panose="020B0502040204020203" charset="-122"/>
                <a:cs typeface="微软雅黑 Light" panose="020B0502040204020203" charset="-122"/>
              </a:rPr>
              <a:t>A:</a:t>
            </a:r>
            <a:r>
              <a:rPr sz="2400" i="1" spc="-5" dirty="0">
                <a:solidFill>
                  <a:srgbClr val="1F2C3C"/>
                </a:solidFill>
                <a:latin typeface="宋体" panose="02010600030101010101" pitchFamily="2" charset="-122"/>
                <a:cs typeface="宋体" panose="02010600030101010101" pitchFamily="2" charset="-122"/>
              </a:rPr>
              <a:t>《山居笔记</a:t>
            </a:r>
            <a:r>
              <a:rPr sz="2400" i="1" dirty="0">
                <a:solidFill>
                  <a:srgbClr val="1F2C3C"/>
                </a:solidFill>
                <a:latin typeface="宋体" panose="02010600030101010101" pitchFamily="2" charset="-122"/>
                <a:cs typeface="宋体" panose="02010600030101010101" pitchFamily="2" charset="-122"/>
              </a:rPr>
              <a:t>》  </a:t>
            </a:r>
            <a:r>
              <a:rPr sz="2400" b="0" spc="-5" dirty="0">
                <a:solidFill>
                  <a:srgbClr val="1F2C3C"/>
                </a:solidFill>
                <a:latin typeface="微软雅黑 Light" panose="020B0502040204020203" charset="-122"/>
                <a:cs typeface="微软雅黑 Light" panose="020B0502040204020203" charset="-122"/>
              </a:rPr>
              <a:t>B:</a:t>
            </a:r>
            <a:r>
              <a:rPr sz="2400" i="1" dirty="0">
                <a:solidFill>
                  <a:srgbClr val="1F2C3C"/>
                </a:solidFill>
                <a:latin typeface="宋体" panose="02010600030101010101" pitchFamily="2" charset="-122"/>
                <a:cs typeface="宋体" panose="02010600030101010101" pitchFamily="2" charset="-122"/>
              </a:rPr>
              <a:t>《文化苦旅》 </a:t>
            </a:r>
            <a:r>
              <a:rPr sz="2400" b="0" spc="-5" dirty="0">
                <a:solidFill>
                  <a:srgbClr val="1F2C3C"/>
                </a:solidFill>
                <a:latin typeface="微软雅黑 Light" panose="020B0502040204020203" charset="-122"/>
                <a:cs typeface="微软雅黑 Light" panose="020B0502040204020203" charset="-122"/>
              </a:rPr>
              <a:t>C</a:t>
            </a:r>
            <a:r>
              <a:rPr sz="2400" b="0" dirty="0">
                <a:solidFill>
                  <a:srgbClr val="1F2C3C"/>
                </a:solidFill>
                <a:latin typeface="微软雅黑 Light" panose="020B0502040204020203" charset="-122"/>
                <a:cs typeface="微软雅黑 Light" panose="020B0502040204020203" charset="-122"/>
              </a:rPr>
              <a:t>:</a:t>
            </a:r>
            <a:r>
              <a:rPr sz="2400" i="1" dirty="0">
                <a:solidFill>
                  <a:srgbClr val="1F2C3C"/>
                </a:solidFill>
                <a:latin typeface="宋体" panose="02010600030101010101" pitchFamily="2" charset="-122"/>
                <a:cs typeface="宋体" panose="02010600030101010101" pitchFamily="2" charset="-122"/>
              </a:rPr>
              <a:t>《负暄琐话》</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b="0" dirty="0">
                <a:solidFill>
                  <a:srgbClr val="1F2C3C"/>
                </a:solidFill>
                <a:latin typeface="微软雅黑 Light" panose="020B0502040204020203" charset="-122"/>
                <a:cs typeface="微软雅黑 Light" panose="020B0502040204020203" charset="-122"/>
              </a:rPr>
              <a:t>D:</a:t>
            </a:r>
            <a:r>
              <a:rPr sz="2400" i="1" dirty="0">
                <a:solidFill>
                  <a:srgbClr val="1F2C3C"/>
                </a:solidFill>
                <a:latin typeface="宋体" panose="02010600030101010101" pitchFamily="2" charset="-122"/>
                <a:cs typeface="宋体" panose="02010600030101010101" pitchFamily="2" charset="-122"/>
              </a:rPr>
              <a:t>《文明的碎片》</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62303" y="1929075"/>
            <a:ext cx="4902200" cy="2701925"/>
          </a:xfrm>
          <a:prstGeom prst="rect">
            <a:avLst/>
          </a:prstGeom>
        </p:spPr>
        <p:txBody>
          <a:bodyPr vert="horz" wrap="square" lIns="0" tIns="161290" rIns="0" bIns="0" rtlCol="0">
            <a:spAutoFit/>
          </a:bodyPr>
          <a:lstStyle/>
          <a:p>
            <a:pPr marL="12700">
              <a:lnSpc>
                <a:spcPct val="100000"/>
              </a:lnSpc>
              <a:spcBef>
                <a:spcPts val="1270"/>
              </a:spcBef>
            </a:pPr>
            <a:r>
              <a:rPr sz="2400" i="1" dirty="0">
                <a:solidFill>
                  <a:srgbClr val="1F2C3C"/>
                </a:solidFill>
                <a:latin typeface="宋体" panose="02010600030101010101" pitchFamily="2" charset="-122"/>
                <a:cs typeface="宋体" panose="02010600030101010101" pitchFamily="2" charset="-122"/>
              </a:rPr>
              <a:t>下列散文集中不属于余秋雨的是（）</a:t>
            </a:r>
            <a:endParaRPr sz="2400">
              <a:latin typeface="宋体" panose="02010600030101010101" pitchFamily="2" charset="-122"/>
              <a:cs typeface="宋体" panose="02010600030101010101" pitchFamily="2" charset="-122"/>
            </a:endParaRPr>
          </a:p>
          <a:p>
            <a:pPr marL="12700" marR="2764790" algn="just">
              <a:lnSpc>
                <a:spcPts val="4320"/>
              </a:lnSpc>
              <a:spcBef>
                <a:spcPts val="120"/>
              </a:spcBef>
            </a:pPr>
            <a:r>
              <a:rPr sz="2400" b="0" dirty="0">
                <a:solidFill>
                  <a:srgbClr val="1F2C3C"/>
                </a:solidFill>
                <a:latin typeface="微软雅黑 Light" panose="020B0502040204020203" charset="-122"/>
                <a:cs typeface="微软雅黑 Light" panose="020B0502040204020203" charset="-122"/>
              </a:rPr>
              <a:t>A:</a:t>
            </a:r>
            <a:r>
              <a:rPr sz="2400" i="1" spc="-5" dirty="0">
                <a:solidFill>
                  <a:srgbClr val="1F2C3C"/>
                </a:solidFill>
                <a:latin typeface="宋体" panose="02010600030101010101" pitchFamily="2" charset="-122"/>
                <a:cs typeface="宋体" panose="02010600030101010101" pitchFamily="2" charset="-122"/>
              </a:rPr>
              <a:t>《山居笔记</a:t>
            </a:r>
            <a:r>
              <a:rPr sz="2400" i="1" dirty="0">
                <a:solidFill>
                  <a:srgbClr val="1F2C3C"/>
                </a:solidFill>
                <a:latin typeface="宋体" panose="02010600030101010101" pitchFamily="2" charset="-122"/>
                <a:cs typeface="宋体" panose="02010600030101010101" pitchFamily="2" charset="-122"/>
              </a:rPr>
              <a:t>》  </a:t>
            </a:r>
            <a:r>
              <a:rPr sz="2400" b="0" spc="-5" dirty="0">
                <a:solidFill>
                  <a:srgbClr val="1F2C3C"/>
                </a:solidFill>
                <a:latin typeface="微软雅黑 Light" panose="020B0502040204020203" charset="-122"/>
                <a:cs typeface="微软雅黑 Light" panose="020B0502040204020203" charset="-122"/>
              </a:rPr>
              <a:t>B:</a:t>
            </a:r>
            <a:r>
              <a:rPr sz="2400" i="1" dirty="0">
                <a:solidFill>
                  <a:srgbClr val="1F2C3C"/>
                </a:solidFill>
                <a:latin typeface="宋体" panose="02010600030101010101" pitchFamily="2" charset="-122"/>
                <a:cs typeface="宋体" panose="02010600030101010101" pitchFamily="2" charset="-122"/>
              </a:rPr>
              <a:t>《文化苦旅》 </a:t>
            </a:r>
            <a:r>
              <a:rPr sz="2400" b="0" spc="5" dirty="0">
                <a:solidFill>
                  <a:srgbClr val="C00000"/>
                </a:solidFill>
                <a:latin typeface="微软雅黑 Light" panose="020B0502040204020203" charset="-122"/>
                <a:cs typeface="微软雅黑 Light" panose="020B0502040204020203" charset="-122"/>
              </a:rPr>
              <a:t>C</a:t>
            </a:r>
            <a:r>
              <a:rPr sz="2400" b="0" spc="10" dirty="0">
                <a:solidFill>
                  <a:srgbClr val="C00000"/>
                </a:solidFill>
                <a:latin typeface="微软雅黑 Light" panose="020B0502040204020203" charset="-122"/>
                <a:cs typeface="微软雅黑 Light" panose="020B0502040204020203" charset="-122"/>
              </a:rPr>
              <a:t>:</a:t>
            </a:r>
            <a:r>
              <a:rPr sz="2400" b="1" dirty="0">
                <a:solidFill>
                  <a:srgbClr val="C00000"/>
                </a:solidFill>
                <a:latin typeface="宋体" panose="02010600030101010101" pitchFamily="2" charset="-122"/>
                <a:cs typeface="宋体" panose="02010600030101010101" pitchFamily="2" charset="-122"/>
              </a:rPr>
              <a:t>《负暄琐话</a:t>
            </a:r>
            <a:r>
              <a:rPr sz="2400" b="1" spc="-10" dirty="0">
                <a:solidFill>
                  <a:srgbClr val="C00000"/>
                </a:solidFill>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b="0" dirty="0">
                <a:solidFill>
                  <a:srgbClr val="1F2C3C"/>
                </a:solidFill>
                <a:latin typeface="微软雅黑 Light" panose="020B0502040204020203" charset="-122"/>
                <a:cs typeface="微软雅黑 Light" panose="020B0502040204020203" charset="-122"/>
              </a:rPr>
              <a:t>D:</a:t>
            </a:r>
            <a:r>
              <a:rPr sz="2400" i="1" dirty="0">
                <a:solidFill>
                  <a:srgbClr val="1F2C3C"/>
                </a:solidFill>
                <a:latin typeface="宋体" panose="02010600030101010101" pitchFamily="2" charset="-122"/>
                <a:cs typeface="宋体" panose="02010600030101010101" pitchFamily="2" charset="-122"/>
              </a:rPr>
              <a:t>《文明的碎片》</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62303" y="1929075"/>
            <a:ext cx="4992370" cy="2701925"/>
          </a:xfrm>
          <a:prstGeom prst="rect">
            <a:avLst/>
          </a:prstGeom>
        </p:spPr>
        <p:txBody>
          <a:bodyPr vert="horz" wrap="square" lIns="0" tIns="161290" rIns="0" bIns="0" rtlCol="0">
            <a:spAutoFit/>
          </a:bodyPr>
          <a:lstStyle/>
          <a:p>
            <a:pPr marL="12700">
              <a:lnSpc>
                <a:spcPct val="100000"/>
              </a:lnSpc>
              <a:spcBef>
                <a:spcPts val="1270"/>
              </a:spcBef>
            </a:pPr>
            <a:r>
              <a:rPr sz="2400" i="1" dirty="0">
                <a:latin typeface="宋体" panose="02010600030101010101" pitchFamily="2" charset="-122"/>
                <a:cs typeface="宋体" panose="02010600030101010101" pitchFamily="2" charset="-122"/>
              </a:rPr>
              <a:t>下列不属于余秋雨散文特点的是（</a:t>
            </a:r>
            <a:r>
              <a:rPr sz="2400" i="1" spc="-58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latin typeface="微软雅黑" panose="020B0503020204020204" charset="-122"/>
                <a:cs typeface="微软雅黑" panose="020B0503020204020204" charset="-122"/>
              </a:rPr>
              <a:t>A:</a:t>
            </a:r>
            <a:r>
              <a:rPr sz="2400" i="1" spc="-5" dirty="0">
                <a:latin typeface="宋体" panose="02010600030101010101" pitchFamily="2" charset="-122"/>
                <a:cs typeface="宋体" panose="02010600030101010101" pitchFamily="2" charset="-122"/>
              </a:rPr>
              <a:t>深沉的文化忧患意识</a:t>
            </a:r>
            <a:endParaRPr sz="2400">
              <a:latin typeface="宋体" panose="02010600030101010101" pitchFamily="2" charset="-122"/>
              <a:cs typeface="宋体" panose="02010600030101010101" pitchFamily="2" charset="-122"/>
            </a:endParaRPr>
          </a:p>
          <a:p>
            <a:pPr marL="12700" marR="2560955">
              <a:lnSpc>
                <a:spcPct val="150000"/>
              </a:lnSpc>
              <a:spcBef>
                <a:spcPts val="5"/>
              </a:spcBef>
            </a:pPr>
            <a:r>
              <a:rPr sz="2400" spc="-10" dirty="0">
                <a:latin typeface="微软雅黑" panose="020B0503020204020204" charset="-122"/>
                <a:cs typeface="微软雅黑" panose="020B0503020204020204" charset="-122"/>
              </a:rPr>
              <a:t>B:</a:t>
            </a:r>
            <a:r>
              <a:rPr sz="2400" i="1" dirty="0">
                <a:latin typeface="宋体" panose="02010600030101010101" pitchFamily="2" charset="-122"/>
                <a:cs typeface="宋体" panose="02010600030101010101" pitchFamily="2" charset="-122"/>
              </a:rPr>
              <a:t>厚重的历史感 </a:t>
            </a:r>
            <a:r>
              <a:rPr sz="2400" dirty="0">
                <a:latin typeface="微软雅黑" panose="020B0503020204020204" charset="-122"/>
                <a:cs typeface="微软雅黑" panose="020B0503020204020204" charset="-122"/>
              </a:rPr>
              <a:t>C</a:t>
            </a:r>
            <a:r>
              <a:rPr sz="2400" spc="-5" dirty="0">
                <a:latin typeface="微软雅黑" panose="020B0503020204020204" charset="-122"/>
                <a:cs typeface="微软雅黑" panose="020B0503020204020204" charset="-122"/>
              </a:rPr>
              <a:t>:</a:t>
            </a:r>
            <a:r>
              <a:rPr sz="2400" i="1" dirty="0">
                <a:latin typeface="宋体" panose="02010600030101010101" pitchFamily="2" charset="-122"/>
                <a:cs typeface="宋体" panose="02010600030101010101" pitchFamily="2" charset="-122"/>
              </a:rPr>
              <a:t>较强的理性精神</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随意自然的闲适风格</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1162303" y="1929075"/>
            <a:ext cx="4992370" cy="2701925"/>
          </a:xfrm>
          <a:prstGeom prst="rect">
            <a:avLst/>
          </a:prstGeom>
        </p:spPr>
        <p:txBody>
          <a:bodyPr vert="horz" wrap="square" lIns="0" tIns="161290" rIns="0" bIns="0" rtlCol="0">
            <a:spAutoFit/>
          </a:bodyPr>
          <a:lstStyle/>
          <a:p>
            <a:pPr marL="12700">
              <a:lnSpc>
                <a:spcPct val="100000"/>
              </a:lnSpc>
              <a:spcBef>
                <a:spcPts val="1270"/>
              </a:spcBef>
            </a:pPr>
            <a:r>
              <a:rPr sz="2400" i="1" dirty="0">
                <a:latin typeface="宋体" panose="02010600030101010101" pitchFamily="2" charset="-122"/>
                <a:cs typeface="宋体" panose="02010600030101010101" pitchFamily="2" charset="-122"/>
              </a:rPr>
              <a:t>下列不属于余秋雨散文特点的是（</a:t>
            </a:r>
            <a:r>
              <a:rPr sz="2400" i="1" spc="-580"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a:lnSpc>
                <a:spcPct val="100000"/>
              </a:lnSpc>
              <a:spcBef>
                <a:spcPts val="1175"/>
              </a:spcBef>
            </a:pPr>
            <a:r>
              <a:rPr sz="2400" spc="-5" dirty="0">
                <a:latin typeface="微软雅黑" panose="020B0503020204020204" charset="-122"/>
                <a:cs typeface="微软雅黑" panose="020B0503020204020204" charset="-122"/>
              </a:rPr>
              <a:t>A:</a:t>
            </a:r>
            <a:r>
              <a:rPr sz="2400" i="1" spc="-5" dirty="0">
                <a:latin typeface="宋体" panose="02010600030101010101" pitchFamily="2" charset="-122"/>
                <a:cs typeface="宋体" panose="02010600030101010101" pitchFamily="2" charset="-122"/>
              </a:rPr>
              <a:t>深沉的文化忧患意识</a:t>
            </a:r>
            <a:endParaRPr sz="2400">
              <a:latin typeface="宋体" panose="02010600030101010101" pitchFamily="2" charset="-122"/>
              <a:cs typeface="宋体" panose="02010600030101010101" pitchFamily="2" charset="-122"/>
            </a:endParaRPr>
          </a:p>
          <a:p>
            <a:pPr marL="12700" marR="2560955">
              <a:lnSpc>
                <a:spcPct val="150000"/>
              </a:lnSpc>
              <a:spcBef>
                <a:spcPts val="5"/>
              </a:spcBef>
            </a:pPr>
            <a:r>
              <a:rPr sz="2400" spc="-10" dirty="0">
                <a:latin typeface="微软雅黑" panose="020B0503020204020204" charset="-122"/>
                <a:cs typeface="微软雅黑" panose="020B0503020204020204" charset="-122"/>
              </a:rPr>
              <a:t>B:</a:t>
            </a:r>
            <a:r>
              <a:rPr sz="2400" i="1" dirty="0">
                <a:latin typeface="宋体" panose="02010600030101010101" pitchFamily="2" charset="-122"/>
                <a:cs typeface="宋体" panose="02010600030101010101" pitchFamily="2" charset="-122"/>
              </a:rPr>
              <a:t>厚重的历史感 </a:t>
            </a:r>
            <a:r>
              <a:rPr sz="2400" dirty="0">
                <a:latin typeface="微软雅黑" panose="020B0503020204020204" charset="-122"/>
                <a:cs typeface="微软雅黑" panose="020B0503020204020204" charset="-122"/>
              </a:rPr>
              <a:t>C</a:t>
            </a:r>
            <a:r>
              <a:rPr sz="2400" spc="-5" dirty="0">
                <a:latin typeface="微软雅黑" panose="020B0503020204020204" charset="-122"/>
                <a:cs typeface="微软雅黑" panose="020B0503020204020204" charset="-122"/>
              </a:rPr>
              <a:t>:</a:t>
            </a:r>
            <a:r>
              <a:rPr sz="2400" i="1" dirty="0">
                <a:latin typeface="宋体" panose="02010600030101010101" pitchFamily="2" charset="-122"/>
                <a:cs typeface="宋体" panose="02010600030101010101" pitchFamily="2" charset="-122"/>
              </a:rPr>
              <a:t>较强的理性精神</a:t>
            </a:r>
            <a:endParaRPr sz="2400">
              <a:latin typeface="宋体" panose="02010600030101010101" pitchFamily="2" charset="-122"/>
              <a:cs typeface="宋体" panose="02010600030101010101" pitchFamily="2" charset="-122"/>
            </a:endParaRPr>
          </a:p>
          <a:p>
            <a:pPr marL="12700">
              <a:lnSpc>
                <a:spcPct val="100000"/>
              </a:lnSpc>
              <a:spcBef>
                <a:spcPts val="1440"/>
              </a:spcBef>
            </a:pPr>
            <a:r>
              <a:rPr sz="2400" b="1" spc="-5" dirty="0">
                <a:solidFill>
                  <a:srgbClr val="C00000"/>
                </a:solidFill>
                <a:latin typeface="微软雅黑" panose="020B0503020204020204" charset="-122"/>
                <a:cs typeface="微软雅黑" panose="020B0503020204020204" charset="-122"/>
              </a:rPr>
              <a:t>D:</a:t>
            </a:r>
            <a:r>
              <a:rPr sz="2400" b="1" dirty="0">
                <a:solidFill>
                  <a:srgbClr val="C00000"/>
                </a:solidFill>
                <a:latin typeface="宋体" panose="02010600030101010101" pitchFamily="2" charset="-122"/>
                <a:cs typeface="宋体" panose="02010600030101010101" pitchFamily="2" charset="-122"/>
              </a:rPr>
              <a:t>随意自然的闲适风格</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3756" y="362711"/>
            <a:ext cx="99059" cy="4846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71500" y="362711"/>
            <a:ext cx="97536" cy="48463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6571488"/>
            <a:ext cx="12192000" cy="287020"/>
          </a:xfrm>
          <a:custGeom>
            <a:avLst/>
            <a:gdLst/>
            <a:ahLst/>
            <a:cxnLst/>
            <a:rect l="l" t="t" r="r" b="b"/>
            <a:pathLst>
              <a:path w="12192000" h="287020">
                <a:moveTo>
                  <a:pt x="12144248" y="0"/>
                </a:moveTo>
                <a:lnTo>
                  <a:pt x="47746" y="0"/>
                </a:lnTo>
                <a:lnTo>
                  <a:pt x="29161" y="3751"/>
                </a:lnTo>
                <a:lnTo>
                  <a:pt x="13984" y="13984"/>
                </a:lnTo>
                <a:lnTo>
                  <a:pt x="3752" y="29162"/>
                </a:lnTo>
                <a:lnTo>
                  <a:pt x="0" y="47751"/>
                </a:lnTo>
                <a:lnTo>
                  <a:pt x="0" y="286511"/>
                </a:lnTo>
                <a:lnTo>
                  <a:pt x="12192000" y="286511"/>
                </a:lnTo>
                <a:lnTo>
                  <a:pt x="12192000" y="47751"/>
                </a:lnTo>
                <a:lnTo>
                  <a:pt x="12188253" y="29162"/>
                </a:lnTo>
                <a:lnTo>
                  <a:pt x="12178030" y="13984"/>
                </a:lnTo>
                <a:lnTo>
                  <a:pt x="12162853" y="3751"/>
                </a:lnTo>
                <a:lnTo>
                  <a:pt x="12144248" y="0"/>
                </a:lnTo>
                <a:close/>
              </a:path>
            </a:pathLst>
          </a:custGeom>
          <a:solidFill>
            <a:srgbClr val="001F5F"/>
          </a:solidFill>
        </p:spPr>
        <p:txBody>
          <a:bodyPr wrap="square" lIns="0" tIns="0" rIns="0" bIns="0" rtlCol="0"/>
          <a:lstStyle/>
          <a:p/>
        </p:txBody>
      </p:sp>
      <p:sp>
        <p:nvSpPr>
          <p:cNvPr id="5" name="object 5"/>
          <p:cNvSpPr txBox="1">
            <a:spLocks noGrp="1"/>
          </p:cNvSpPr>
          <p:nvPr>
            <p:ph type="title"/>
          </p:nvPr>
        </p:nvSpPr>
        <p:spPr>
          <a:xfrm>
            <a:off x="827024" y="419227"/>
            <a:ext cx="15163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rPr>
              <a:t>真 题 演</a:t>
            </a:r>
            <a:r>
              <a:rPr sz="2400" spc="-114" dirty="0">
                <a:solidFill>
                  <a:srgbClr val="C00000"/>
                </a:solidFill>
              </a:rPr>
              <a:t> </a:t>
            </a:r>
            <a:r>
              <a:rPr sz="2400" dirty="0">
                <a:solidFill>
                  <a:srgbClr val="C00000"/>
                </a:solidFill>
              </a:rPr>
              <a:t>练</a:t>
            </a:r>
            <a:endParaRPr sz="2400"/>
          </a:p>
        </p:txBody>
      </p:sp>
      <p:sp>
        <p:nvSpPr>
          <p:cNvPr id="7" name="object 7"/>
          <p:cNvSpPr txBox="1">
            <a:spLocks noGrp="1"/>
          </p:cNvSpPr>
          <p:nvPr>
            <p:ph type="sldNum" sz="quarter" idx="7"/>
          </p:nvPr>
        </p:nvSpPr>
        <p:spPr>
          <a:prstGeom prst="rect">
            <a:avLst/>
          </a:prstGeom>
        </p:spPr>
        <p:txBody>
          <a:bodyPr vert="horz" wrap="square" lIns="0" tIns="26034" rIns="0" bIns="0" rtlCol="0">
            <a:spAutoFit/>
          </a:bodyPr>
          <a:lstStyle/>
          <a:p>
            <a:pPr marL="25400">
              <a:lnSpc>
                <a:spcPct val="100000"/>
              </a:lnSpc>
              <a:spcBef>
                <a:spcPts val="205"/>
              </a:spcBef>
            </a:pPr>
            <a:fld id="{81D60167-4931-47E6-BA6A-407CBD079E47}" type="slidenum">
              <a:rPr dirty="0"/>
            </a:fld>
            <a:endParaRPr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2600"/>
              </a:lnSpc>
            </a:pPr>
            <a:r>
              <a:rPr dirty="0"/>
              <a:t>听够课程</a:t>
            </a:r>
            <a:r>
              <a:rPr sz="2400" spc="-15" dirty="0">
                <a:solidFill>
                  <a:srgbClr val="C00000"/>
                </a:solidFill>
              </a:rPr>
              <a:t>两</a:t>
            </a:r>
            <a:r>
              <a:rPr sz="2400" dirty="0">
                <a:solidFill>
                  <a:srgbClr val="C00000"/>
                </a:solidFill>
              </a:rPr>
              <a:t>个小时</a:t>
            </a:r>
            <a:r>
              <a:rPr spc="10" dirty="0"/>
              <a:t>为</a:t>
            </a:r>
            <a:r>
              <a:rPr sz="2400" spc="-15" dirty="0">
                <a:solidFill>
                  <a:srgbClr val="C00000"/>
                </a:solidFill>
              </a:rPr>
              <a:t>全</a:t>
            </a:r>
            <a:r>
              <a:rPr sz="2400" dirty="0">
                <a:solidFill>
                  <a:srgbClr val="C00000"/>
                </a:solidFill>
              </a:rPr>
              <a:t>勤</a:t>
            </a:r>
            <a:r>
              <a:rPr dirty="0"/>
              <a:t>，中途</a:t>
            </a:r>
            <a:r>
              <a:rPr spc="-15" dirty="0"/>
              <a:t>不</a:t>
            </a:r>
            <a:r>
              <a:rPr dirty="0"/>
              <a:t>能退出</a:t>
            </a:r>
            <a:r>
              <a:rPr spc="-15" dirty="0"/>
              <a:t>，</a:t>
            </a:r>
            <a:r>
              <a:rPr dirty="0"/>
              <a:t>加</a:t>
            </a:r>
            <a:r>
              <a:rPr spc="-15" dirty="0"/>
              <a:t>油</a:t>
            </a:r>
            <a:r>
              <a:rPr dirty="0"/>
              <a:t>！</a:t>
            </a:r>
            <a:endParaRPr sz="2400"/>
          </a:p>
        </p:txBody>
      </p:sp>
      <p:sp>
        <p:nvSpPr>
          <p:cNvPr id="6" name="object 6"/>
          <p:cNvSpPr txBox="1"/>
          <p:nvPr/>
        </p:nvSpPr>
        <p:spPr>
          <a:xfrm>
            <a:off x="239369" y="1929075"/>
            <a:ext cx="8133080" cy="2701925"/>
          </a:xfrm>
          <a:prstGeom prst="rect">
            <a:avLst/>
          </a:prstGeom>
        </p:spPr>
        <p:txBody>
          <a:bodyPr vert="horz" wrap="square" lIns="0" tIns="161290" rIns="0" bIns="0" rtlCol="0">
            <a:spAutoFit/>
          </a:bodyPr>
          <a:lstStyle/>
          <a:p>
            <a:pPr marL="12700">
              <a:lnSpc>
                <a:spcPct val="100000"/>
              </a:lnSpc>
              <a:spcBef>
                <a:spcPts val="1270"/>
              </a:spcBef>
            </a:pPr>
            <a:r>
              <a:rPr sz="2400" i="1" dirty="0">
                <a:latin typeface="宋体" panose="02010600030101010101" pitchFamily="2" charset="-122"/>
                <a:cs typeface="宋体" panose="02010600030101010101" pitchFamily="2" charset="-122"/>
              </a:rPr>
              <a:t>以“说真话”、严格的自审和反思历史为特色的作品是</a:t>
            </a:r>
            <a:r>
              <a:rPr sz="2400" i="1" spc="-53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r>
              <a:rPr sz="2400" i="1" spc="-525" dirty="0">
                <a:latin typeface="宋体" panose="02010600030101010101" pitchFamily="2" charset="-122"/>
                <a:cs typeface="宋体" panose="02010600030101010101" pitchFamily="2" charset="-122"/>
              </a:rPr>
              <a:t> </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12700" marR="5994400">
              <a:lnSpc>
                <a:spcPts val="4320"/>
              </a:lnSpc>
              <a:spcBef>
                <a:spcPts val="120"/>
              </a:spcBef>
            </a:pPr>
            <a:r>
              <a:rPr sz="2400" dirty="0">
                <a:latin typeface="微软雅黑" panose="020B0503020204020204" charset="-122"/>
                <a:cs typeface="微软雅黑" panose="020B0503020204020204" charset="-122"/>
              </a:rPr>
              <a:t>A</a:t>
            </a:r>
            <a:r>
              <a:rPr sz="2400" spc="-5" dirty="0">
                <a:latin typeface="微软雅黑" panose="020B0503020204020204" charset="-122"/>
                <a:cs typeface="微软雅黑" panose="020B0503020204020204" charset="-122"/>
              </a:rPr>
              <a:t>:</a:t>
            </a:r>
            <a:r>
              <a:rPr sz="2400" i="1" spc="-5" dirty="0">
                <a:latin typeface="宋体" panose="02010600030101010101" pitchFamily="2" charset="-122"/>
                <a:cs typeface="宋体" panose="02010600030101010101" pitchFamily="2" charset="-122"/>
              </a:rPr>
              <a:t>《干校六记</a:t>
            </a:r>
            <a:r>
              <a:rPr sz="2400" i="1" dirty="0">
                <a:latin typeface="宋体" panose="02010600030101010101" pitchFamily="2" charset="-122"/>
                <a:cs typeface="宋体" panose="02010600030101010101" pitchFamily="2" charset="-122"/>
              </a:rPr>
              <a:t>》  </a:t>
            </a:r>
            <a:r>
              <a:rPr sz="2400" spc="-10" dirty="0">
                <a:latin typeface="微软雅黑" panose="020B0503020204020204" charset="-122"/>
                <a:cs typeface="微软雅黑" panose="020B0503020204020204" charset="-122"/>
              </a:rPr>
              <a:t>B:</a:t>
            </a:r>
            <a:r>
              <a:rPr sz="2400" i="1" dirty="0">
                <a:latin typeface="宋体" panose="02010600030101010101" pitchFamily="2" charset="-122"/>
                <a:cs typeface="宋体" panose="02010600030101010101" pitchFamily="2" charset="-122"/>
              </a:rPr>
              <a:t>《随想录》 </a:t>
            </a:r>
            <a:r>
              <a:rPr sz="2400" dirty="0">
                <a:latin typeface="微软雅黑" panose="020B0503020204020204" charset="-122"/>
                <a:cs typeface="微软雅黑" panose="020B0503020204020204" charset="-122"/>
              </a:rPr>
              <a:t>C</a:t>
            </a:r>
            <a:r>
              <a:rPr sz="2400" spc="-5" dirty="0">
                <a:latin typeface="微软雅黑" panose="020B0503020204020204" charset="-122"/>
                <a:cs typeface="微软雅黑" panose="020B0503020204020204" charset="-122"/>
              </a:rPr>
              <a:t>:</a:t>
            </a:r>
            <a:r>
              <a:rPr sz="2400" i="1" dirty="0">
                <a:latin typeface="宋体" panose="02010600030101010101" pitchFamily="2" charset="-122"/>
                <a:cs typeface="宋体" panose="02010600030101010101" pitchFamily="2" charset="-122"/>
              </a:rPr>
              <a:t>《商州初录》</a:t>
            </a:r>
            <a:endParaRPr sz="2400">
              <a:latin typeface="宋体" panose="02010600030101010101" pitchFamily="2" charset="-122"/>
              <a:cs typeface="宋体" panose="02010600030101010101" pitchFamily="2" charset="-122"/>
            </a:endParaRPr>
          </a:p>
          <a:p>
            <a:pPr marL="12700">
              <a:lnSpc>
                <a:spcPct val="100000"/>
              </a:lnSpc>
              <a:spcBef>
                <a:spcPts val="1060"/>
              </a:spcBef>
            </a:pPr>
            <a:r>
              <a:rPr sz="2400" spc="-5" dirty="0">
                <a:latin typeface="微软雅黑" panose="020B0503020204020204" charset="-122"/>
                <a:cs typeface="微软雅黑" panose="020B0503020204020204" charset="-122"/>
              </a:rPr>
              <a:t>D:</a:t>
            </a:r>
            <a:r>
              <a:rPr sz="2400" i="1" dirty="0">
                <a:latin typeface="宋体" panose="02010600030101010101" pitchFamily="2" charset="-122"/>
                <a:cs typeface="宋体" panose="02010600030101010101" pitchFamily="2" charset="-122"/>
              </a:rPr>
              <a:t>《中国人，你为什么不生</a:t>
            </a:r>
            <a:r>
              <a:rPr sz="2400" i="1" spc="5" dirty="0">
                <a:latin typeface="宋体" panose="02010600030101010101" pitchFamily="2" charset="-122"/>
                <a:cs typeface="宋体" panose="02010600030101010101" pitchFamily="2" charset="-122"/>
              </a:rPr>
              <a:t>气</a:t>
            </a:r>
            <a:r>
              <a:rPr sz="2400" i="1"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1.xml><?xml version="1.0" encoding="utf-8"?>
<p:tagLst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02.xml><?xml version="1.0" encoding="utf-8"?>
<p:tagLst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03.xml><?xml version="1.0" encoding="utf-8"?>
<p:tagLst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04.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5.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6.xml><?xml version="1.0" encoding="utf-8"?>
<p:tagLst xmlns:p="http://schemas.openxmlformats.org/presentationml/2006/main">
  <p:tag name="KSO_WM_SLIDE_BACKGROUND_TYPE" val="topBottom"/>
</p:tagLst>
</file>

<file path=ppt/tags/tag107.xml><?xml version="1.0" encoding="utf-8"?>
<p:tagLst xmlns:p="http://schemas.openxmlformats.org/presentationml/2006/main">
  <p:tag name="KSO_WM_UNIT_IGNORE_FIXCOLOR" val="1"/>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8.xml><?xml version="1.0" encoding="utf-8"?>
<p:tagLst xmlns:p="http://schemas.openxmlformats.org/presentationml/2006/main">
  <p:tag name="KSO_WM_UNIT_IGNORE_FIXCOLOR" val="1"/>
  <p:tag name="KSO_WM_UNIT_TYPE" val="i"/>
  <p:tag name="KSO_WM_UNIT_SUBTYPE" val="h"/>
  <p:tag name="KSO_WM_SLIDE_BACKGROUND_TYPE" val="topBotto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0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0.xml><?xml version="1.0" encoding="utf-8"?>
<p:tagLst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12.xml><?xml version="1.0" encoding="utf-8"?>
<p:tagLst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5.xml><?xml version="1.0" encoding="utf-8"?>
<p:tagLst xmlns:p="http://schemas.openxmlformats.org/presentationml/2006/main">
  <p:tag name="KSO_WM_SLIDE_BACKGROUND_TYPE" val="bottomTop"/>
</p:tagLst>
</file>

<file path=ppt/tags/tag116.xml><?xml version="1.0" encoding="utf-8"?>
<p:tagLst xmlns:p="http://schemas.openxmlformats.org/presentationml/2006/main">
  <p:tag name="KSO_WM_UNIT_IGNORE_FIXCOLOR" val="1"/>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7.xml><?xml version="1.0" encoding="utf-8"?>
<p:tagLst xmlns:p="http://schemas.openxmlformats.org/presentationml/2006/main">
  <p:tag name="KSO_WM_UNIT_IGNORE_FIXCOLOR" val="1"/>
  <p:tag name="KSO_WM_UNIT_TYPE" val="i"/>
  <p:tag name="KSO_WM_UNIT_SUBTYPE" val="h"/>
  <p:tag name="KSO_WM_SLIDE_BACKGROUND_TYPE" val="bottomTop"/>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1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ISCONTENTSTITLE" val="0"/>
  <p:tag name="KSO_WM_UNIT_ISNUMDGMTITLE" val="0"/>
  <p:tag name="KSO_WM_UNIT_PRESET_TEXT" val="单击此处编辑标题内容"/>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custom20209430_1*a*1"/>
  <p:tag name="KSO_WM_TEMPLATE_CATEGORY" val="custom"/>
  <p:tag name="KSO_WM_TEMPLATE_INDEX" val="20209430"/>
  <p:tag name="KSO_WM_UNIT_LAYERLEVEL" val="1"/>
  <p:tag name="KSO_WM_TAG_VERSION" val="1.0"/>
  <p:tag name="KSO_WM_BEAUTIFY_FLAG" val="#wm#"/>
  <p:tag name="KSO_WM_UNIT_DEFAULT_FONT" val="32;56;4"/>
  <p:tag name="KSO_WM_UNIT_BLOCK" val="0"/>
  <p:tag name="KSO_WM_CHIP_GROUPID" val="5ebe56a30ac41c4a0a525684"/>
  <p:tag name="KSO_WM_CHIP_XID" val="5ebe56a30ac41c4a0a525685"/>
  <p:tag name="KSO_WM_UNIT_DEC_AREA_ID" val="164abd46eb6a4de5b1956d2381f894da"/>
  <p:tag name="KSO_WM_ASSEMBLE_CHIP_INDEX" val="fcac212e70fd4e4b82151e555f72c608"/>
  <p:tag name="KSO_WM_UNIT_TEXT_FILL_FORE_SCHEMECOLOR_INDEX_BRIGHTNESS" val="0"/>
  <p:tag name="KSO_WM_UNIT_TEXT_FILL_FORE_SCHEMECOLOR_INDEX" val="2"/>
  <p:tag name="KSO_WM_UNIT_TEXT_FILL_TYPE" val="1"/>
  <p:tag name="KSO_WM_TEMPLATE_ASSEMBLE_XID" val="5f1a541b671cac347433dbda"/>
  <p:tag name="KSO_WM_TEMPLATE_ASSEMBLE_GROUPID" val="5f1a36cf671cac3474339a09"/>
</p:tagLst>
</file>

<file path=ppt/tags/tag120.xml><?xml version="1.0" encoding="utf-8"?>
<p:tagLst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21.xml><?xml version="1.0" encoding="utf-8"?>
<p:tagLst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SLIDE_BACKGROUND_TYPE" val="navigation"/>
</p:tagLst>
</file>

<file path=ppt/tags/tag125.xml><?xml version="1.0" encoding="utf-8"?>
<p:tagLst xmlns:p="http://schemas.openxmlformats.org/presentationml/2006/main">
  <p:tag name="KSO_WM_UNIT_IGNORE_FIXCOLOR" val="1"/>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6.xml><?xml version="1.0" encoding="utf-8"?>
<p:tagLst xmlns:p="http://schemas.openxmlformats.org/presentationml/2006/main">
  <p:tag name="KSO_WM_UNIT_IGNORE_FIXCOLOR" val="1"/>
  <p:tag name="KSO_WM_UNIT_TYPE" val="i"/>
  <p:tag name="KSO_WM_UNIT_SUBTYPE" val="h"/>
  <p:tag name="KSO_WM_SLIDE_BACKGROUND_TYPE" val="navigatio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29.xml><?xml version="1.0" encoding="utf-8"?>
<p:tagLst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3.xml><?xml version="1.0" encoding="utf-8"?>
<p:tagLst xmlns:p="http://schemas.openxmlformats.org/presentationml/2006/main">
  <p:tag name="KSO_WM_SLIDE_BACKGROUND_TYPE" val="general"/>
</p:tagLst>
</file>

<file path=ppt/tags/tag130.xml><?xml version="1.0" encoding="utf-8"?>
<p:tagLst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3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5.xml><?xml version="1.0" encoding="utf-8"?>
<p:tagLst xmlns:p="http://schemas.openxmlformats.org/presentationml/2006/main">
  <p:tag name="KSO_WM_SLIDE_BACKGROUND_TYPE" val="belt"/>
</p:tagLst>
</file>

<file path=ppt/tags/tag136.xml><?xml version="1.0" encoding="utf-8"?>
<p:tagLst xmlns:p="http://schemas.openxmlformats.org/presentationml/2006/main">
  <p:tag name="KSO_WM_UNIT_IGNORE_FIXCOLOR" val="1"/>
  <p:tag name="KSO_WM_UNIT_TYPE" val="i"/>
  <p:tag name="KSO_WM_UNIT_SUBTYPE" val="h"/>
  <p:tag name="KSO_WM_SLIDE_BACKGROUND_TYPE" val="belt"/>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3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39.xml><?xml version="1.0" encoding="utf-8"?>
<p:tagLst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0.xml><?xml version="1.0" encoding="utf-8"?>
<p:tagLst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430"/>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430"/>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7.xml><?xml version="1.0" encoding="utf-8"?>
<p:tagLst xmlns:p="http://schemas.openxmlformats.org/presentationml/2006/main">
  <p:tag name="KSO_WM_BEAUTIFY_FLAG" val="#wm#"/>
  <p:tag name="KSO_WM_TAG_VERSION" val="1.0"/>
  <p:tag name="KSO_WM_TEMPLATE_CATEGORY" val="custom"/>
  <p:tag name="KSO_WM_TEMPLATE_INDEX" val="20209430"/>
</p:tagLst>
</file>

<file path=ppt/tags/tag148.xml><?xml version="1.0" encoding="utf-8"?>
<p:tagLst xmlns:p="http://schemas.openxmlformats.org/presentationml/2006/main">
  <p:tag name="KSO_WM_UNIT_ISCONTENTSTITLE" val="0"/>
  <p:tag name="KSO_WM_UNIT_ISNUMDGMTITLE" val="0"/>
  <p:tag name="KSO_WM_UNIT_PRESET_TEXT" val="单击此处编辑标题内容"/>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custom20209430_1*a*1"/>
  <p:tag name="KSO_WM_TEMPLATE_CATEGORY" val="custom"/>
  <p:tag name="KSO_WM_TEMPLATE_INDEX" val="20209430"/>
  <p:tag name="KSO_WM_UNIT_LAYERLEVEL" val="1"/>
  <p:tag name="KSO_WM_TAG_VERSION" val="1.0"/>
  <p:tag name="KSO_WM_BEAUTIFY_FLAG" val="#wm#"/>
  <p:tag name="KSO_WM_UNIT_DEFAULT_FONT" val="32;56;4"/>
  <p:tag name="KSO_WM_UNIT_BLOCK" val="0"/>
  <p:tag name="KSO_WM_CHIP_GROUPID" val="5ebe56a30ac41c4a0a525684"/>
  <p:tag name="KSO_WM_CHIP_XID" val="5ebe56a30ac41c4a0a525685"/>
  <p:tag name="KSO_WM_UNIT_DEC_AREA_ID" val="164abd46eb6a4de5b1956d2381f894da"/>
  <p:tag name="KSO_WM_ASSEMBLE_CHIP_INDEX" val="fcac212e70fd4e4b82151e555f72c608"/>
  <p:tag name="KSO_WM_UNIT_TEXT_FILL_FORE_SCHEMECOLOR_INDEX_BRIGHTNESS" val="0"/>
  <p:tag name="KSO_WM_UNIT_TEXT_FILL_FORE_SCHEMECOLOR_INDEX" val="2"/>
  <p:tag name="KSO_WM_UNIT_TEXT_FILL_TYPE" val="1"/>
</p:tagLst>
</file>

<file path=ppt/tags/tag149.xml><?xml version="1.0" encoding="utf-8"?>
<p:tagLst xmlns:p="http://schemas.openxmlformats.org/presentationml/2006/main">
  <p:tag name="KSO_WM_SLIDE_ID" val="custom20209430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9430"/>
  <p:tag name="KSO_WM_SLIDE_LAYOUT" val="a"/>
  <p:tag name="KSO_WM_SLIDE_LAYOUT_CNT" val="1"/>
  <p:tag name="KSO_WM_UNIT_SHOW_EDIT_AREA_INDICATION" val="1"/>
  <p:tag name="KSO_WM_TEMPLATE_THUMBS_INDEX" val="1、2、3、4、7、40"/>
  <p:tag name="KSO_WM_CHIP_INFOS" val="{&quot;layout_type&quot;:&quot;forverticalright&quot;,&quot;slide_type&quot;:[&quot;title&quot;],&quot;aspect_ratio&quot;:&quot;16:9&quot;}"/>
  <p:tag name="KSO_WM_CHIP_XID" val="5ebe041a0ac41c4a0a525581"/>
  <p:tag name="KSO_WM_CHIP_FILLPROP" val="[[{&quot;fill_id&quot;:&quot;a707474a74dc483b95772c619bbd9bfa&quot;,&quot;fill_align&quot;:&quot;cm&quot;,&quot;text_align&quot;:&quot;ct&quot;,&quot;text_direction&quot;:&quot;vertical&quot;,&quot;chip_types&quot;:[&quot;text&quot;,&quot;header&quot;]}]]"/>
  <p:tag name="KSO_WM_SLIDE_SIZE" val="220*380"/>
  <p:tag name="KSO_WM_SLIDE_POSITION" val="539*30"/>
  <p:tag name="KSO_WM_CHIP_GROUPID" val="5ebf6661ddc3daf3fef3f760"/>
  <p:tag name="KSO_WM_SLIDE_LAYOUT_INFO" val="{&quot;id&quot;:&quot;2020-07-24T11:25:38&quot;,&quot;margin&quot;:{&quot;bottom&quot;:4.5511941909790039,&quot;left&quot;:19.823488235473633,&quot;right&quot;:7.8544192314147949,&quot;top&quot;:1.093144416809082},&quot;type&quot;:0}"/>
  <p:tag name="KSO_WM_SLIDE_BK_DARK_LIGHT" val="2"/>
  <p:tag name="KSO_WM_SLIDE_BACKGROUND_TYPE" val="general"/>
  <p:tag name="KSO_WM_SLIDE_SUPPORT_FEATURE_TYPE" val="0"/>
  <p:tag name="KSO_WM_TEMPLATE_MASTER_THUMB_INDEX" val="12"/>
  <p:tag name="KSO_WM_TEMPLATE_ASSEMBLE_XID" val="5f1a541b671cac347433dbda"/>
  <p:tag name="KSO_WM_TEMPLATE_ASSEMBLE_GROUPID" val="5f1a36cf671cac3474339a09"/>
</p:tagLst>
</file>

<file path=ppt/tags/tag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IGNORE_FIXCOLOR" val="1"/>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4.xml><?xml version="1.0" encoding="utf-8"?>
<p:tagLst xmlns:p="http://schemas.openxmlformats.org/presentationml/2006/main">
  <p:tag name="KSO_WM_UNIT_DEFAULT_FONT" val="24;28;2"/>
  <p:tag name="KSO_WM_UNIT_BLOCK" val="0"/>
  <p:tag name="KSO_WM_UNIT_ISCONTENTSTITLE" val="0"/>
  <p:tag name="KSO_WM_UNIT_ISNUMDGMTITLE" val="0"/>
  <p:tag name="KSO_WM_UNIT_PRESET_TEXT" val="单击此处添加大标题内容"/>
  <p:tag name="KSO_WM_UNIT_NOCLEAR" val="0"/>
  <p:tag name="KSO_WM_UNIT_VALUE" val="44"/>
  <p:tag name="KSO_WM_UNIT_HIGHLIGHT" val="0"/>
  <p:tag name="KSO_WM_UNIT_COMPATIBLE" val="0"/>
  <p:tag name="KSO_WM_UNIT_DIAGRAM_ISNUMVISUAL" val="0"/>
  <p:tag name="KSO_WM_UNIT_DIAGRAM_ISREFERUNIT" val="0"/>
  <p:tag name="KSO_WM_UNIT_TYPE" val="a"/>
  <p:tag name="KSO_WM_UNIT_INDEX" val="1"/>
  <p:tag name="KSO_WM_UNIT_ID" val="custom20209430_1*a*1"/>
  <p:tag name="KSO_WM_TEMPLATE_CATEGORY" val="custom"/>
  <p:tag name="KSO_WM_TEMPLATE_INDEX" val="20209430"/>
  <p:tag name="KSO_WM_UNIT_LAYERLEVEL" val="1"/>
  <p:tag name="KSO_WM_TAG_VERSION" val="1.0"/>
  <p:tag name="KSO_WM_BEAUTIFY_FLAG" val="#wm#"/>
  <p:tag name="KSO_WM_CHIP_GROUPID" val="5ebe54990ac41c4a0a525673"/>
  <p:tag name="KSO_WM_CHIP_XID" val="5ebe54990ac41c4a0a525674"/>
  <p:tag name="KSO_WM_UNIT_DEC_AREA_ID" val="915ccb077077444dac94637cccbb1c0d"/>
  <p:tag name="KSO_WM_ASSEMBLE_CHIP_INDEX" val="7603418775664b848cfddcf4b48223b2"/>
  <p:tag name="KSO_WM_UNIT_TEXT_FILL_FORE_SCHEMECOLOR_INDEX_BRIGHTNESS" val="0"/>
  <p:tag name="KSO_WM_UNIT_TEXT_FILL_FORE_SCHEMECOLOR_INDEX" val="2"/>
  <p:tag name="KSO_WM_UNIT_TEXT_FILL_TYPE" val="1"/>
  <p:tag name="KSO_WM_TEMPLATE_ASSEMBLE_XID" val="5f1a541b671cac347433dbeb"/>
  <p:tag name="KSO_WM_TEMPLATE_ASSEMBLE_GROUPID" val="5f1a36cf671cac3474339a09"/>
</p:tagLst>
</file>

<file path=ppt/tags/tag25.xml><?xml version="1.0" encoding="utf-8"?>
<p:tagLst xmlns:p="http://schemas.openxmlformats.org/presentationml/2006/main">
  <p:tag name="KSO_WM_UNIT_DEFAULT_FONT" val="14;16;2"/>
  <p:tag name="KSO_WM_UNIT_BLOCK" val="0"/>
  <p:tag name="KSO_WM_UNIT_ISCONTENTSTITLE" val="0"/>
  <p:tag name="KSO_WM_UNIT_ISNUMDGMTITLE" val="0"/>
  <p:tag name="KSO_WM_UNIT_PRESET_TEXT" val="单击此处输入你的正文，文字是您思想的提炼，为了最终演示发布的良好效果。"/>
  <p:tag name="KSO_WM_UNIT_NOCLEAR" val="0"/>
  <p:tag name="KSO_WM_UNIT_VALUE" val="99"/>
  <p:tag name="KSO_WM_UNIT_HIGHLIGHT" val="0"/>
  <p:tag name="KSO_WM_UNIT_COMPATIBLE" val="0"/>
  <p:tag name="KSO_WM_UNIT_DIAGRAM_ISNUMVISUAL" val="0"/>
  <p:tag name="KSO_WM_UNIT_DIAGRAM_ISREFERUNIT" val="0"/>
  <p:tag name="KSO_WM_UNIT_TYPE" val="b"/>
  <p:tag name="KSO_WM_UNIT_INDEX" val="1"/>
  <p:tag name="KSO_WM_UNIT_ID" val="custom20209430_1*b*1"/>
  <p:tag name="KSO_WM_TEMPLATE_CATEGORY" val="custom"/>
  <p:tag name="KSO_WM_TEMPLATE_INDEX" val="20209430"/>
  <p:tag name="KSO_WM_UNIT_LAYERLEVEL" val="1"/>
  <p:tag name="KSO_WM_TAG_VERSION" val="1.0"/>
  <p:tag name="KSO_WM_BEAUTIFY_FLAG" val="#wm#"/>
  <p:tag name="KSO_WM_CHIP_GROUPID" val="5ebe54990ac41c4a0a525673"/>
  <p:tag name="KSO_WM_CHIP_XID" val="5ebe54990ac41c4a0a525674"/>
  <p:tag name="KSO_WM_UNIT_DEC_AREA_ID" val="915ccb077077444dac94637cccbb1c0d"/>
  <p:tag name="KSO_WM_ASSEMBLE_CHIP_INDEX" val="7603418775664b848cfddcf4b48223b2"/>
  <p:tag name="KSO_WM_UNIT_TEXT_FILL_FORE_SCHEMECOLOR_INDEX_BRIGHTNESS" val="0"/>
  <p:tag name="KSO_WM_UNIT_TEXT_FILL_FORE_SCHEMECOLOR_INDEX" val="2"/>
  <p:tag name="KSO_WM_UNIT_TEXT_FILL_TYPE" val="1"/>
  <p:tag name="KSO_WM_TEMPLATE_ASSEMBLE_XID" val="5f1a541b671cac347433dbeb"/>
  <p:tag name="KSO_WM_TEMPLATE_ASSEMBLE_GROUPID" val="5f1a36cf671cac3474339a09"/>
</p:tagLst>
</file>

<file path=ppt/tags/tag26.xml><?xml version="1.0" encoding="utf-8"?>
<p:tagLst xmlns:p="http://schemas.openxmlformats.org/presentationml/2006/main">
  <p:tag name="KSO_WM_SLIDE_BACKGROUND_TYPE" val="general"/>
</p:tagLst>
</file>

<file path=ppt/tags/tag27.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SLIDE_BACKGROUND_TYPE" val="general"/>
</p:tagLst>
</file>

<file path=ppt/tags/tag35.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45.xml><?xml version="1.0" encoding="utf-8"?>
<p:tagLst xmlns:p="http://schemas.openxmlformats.org/presentationml/2006/main">
  <p:tag name="KSO_WM_UNIT_IGNORE_FIXCOLOR" val="1"/>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SLIDE_BACKGROUND_TYPE" val="general"/>
</p:tagLst>
</file>

<file path=ppt/tags/tag51.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5.xml><?xml version="1.0" encoding="utf-8"?>
<p:tagLst xmlns:p="http://schemas.openxmlformats.org/presentationml/2006/main">
  <p:tag name="KSO_WM_SLIDE_BACKGROUND_TYPE" val="general"/>
</p:tagLst>
</file>

<file path=ppt/tags/tag56.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TYPE" val="i"/>
  <p:tag name="KSO_WM_UNIT_SUBTYPE" val="q"/>
</p:tagLst>
</file>

<file path=ppt/tags/tag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3.xml><?xml version="1.0" encoding="utf-8"?>
<p:tagLst xmlns:p="http://schemas.openxmlformats.org/presentationml/2006/main">
  <p:tag name="KSO_WM_SLIDE_BACKGROUND_TYPE" val="general"/>
</p:tagLst>
</file>

<file path=ppt/tags/tag64.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xml><?xml version="1.0" encoding="utf-8"?>
<p:tagLst xmlns:p="http://schemas.openxmlformats.org/presentationml/2006/main">
  <p:tag name="KSO_WM_UNIT_IGNORE_FIXCOLOR" val="1"/>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SLIDE_BACKGROUND_TYPE" val="general"/>
</p:tagLst>
</file>

<file path=ppt/tags/tag71.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TYPE" val="i"/>
  <p:tag name="KSO_WM_UNIT_SUBTYPE" val="q"/>
</p:tagLst>
</file>

<file path=ppt/tags/tag77.xml><?xml version="1.0" encoding="utf-8"?>
<p:tagLst xmlns:p="http://schemas.openxmlformats.org/presentationml/2006/main">
  <p:tag name="KSO_WM_UNIT_IGNORE_FIXCOLOR" val="1"/>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IGNORE_FIXCOLOR"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xml><?xml version="1.0" encoding="utf-8"?>
<p:tagLst xmlns:p="http://schemas.openxmlformats.org/presentationml/2006/main">
  <p:tag name="KSO_WM_UNIT_IGNORE_FIXCOLOR" val="1"/>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82.xml><?xml version="1.0" encoding="utf-8"?>
<p:tagLst xmlns:p="http://schemas.openxmlformats.org/presentationml/2006/main">
  <p:tag name="KSO_WM_UNIT_DEFAULT_FONT" val="24;44;4"/>
  <p:tag name="KSO_WM_UNIT_BLOCK" val="0"/>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9430_1*a*1"/>
  <p:tag name="KSO_WM_TEMPLATE_CATEGORY" val="custom"/>
  <p:tag name="KSO_WM_TEMPLATE_INDEX" val="20209430"/>
  <p:tag name="KSO_WM_UNIT_LAYERLEVEL" val="1"/>
  <p:tag name="KSO_WM_TAG_VERSION" val="1.0"/>
  <p:tag name="KSO_WM_BEAUTIFY_FLAG" val="#wm#"/>
  <p:tag name="KSO_WM_UNIT_PRESET_TEXT" val="谢谢观看"/>
  <p:tag name="KSO_WM_CHIP_GROUPID" val="5ebce3750ac41c4a0a525370"/>
  <p:tag name="KSO_WM_CHIP_XID" val="5ebce3750ac41c4a0a525371"/>
  <p:tag name="KSO_WM_UNIT_DEC_AREA_ID" val="481dc3a754c046cea589969cbae9d999"/>
  <p:tag name="KSO_WM_ASSEMBLE_CHIP_INDEX" val="c87e3c4688934e59aff2db033a964225"/>
  <p:tag name="KSO_WM_UNIT_TEXT_FILL_FORE_SCHEMECOLOR_INDEX_BRIGHTNESS" val="0"/>
  <p:tag name="KSO_WM_UNIT_TEXT_FILL_FORE_SCHEMECOLOR_INDEX" val="2"/>
  <p:tag name="KSO_WM_UNIT_TEXT_FILL_TYPE" val="1"/>
  <p:tag name="KSO_WM_TEMPLATE_ASSEMBLE_XID" val="5f1a541b671cac347433dbdf"/>
  <p:tag name="KSO_WM_TEMPLATE_ASSEMBLE_GROUPID" val="5f1a36cf671cac3474339a09"/>
</p:tagLst>
</file>

<file path=ppt/tags/tag83.xml><?xml version="1.0" encoding="utf-8"?>
<p:tagLst xmlns:p="http://schemas.openxmlformats.org/presentationml/2006/main">
  <p:tag name="KSO_WM_UNIT_DEFAULT_FONT" val="14;20;2"/>
  <p:tag name="KSO_WM_UNIT_BLOCK" val="0"/>
  <p:tag name="KSO_WM_UNIT_ISCONTENTSTITLE" val="0"/>
  <p:tag name="KSO_WM_UNIT_ISNUMDGMTITLE" val="0"/>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9430_1*b*1"/>
  <p:tag name="KSO_WM_TEMPLATE_CATEGORY" val="custom"/>
  <p:tag name="KSO_WM_TEMPLATE_INDEX" val="20209430"/>
  <p:tag name="KSO_WM_UNIT_LAYERLEVEL" val="1"/>
  <p:tag name="KSO_WM_TAG_VERSION" val="1.0"/>
  <p:tag name="KSO_WM_BEAUTIFY_FLAG" val="#wm#"/>
  <p:tag name="KSO_WM_UNIT_PRESET_TEXT" val="单击此处输入你的副标题，文字是您思想的提炼，请尽量言简意赅的阐述观点"/>
  <p:tag name="KSO_WM_CHIP_GROUPID" val="5ebce3750ac41c4a0a525370"/>
  <p:tag name="KSO_WM_CHIP_XID" val="5ebce3750ac41c4a0a525371"/>
  <p:tag name="KSO_WM_UNIT_DEC_AREA_ID" val="481dc3a754c046cea589969cbae9d999"/>
  <p:tag name="KSO_WM_ASSEMBLE_CHIP_INDEX" val="c87e3c4688934e59aff2db033a964225"/>
  <p:tag name="KSO_WM_UNIT_TEXT_FILL_FORE_SCHEMECOLOR_INDEX_BRIGHTNESS" val="0"/>
  <p:tag name="KSO_WM_UNIT_TEXT_FILL_FORE_SCHEMECOLOR_INDEX" val="2"/>
  <p:tag name="KSO_WM_UNIT_TEXT_FILL_TYPE" val="1"/>
  <p:tag name="KSO_WM_TEMPLATE_ASSEMBLE_XID" val="5f1a541b671cac347433dbdf"/>
  <p:tag name="KSO_WM_TEMPLATE_ASSEMBLE_GROUPID" val="5f1a36cf671cac3474339a09"/>
</p:tagLst>
</file>

<file path=ppt/tags/tag84.xml><?xml version="1.0" encoding="utf-8"?>
<p:tagLst xmlns:p="http://schemas.openxmlformats.org/presentationml/2006/main">
  <p:tag name="KSO_WM_SLIDE_BACKGROUND_TYPE" val="general"/>
</p:tagLst>
</file>

<file path=ppt/tags/tag85.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88.xml><?xml version="1.0" encoding="utf-8"?>
<p:tagLst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89.xml><?xml version="1.0" encoding="utf-8"?>
<p:tagLst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0.xml><?xml version="1.0" encoding="utf-8"?>
<p:tagLst xmlns:p="http://schemas.openxmlformats.org/presentationml/2006/main">
  <p:tag name="KSO_WM_SLIDE_BACKGROUND_TYPE" val="frame"/>
</p:tagLst>
</file>

<file path=ppt/tags/tag91.xml><?xml version="1.0" encoding="utf-8"?>
<p:tagLst xmlns:p="http://schemas.openxmlformats.org/presentationml/2006/main">
  <p:tag name="KSO_WM_UNIT_IGNORE_FIXCOLOR" val="1"/>
  <p:tag name="KSO_WM_UNIT_TYPE" val="i"/>
  <p:tag name="KSO_WM_UNIT_SUBTYPE" val="h"/>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96.xml><?xml version="1.0" encoding="utf-8"?>
<p:tagLst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97.xml><?xml version="1.0" encoding="utf-8"?>
<p:tagLst xmlns:p="http://schemas.openxmlformats.org/presentationml/2006/main">
  <p:tag name="KSO_WM_SLIDE_BACKGROUND_TYPE" val="leftRight"/>
</p:tagLst>
</file>

<file path=ppt/tags/tag98.xml><?xml version="1.0" encoding="utf-8"?>
<p:tagLst xmlns:p="http://schemas.openxmlformats.org/presentationml/2006/main">
  <p:tag name="KSO_WM_UNIT_IGNORE_FIXCOLOR" val="1"/>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UNIT_IGNORE_FIXCOLOR" val="1"/>
  <p:tag name="KSO_WM_UNIT_TYPE" val="i"/>
  <p:tag name="KSO_WM_UNIT_SUBTYPE" val="h"/>
  <p:tag name="KSO_WM_SLIDE_BACKGROUND_TYPE" val="leftRight"/>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E110E"/>
      </a:dk2>
      <a:lt2>
        <a:srgbClr val="171C17"/>
      </a:lt2>
      <a:accent1>
        <a:srgbClr val="B9D6B9"/>
      </a:accent1>
      <a:accent2>
        <a:srgbClr val="A7D5C8"/>
      </a:accent2>
      <a:accent3>
        <a:srgbClr val="A0D0D7"/>
      </a:accent3>
      <a:accent4>
        <a:srgbClr val="A6C9E1"/>
      </a:accent4>
      <a:accent5>
        <a:srgbClr val="B5C0E0"/>
      </a:accent5>
      <a:accent6>
        <a:srgbClr val="C7B8D4"/>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20318</Words>
  <Application>WPS 演示</Application>
  <PresentationFormat>On-screen Show (4:3)</PresentationFormat>
  <Paragraphs>1659</Paragraphs>
  <Slides>133</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133</vt:i4>
      </vt:variant>
    </vt:vector>
  </HeadingPairs>
  <TitlesOfParts>
    <vt:vector size="151" baseType="lpstr">
      <vt:lpstr>Arial</vt:lpstr>
      <vt:lpstr>宋体</vt:lpstr>
      <vt:lpstr>Wingdings</vt:lpstr>
      <vt:lpstr>微软雅黑</vt:lpstr>
      <vt:lpstr>楷体</vt:lpstr>
      <vt:lpstr>Microsoft JhengHei</vt:lpstr>
      <vt:lpstr>等线</vt:lpstr>
      <vt:lpstr>隶书</vt:lpstr>
      <vt:lpstr>汉仪尚巍手书W</vt:lpstr>
      <vt:lpstr>微软雅黑 Light</vt:lpstr>
      <vt:lpstr>΢</vt:lpstr>
      <vt:lpstr>Segoe Print</vt:lpstr>
      <vt:lpstr>Arial Unicode MS</vt:lpstr>
      <vt:lpstr>Calibri</vt:lpstr>
      <vt:lpstr>Arial</vt:lpstr>
      <vt:lpstr>Times New Roman</vt:lpstr>
      <vt:lpstr>Office Theme</vt:lpstr>
      <vt:lpstr>1_Office 主题​​</vt:lpstr>
      <vt:lpstr>中国现代文学史</vt:lpstr>
      <vt:lpstr>知 识 框 架</vt:lpstr>
      <vt:lpstr>5.2.5 五、莫言 张炜 马原 苏童 余华</vt:lpstr>
      <vt:lpstr>5.2.5 五、莫言 张炜 马原 苏童 余华</vt:lpstr>
      <vt:lpstr>5.2.5 五、莫言 张炜wěi 马原 苏童 余华</vt:lpstr>
      <vt:lpstr>5.2.5 五、莫言 张炜 马原 苏童 余华</vt:lpstr>
      <vt:lpstr>5.2.5 五、莫言 张炜 马原 苏童 余华</vt:lpstr>
      <vt:lpstr>5.2.5 五、莫言 张炜 马原 苏童 余华</vt:lpstr>
      <vt:lpstr>5.2.5 五、莫言 张炜 马原 苏童 余华</vt:lpstr>
      <vt:lpstr>PowerPoint 演示文稿</vt:lpstr>
      <vt:lpstr>5.2.5 五、莫言 张炜 马原 苏童 余华</vt:lpstr>
      <vt:lpstr>5.2.5 五、莫言 张炜 马原 苏童 余华</vt:lpstr>
      <vt:lpstr>PowerPoint 演示文稿</vt:lpstr>
      <vt:lpstr>PowerPoint 演示文稿</vt:lpstr>
      <vt:lpstr>5.2.5 五、莫言 张炜 马原 苏童 余华</vt:lpstr>
      <vt:lpstr>真 题 演 练</vt:lpstr>
      <vt:lpstr>真 题 演 练</vt:lpstr>
      <vt:lpstr>真 题 演 练</vt:lpstr>
      <vt:lpstr>真 题 演 练</vt:lpstr>
      <vt:lpstr>真 题 演 练</vt:lpstr>
      <vt:lpstr>真 题 演 练</vt:lpstr>
      <vt:lpstr>真 题 演 练</vt:lpstr>
      <vt:lpstr>真 题 演 练</vt:lpstr>
      <vt:lpstr>真 题 演 练</vt:lpstr>
      <vt:lpstr>真 题 演 练</vt:lpstr>
      <vt:lpstr>真 题 演 练</vt:lpstr>
      <vt:lpstr>真 题 演 练</vt:lpstr>
      <vt:lpstr>5.2.6 六、王安忆 陈染</vt:lpstr>
      <vt:lpstr>5.2.6 六、王安忆 陈染</vt:lpstr>
      <vt:lpstr>5.2.6 六、王安忆 陈染</vt:lpstr>
      <vt:lpstr>5.2.6 六、王安忆 陈染</vt:lpstr>
      <vt:lpstr>真 题 演 练</vt:lpstr>
      <vt:lpstr>真 题 演 练</vt:lpstr>
      <vt:lpstr>真 题 演 练</vt:lpstr>
      <vt:lpstr>真 题 演 练</vt:lpstr>
      <vt:lpstr>PowerPoint 演示文稿</vt:lpstr>
      <vt:lpstr>5.3.2 朦胧诗</vt:lpstr>
      <vt:lpstr>PowerPoint 演示文稿</vt:lpstr>
      <vt:lpstr>5.3.2 朦胧诗</vt:lpstr>
      <vt:lpstr>名词解释：朦胧诗</vt:lpstr>
      <vt:lpstr>5.3.3 北岛</vt:lpstr>
      <vt:lpstr>卑鄙是卑鄙者的通行证，高尚是高尚者的墓志铭。 看吧，在那镀金的天空中，飘满了死者弯曲的倒影。 冰川纪过去了，为什么到处都是冰凌?</vt:lpstr>
      <vt:lpstr>5.3.4 舒婷</vt:lpstr>
      <vt:lpstr>PowerPoint 演示文稿</vt:lpstr>
      <vt:lpstr>5.3.4 舒婷</vt:lpstr>
      <vt:lpstr>5.3.5	顾城——“童话诗人”</vt:lpstr>
      <vt:lpstr>PowerPoint 演示文稿</vt:lpstr>
      <vt:lpstr>PowerPoint 演示文稿</vt:lpstr>
      <vt:lpstr>PowerPoint 演示文稿</vt:lpstr>
      <vt:lpstr>PowerPoint 演示文稿</vt:lpstr>
      <vt:lpstr>真 题 演 练</vt:lpstr>
      <vt:lpstr>真 题 演 练</vt:lpstr>
      <vt:lpstr>真 题 演 练</vt:lpstr>
      <vt:lpstr>真 题 演 练</vt:lpstr>
      <vt:lpstr>真 题 演 练</vt:lpstr>
      <vt:lpstr>真 题 演 练</vt:lpstr>
      <vt:lpstr>真 题 演 练</vt:lpstr>
      <vt:lpstr>真 题 演 练</vt:lpstr>
      <vt:lpstr>5.3.6“第三代诗人”</vt:lpstr>
      <vt:lpstr>5.3.3.1“北京诗群”</vt:lpstr>
      <vt:lpstr>PowerPoint 演示文稿</vt:lpstr>
      <vt:lpstr>海子	《亚洲铜》</vt:lpstr>
      <vt:lpstr>5.3.6“第三代诗人”——海子</vt:lpstr>
      <vt:lpstr>5.3.6“第三代诗人”</vt:lpstr>
      <vt:lpstr>5.3.3.3“上海诗群”</vt:lpstr>
      <vt:lpstr>5.3.3.4“他们诗群”</vt:lpstr>
      <vt:lpstr>5.3.6“第三代诗人”</vt:lpstr>
      <vt:lpstr>翟永明——《女人》节选</vt:lpstr>
      <vt:lpstr>5.3.6“第三代诗人”</vt:lpstr>
      <vt:lpstr>PowerPoint 演示文稿</vt:lpstr>
      <vt:lpstr>PowerPoint 演示文稿</vt:lpstr>
      <vt:lpstr>真 题 演 练</vt:lpstr>
      <vt:lpstr>真 题 演 练</vt:lpstr>
      <vt:lpstr>真 题 演 练</vt:lpstr>
      <vt:lpstr>真 题 演 练</vt:lpstr>
      <vt:lpstr>5.4	第四节	新时期散文</vt:lpstr>
      <vt:lpstr>5.4.1 基本情况</vt:lpstr>
      <vt:lpstr>5.4.1 基本情况</vt:lpstr>
      <vt:lpstr>5.4.1.1 报告文学的主要成就</vt:lpstr>
      <vt:lpstr>5.4.1.1 报告文学的主要成就</vt:lpstr>
      <vt:lpstr>真 题 演 练</vt:lpstr>
      <vt:lpstr>真 题 演 练</vt:lpstr>
      <vt:lpstr>真 题 演 练</vt:lpstr>
      <vt:lpstr>真 题 演 练</vt:lpstr>
      <vt:lpstr>真 题 演 练</vt:lpstr>
      <vt:lpstr>真 题 演 练</vt:lpstr>
      <vt:lpstr>真 题 演 练</vt:lpstr>
      <vt:lpstr>真 题 演 练</vt:lpstr>
      <vt:lpstr>真 题 演 练</vt:lpstr>
      <vt:lpstr>真 题 演 练</vt:lpstr>
      <vt:lpstr>5.4.2 主要散文作家——巴金 张中行 余秋雨</vt:lpstr>
      <vt:lpstr>5.4.2 主要散文作家——巴金 张中行 余秋雨</vt:lpstr>
      <vt:lpstr>5.4.2 主要散文作家——巴金 张中行 余秋雨</vt:lpstr>
      <vt:lpstr>5.4.2 主要散文作家——巴金 张中行 余秋雨</vt:lpstr>
      <vt:lpstr>真 题 演 练</vt:lpstr>
      <vt:lpstr>真 题 演 练</vt:lpstr>
      <vt:lpstr>真 题 演 练</vt:lpstr>
      <vt:lpstr>真 题 演 练</vt:lpstr>
      <vt:lpstr>真 题 演 练</vt:lpstr>
      <vt:lpstr>真 题 演 练</vt:lpstr>
      <vt:lpstr>真 题 演 练</vt:lpstr>
      <vt:lpstr>真 题 演 练</vt:lpstr>
      <vt:lpstr>5.5 第五节	新时期戏剧</vt:lpstr>
      <vt:lpstr>（二）“社会问题剧”</vt:lpstr>
      <vt:lpstr>荒诞剧《屋外有热流》在艺术上有何突破：</vt:lpstr>
      <vt:lpstr>（三）探索戏剧</vt:lpstr>
      <vt:lpstr>真 题 演 练</vt:lpstr>
      <vt:lpstr>真 题 演 练</vt:lpstr>
      <vt:lpstr>真 题 演 练</vt:lpstr>
      <vt:lpstr>真 题 演 练</vt:lpstr>
      <vt:lpstr>真 题 演 练</vt:lpstr>
      <vt:lpstr>真 题 演 练</vt:lpstr>
      <vt:lpstr>真 题 演 练</vt:lpstr>
      <vt:lpstr>真 题 演 练</vt:lpstr>
      <vt:lpstr>5.5.2 主要作家</vt:lpstr>
      <vt:lpstr>5.5.2 主要作家</vt:lpstr>
      <vt:lpstr>（二）高行健</vt:lpstr>
      <vt:lpstr>5.5.2 主要作家</vt:lpstr>
      <vt:lpstr>真题演练</vt:lpstr>
      <vt:lpstr>真题演练</vt:lpstr>
      <vt:lpstr>真题演练</vt:lpstr>
      <vt:lpstr>真题演练</vt:lpstr>
      <vt:lpstr>PowerPoint 演示文稿</vt:lpstr>
      <vt:lpstr>PowerPoint 演示文稿</vt:lpstr>
      <vt:lpstr>真题演练</vt:lpstr>
      <vt:lpstr>真题演练</vt:lpstr>
      <vt:lpstr>真题演练</vt:lpstr>
      <vt:lpstr>真题演练</vt:lpstr>
      <vt:lpstr>5.5.3 90年代戏剧</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中国现代文学史</dc:title>
  <dc:creator/>
  <cp:lastModifiedBy>阿彦</cp:lastModifiedBy>
  <cp:revision>3</cp:revision>
  <dcterms:created xsi:type="dcterms:W3CDTF">2020-08-28T03:23:00Z</dcterms:created>
  <dcterms:modified xsi:type="dcterms:W3CDTF">2021-02-27T10:53:51Z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2020-01-10T00:00:00Z</vt:filetime>
  </property>
  <property fmtid="{D5CDD505-2E9C-101B-9397-08002B2CF9AE}" pid="3" name="Creator">
    <vt:lpwstr>Microsoft® PowerPoint® 2016</vt:lpwstr>
  </property>
  <property fmtid="{D5CDD505-2E9C-101B-9397-08002B2CF9AE}" pid="4" name="LastSaved">
    <vt:filetime>2020-08-28T00:00:00Z</vt:filetime>
  </property>
  <property fmtid="{D5CDD505-2E9C-101B-9397-08002B2CF9AE}" pid="5" name="KSOProductBuildVer">
    <vt:lpwstr>2052-11.1.0.10314</vt:lpwstr>
  </property>
  <property fmtid="{D5CDD505-2E9C-101B-9397-08002B2CF9AE}" pid="6" name="KSOSaveFontToCloudKey">
    <vt:lpwstr>370439260_embed</vt:lpwstr>
  </property>
</Properties>
</file>